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48" r:id="rId2"/>
    <p:sldMasterId id="2147483777" r:id="rId3"/>
    <p:sldMasterId id="2147483794" r:id="rId4"/>
  </p:sldMasterIdLst>
  <p:notesMasterIdLst>
    <p:notesMasterId r:id="rId147"/>
  </p:notesMasterIdLst>
  <p:handoutMasterIdLst>
    <p:handoutMasterId r:id="rId148"/>
  </p:handoutMasterIdLst>
  <p:sldIdLst>
    <p:sldId id="1176" r:id="rId5"/>
    <p:sldId id="396" r:id="rId6"/>
    <p:sldId id="1102" r:id="rId7"/>
    <p:sldId id="1103" r:id="rId8"/>
    <p:sldId id="1104" r:id="rId9"/>
    <p:sldId id="1105" r:id="rId10"/>
    <p:sldId id="1106" r:id="rId11"/>
    <p:sldId id="1107" r:id="rId12"/>
    <p:sldId id="1108" r:id="rId13"/>
    <p:sldId id="1109" r:id="rId14"/>
    <p:sldId id="1110" r:id="rId15"/>
    <p:sldId id="1112" r:id="rId16"/>
    <p:sldId id="1111" r:id="rId17"/>
    <p:sldId id="1150" r:id="rId18"/>
    <p:sldId id="307" r:id="rId19"/>
    <p:sldId id="308" r:id="rId20"/>
    <p:sldId id="309" r:id="rId21"/>
    <p:sldId id="310" r:id="rId22"/>
    <p:sldId id="284" r:id="rId23"/>
    <p:sldId id="1149" r:id="rId24"/>
    <p:sldId id="1151" r:id="rId25"/>
    <p:sldId id="272" r:id="rId26"/>
    <p:sldId id="273" r:id="rId27"/>
    <p:sldId id="280" r:id="rId28"/>
    <p:sldId id="274" r:id="rId29"/>
    <p:sldId id="275" r:id="rId30"/>
    <p:sldId id="1152" r:id="rId31"/>
    <p:sldId id="297" r:id="rId32"/>
    <p:sldId id="271" r:id="rId33"/>
    <p:sldId id="1153" r:id="rId34"/>
    <p:sldId id="296" r:id="rId35"/>
    <p:sldId id="342" r:id="rId36"/>
    <p:sldId id="276" r:id="rId37"/>
    <p:sldId id="1154" r:id="rId38"/>
    <p:sldId id="1155" r:id="rId39"/>
    <p:sldId id="298" r:id="rId40"/>
    <p:sldId id="343" r:id="rId41"/>
    <p:sldId id="277" r:id="rId42"/>
    <p:sldId id="348" r:id="rId43"/>
    <p:sldId id="350" r:id="rId44"/>
    <p:sldId id="351" r:id="rId45"/>
    <p:sldId id="1156" r:id="rId46"/>
    <p:sldId id="1157" r:id="rId47"/>
    <p:sldId id="1158" r:id="rId48"/>
    <p:sldId id="1159" r:id="rId49"/>
    <p:sldId id="338" r:id="rId50"/>
    <p:sldId id="339" r:id="rId51"/>
    <p:sldId id="349" r:id="rId52"/>
    <p:sldId id="333" r:id="rId53"/>
    <p:sldId id="340" r:id="rId54"/>
    <p:sldId id="346" r:id="rId55"/>
    <p:sldId id="278" r:id="rId56"/>
    <p:sldId id="1160" r:id="rId57"/>
    <p:sldId id="1161" r:id="rId58"/>
    <p:sldId id="306" r:id="rId59"/>
    <p:sldId id="347" r:id="rId60"/>
    <p:sldId id="1162" r:id="rId61"/>
    <p:sldId id="1163" r:id="rId62"/>
    <p:sldId id="315" r:id="rId63"/>
    <p:sldId id="313" r:id="rId64"/>
    <p:sldId id="314" r:id="rId65"/>
    <p:sldId id="337" r:id="rId66"/>
    <p:sldId id="1168" r:id="rId67"/>
    <p:sldId id="285" r:id="rId68"/>
    <p:sldId id="1164" r:id="rId69"/>
    <p:sldId id="1169" r:id="rId70"/>
    <p:sldId id="332" r:id="rId71"/>
    <p:sldId id="327" r:id="rId72"/>
    <p:sldId id="328" r:id="rId73"/>
    <p:sldId id="330" r:id="rId74"/>
    <p:sldId id="331" r:id="rId75"/>
    <p:sldId id="352" r:id="rId76"/>
    <p:sldId id="354" r:id="rId77"/>
    <p:sldId id="1170" r:id="rId78"/>
    <p:sldId id="282" r:id="rId79"/>
    <p:sldId id="334" r:id="rId80"/>
    <p:sldId id="335" r:id="rId81"/>
    <p:sldId id="336" r:id="rId82"/>
    <p:sldId id="283" r:id="rId83"/>
    <p:sldId id="1165" r:id="rId84"/>
    <p:sldId id="1166" r:id="rId85"/>
    <p:sldId id="1167" r:id="rId86"/>
    <p:sldId id="353" r:id="rId87"/>
    <p:sldId id="1113" r:id="rId88"/>
    <p:sldId id="1114" r:id="rId89"/>
    <p:sldId id="764" r:id="rId90"/>
    <p:sldId id="788" r:id="rId91"/>
    <p:sldId id="1146" r:id="rId92"/>
    <p:sldId id="1147" r:id="rId93"/>
    <p:sldId id="1148" r:id="rId94"/>
    <p:sldId id="1115" r:id="rId95"/>
    <p:sldId id="1116" r:id="rId96"/>
    <p:sldId id="1118" r:id="rId97"/>
    <p:sldId id="1119" r:id="rId98"/>
    <p:sldId id="1120" r:id="rId99"/>
    <p:sldId id="1121" r:id="rId100"/>
    <p:sldId id="1122" r:id="rId101"/>
    <p:sldId id="1123" r:id="rId102"/>
    <p:sldId id="1124" r:id="rId103"/>
    <p:sldId id="1125" r:id="rId104"/>
    <p:sldId id="1127" r:id="rId105"/>
    <p:sldId id="1128" r:id="rId106"/>
    <p:sldId id="1129" r:id="rId107"/>
    <p:sldId id="1130" r:id="rId108"/>
    <p:sldId id="1131" r:id="rId109"/>
    <p:sldId id="268" r:id="rId110"/>
    <p:sldId id="281" r:id="rId111"/>
    <p:sldId id="300" r:id="rId112"/>
    <p:sldId id="301" r:id="rId113"/>
    <p:sldId id="302" r:id="rId114"/>
    <p:sldId id="303" r:id="rId115"/>
    <p:sldId id="304" r:id="rId116"/>
    <p:sldId id="1132" r:id="rId117"/>
    <p:sldId id="287" r:id="rId118"/>
    <p:sldId id="288" r:id="rId119"/>
    <p:sldId id="286" r:id="rId120"/>
    <p:sldId id="289" r:id="rId121"/>
    <p:sldId id="290" r:id="rId122"/>
    <p:sldId id="293" r:id="rId123"/>
    <p:sldId id="291" r:id="rId124"/>
    <p:sldId id="292" r:id="rId125"/>
    <p:sldId id="295" r:id="rId126"/>
    <p:sldId id="294" r:id="rId127"/>
    <p:sldId id="299" r:id="rId128"/>
    <p:sldId id="1133" r:id="rId129"/>
    <p:sldId id="1134" r:id="rId130"/>
    <p:sldId id="1135" r:id="rId131"/>
    <p:sldId id="1136" r:id="rId132"/>
    <p:sldId id="1137" r:id="rId133"/>
    <p:sldId id="1138" r:id="rId134"/>
    <p:sldId id="1139" r:id="rId135"/>
    <p:sldId id="1140" r:id="rId136"/>
    <p:sldId id="1141" r:id="rId137"/>
    <p:sldId id="1172" r:id="rId138"/>
    <p:sldId id="1173" r:id="rId139"/>
    <p:sldId id="1174" r:id="rId140"/>
    <p:sldId id="1175" r:id="rId141"/>
    <p:sldId id="1142" r:id="rId142"/>
    <p:sldId id="1143" r:id="rId143"/>
    <p:sldId id="1145" r:id="rId144"/>
    <p:sldId id="1144" r:id="rId145"/>
    <p:sldId id="693" r:id="rId146"/>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i="1" kern="1200">
        <a:solidFill>
          <a:schemeClr val="tx1"/>
        </a:solidFill>
        <a:latin typeface="Square721 BT" pitchFamily="34" charset="0"/>
        <a:ea typeface="+mn-ea"/>
        <a:cs typeface="+mn-cs"/>
      </a:defRPr>
    </a:lvl1pPr>
    <a:lvl2pPr marL="457200" algn="l" rtl="0" eaLnBrk="0" fontAlgn="base" hangingPunct="0">
      <a:spcBef>
        <a:spcPct val="0"/>
      </a:spcBef>
      <a:spcAft>
        <a:spcPct val="0"/>
      </a:spcAft>
      <a:defRPr b="1" i="1" kern="1200">
        <a:solidFill>
          <a:schemeClr val="tx1"/>
        </a:solidFill>
        <a:latin typeface="Square721 BT" pitchFamily="34" charset="0"/>
        <a:ea typeface="+mn-ea"/>
        <a:cs typeface="+mn-cs"/>
      </a:defRPr>
    </a:lvl2pPr>
    <a:lvl3pPr marL="914400" algn="l" rtl="0" eaLnBrk="0" fontAlgn="base" hangingPunct="0">
      <a:spcBef>
        <a:spcPct val="0"/>
      </a:spcBef>
      <a:spcAft>
        <a:spcPct val="0"/>
      </a:spcAft>
      <a:defRPr b="1" i="1" kern="1200">
        <a:solidFill>
          <a:schemeClr val="tx1"/>
        </a:solidFill>
        <a:latin typeface="Square721 BT" pitchFamily="34" charset="0"/>
        <a:ea typeface="+mn-ea"/>
        <a:cs typeface="+mn-cs"/>
      </a:defRPr>
    </a:lvl3pPr>
    <a:lvl4pPr marL="1371600" algn="l" rtl="0" eaLnBrk="0" fontAlgn="base" hangingPunct="0">
      <a:spcBef>
        <a:spcPct val="0"/>
      </a:spcBef>
      <a:spcAft>
        <a:spcPct val="0"/>
      </a:spcAft>
      <a:defRPr b="1" i="1" kern="1200">
        <a:solidFill>
          <a:schemeClr val="tx1"/>
        </a:solidFill>
        <a:latin typeface="Square721 BT" pitchFamily="34" charset="0"/>
        <a:ea typeface="+mn-ea"/>
        <a:cs typeface="+mn-cs"/>
      </a:defRPr>
    </a:lvl4pPr>
    <a:lvl5pPr marL="1828800" algn="l" rtl="0" eaLnBrk="0" fontAlgn="base" hangingPunct="0">
      <a:spcBef>
        <a:spcPct val="0"/>
      </a:spcBef>
      <a:spcAft>
        <a:spcPct val="0"/>
      </a:spcAft>
      <a:defRPr b="1" i="1" kern="1200">
        <a:solidFill>
          <a:schemeClr val="tx1"/>
        </a:solidFill>
        <a:latin typeface="Square721 BT" pitchFamily="34" charset="0"/>
        <a:ea typeface="+mn-ea"/>
        <a:cs typeface="+mn-cs"/>
      </a:defRPr>
    </a:lvl5pPr>
    <a:lvl6pPr marL="2286000" algn="l" defTabSz="914400" rtl="0" eaLnBrk="1" latinLnBrk="0" hangingPunct="1">
      <a:defRPr b="1" i="1" kern="1200">
        <a:solidFill>
          <a:schemeClr val="tx1"/>
        </a:solidFill>
        <a:latin typeface="Square721 BT" pitchFamily="34" charset="0"/>
        <a:ea typeface="+mn-ea"/>
        <a:cs typeface="+mn-cs"/>
      </a:defRPr>
    </a:lvl6pPr>
    <a:lvl7pPr marL="2743200" algn="l" defTabSz="914400" rtl="0" eaLnBrk="1" latinLnBrk="0" hangingPunct="1">
      <a:defRPr b="1" i="1" kern="1200">
        <a:solidFill>
          <a:schemeClr val="tx1"/>
        </a:solidFill>
        <a:latin typeface="Square721 BT" pitchFamily="34" charset="0"/>
        <a:ea typeface="+mn-ea"/>
        <a:cs typeface="+mn-cs"/>
      </a:defRPr>
    </a:lvl7pPr>
    <a:lvl8pPr marL="3200400" algn="l" defTabSz="914400" rtl="0" eaLnBrk="1" latinLnBrk="0" hangingPunct="1">
      <a:defRPr b="1" i="1" kern="1200">
        <a:solidFill>
          <a:schemeClr val="tx1"/>
        </a:solidFill>
        <a:latin typeface="Square721 BT" pitchFamily="34" charset="0"/>
        <a:ea typeface="+mn-ea"/>
        <a:cs typeface="+mn-cs"/>
      </a:defRPr>
    </a:lvl8pPr>
    <a:lvl9pPr marL="3657600" algn="l" defTabSz="914400" rtl="0" eaLnBrk="1" latinLnBrk="0" hangingPunct="1">
      <a:defRPr b="1" i="1" kern="1200">
        <a:solidFill>
          <a:schemeClr val="tx1"/>
        </a:solidFill>
        <a:latin typeface="Square721 BT" pitchFamily="34" charset="0"/>
        <a:ea typeface="+mn-ea"/>
        <a:cs typeface="+mn-cs"/>
      </a:defRPr>
    </a:lvl9pPr>
  </p:defaultTextStyle>
  <p:extLst>
    <p:ext uri="{EFAFB233-063F-42B5-8137-9DF3F51BA10A}">
      <p15:sldGuideLst xmlns:p15="http://schemas.microsoft.com/office/powerpoint/2012/main">
        <p15:guide id="1" orient="horz" pos="3504">
          <p15:clr>
            <a:srgbClr val="A4A3A4"/>
          </p15:clr>
        </p15:guide>
        <p15:guide id="2" pos="292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8F8"/>
    <a:srgbClr val="00AB90"/>
    <a:srgbClr val="FFFC00"/>
    <a:srgbClr val="FF5050"/>
    <a:srgbClr val="FF0000"/>
    <a:srgbClr val="000000"/>
    <a:srgbClr val="2E0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280" autoAdjust="0"/>
  </p:normalViewPr>
  <p:slideViewPr>
    <p:cSldViewPr>
      <p:cViewPr varScale="1">
        <p:scale>
          <a:sx n="63" d="100"/>
          <a:sy n="63" d="100"/>
        </p:scale>
        <p:origin x="1320" y="66"/>
      </p:cViewPr>
      <p:guideLst>
        <p:guide orient="horz" pos="3504"/>
        <p:guide pos="2928"/>
      </p:guideLst>
    </p:cSldViewPr>
  </p:slideViewPr>
  <p:outlineViewPr>
    <p:cViewPr>
      <p:scale>
        <a:sx n="33" d="100"/>
        <a:sy n="33" d="100"/>
      </p:scale>
      <p:origin x="0" y="-4164"/>
    </p:cViewPr>
  </p:outlineViewPr>
  <p:notesTextViewPr>
    <p:cViewPr>
      <p:scale>
        <a:sx n="100" d="100"/>
        <a:sy n="100" d="100"/>
      </p:scale>
      <p:origin x="0" y="0"/>
    </p:cViewPr>
  </p:notesTextViewPr>
  <p:sorterViewPr>
    <p:cViewPr varScale="1">
      <p:scale>
        <a:sx n="100" d="100"/>
        <a:sy n="100" d="100"/>
      </p:scale>
      <p:origin x="0" y="-5262"/>
    </p:cViewPr>
  </p:sorterViewPr>
  <p:notesViewPr>
    <p:cSldViewPr>
      <p:cViewPr varScale="1">
        <p:scale>
          <a:sx n="54" d="100"/>
          <a:sy n="54" d="100"/>
        </p:scale>
        <p:origin x="2826"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 Target="../theme/theme6.xml"/><Relationship Id="rId4" Type="http://schemas.openxmlformats.org/officeDocument/2006/relationships/image" Target="../media/image6.w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24"/>
          <p:cNvGraphicFramePr>
            <a:graphicFrameLocks noChangeAspect="1"/>
          </p:cNvGraphicFramePr>
          <p:nvPr/>
        </p:nvGraphicFramePr>
        <p:xfrm>
          <a:off x="377825" y="211138"/>
          <a:ext cx="6453188" cy="819150"/>
        </p:xfrm>
        <a:graphic>
          <a:graphicData uri="http://schemas.openxmlformats.org/presentationml/2006/ole">
            <mc:AlternateContent xmlns:mc="http://schemas.openxmlformats.org/markup-compatibility/2006">
              <mc:Choice xmlns:v="urn:schemas-microsoft-com:vml" Requires="v">
                <p:oleObj spid="_x0000_s1187" r:id="rId3" imgW="6867525" imgH="904875" progId="CorelDRAW.Graphic.10">
                  <p:embed/>
                </p:oleObj>
              </mc:Choice>
              <mc:Fallback>
                <p:oleObj r:id="rId3" imgW="6867525" imgH="904875" progId="CorelDRAW.Graphic.10">
                  <p:embed/>
                  <p:pic>
                    <p:nvPicPr>
                      <p:cNvPr id="0" name="Object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211138"/>
                        <a:ext cx="6453188"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7" name="Group 125"/>
          <p:cNvGraphicFramePr>
            <a:graphicFrameLocks noGrp="1"/>
          </p:cNvGraphicFramePr>
          <p:nvPr/>
        </p:nvGraphicFramePr>
        <p:xfrm>
          <a:off x="223838" y="8875713"/>
          <a:ext cx="6816725" cy="373062"/>
        </p:xfrm>
        <a:graphic>
          <a:graphicData uri="http://schemas.openxmlformats.org/drawingml/2006/table">
            <a:tbl>
              <a:tblPr/>
              <a:tblGrid>
                <a:gridCol w="5843587">
                  <a:extLst>
                    <a:ext uri="{9D8B030D-6E8A-4147-A177-3AD203B41FA5}">
                      <a16:colId xmlns:a16="http://schemas.microsoft.com/office/drawing/2014/main" val="20000"/>
                    </a:ext>
                  </a:extLst>
                </a:gridCol>
                <a:gridCol w="973138">
                  <a:extLst>
                    <a:ext uri="{9D8B030D-6E8A-4147-A177-3AD203B41FA5}">
                      <a16:colId xmlns:a16="http://schemas.microsoft.com/office/drawing/2014/main" val="20001"/>
                    </a:ext>
                  </a:extLst>
                </a:gridCol>
              </a:tblGrid>
              <a:tr h="373062">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Curso</a:t>
                      </a:r>
                      <a:endParaRPr kumimoji="0" lang="en-US" sz="1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Professor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cap="flat">
                      <a:noFill/>
                    </a:lnL>
                    <a:lnR>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Página  - 1 -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a:noFill/>
                    </a:lnL>
                    <a:lnR cap="flat">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728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59300"/>
            <a:ext cx="5365750" cy="4322763"/>
          </a:xfrm>
          <a:prstGeom prst="rect">
            <a:avLst/>
          </a:prstGeom>
          <a:noFill/>
          <a:ln w="12700">
            <a:noFill/>
            <a:miter lim="800000"/>
            <a:headEnd/>
            <a:tailEnd/>
          </a:ln>
          <a:effectLst/>
        </p:spPr>
        <p:txBody>
          <a:bodyPr vert="horz" wrap="square" lIns="95456" tIns="46890" rIns="95456" bIns="4689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ChangeArrowheads="1"/>
          </p:cNvSpPr>
          <p:nvPr/>
        </p:nvSpPr>
        <p:spPr bwMode="auto">
          <a:xfrm>
            <a:off x="3241675" y="9145588"/>
            <a:ext cx="833438" cy="250825"/>
          </a:xfrm>
          <a:prstGeom prst="rect">
            <a:avLst/>
          </a:prstGeom>
          <a:noFill/>
          <a:ln w="12700">
            <a:noFill/>
            <a:miter lim="800000"/>
            <a:headEnd/>
            <a:tailEnd/>
          </a:ln>
          <a:effectLst/>
        </p:spPr>
        <p:txBody>
          <a:bodyPr wrap="none" lIns="92105" tIns="46890" rIns="92105" bIns="46890">
            <a:spAutoFit/>
          </a:bodyPr>
          <a:lstStyle>
            <a:lvl1pPr defTabSz="915988">
              <a:defRPr b="1" i="1">
                <a:solidFill>
                  <a:schemeClr val="bg2"/>
                </a:solidFill>
                <a:latin typeface="Square721 BT" pitchFamily="34" charset="0"/>
              </a:defRPr>
            </a:lvl1pPr>
            <a:lvl2pPr marL="742950" indent="-285750" defTabSz="915988">
              <a:defRPr b="1" i="1">
                <a:solidFill>
                  <a:schemeClr val="bg2"/>
                </a:solidFill>
                <a:latin typeface="Square721 BT" pitchFamily="34" charset="0"/>
              </a:defRPr>
            </a:lvl2pPr>
            <a:lvl3pPr marL="1143000" indent="-228600" defTabSz="915988">
              <a:defRPr b="1" i="1">
                <a:solidFill>
                  <a:schemeClr val="bg2"/>
                </a:solidFill>
                <a:latin typeface="Square721 BT" pitchFamily="34" charset="0"/>
              </a:defRPr>
            </a:lvl3pPr>
            <a:lvl4pPr marL="1600200" indent="-228600" defTabSz="915988">
              <a:defRPr b="1" i="1">
                <a:solidFill>
                  <a:schemeClr val="bg2"/>
                </a:solidFill>
                <a:latin typeface="Square721 BT" pitchFamily="34" charset="0"/>
              </a:defRPr>
            </a:lvl4pPr>
            <a:lvl5pPr marL="2057400" indent="-228600" defTabSz="915988">
              <a:defRPr b="1" i="1">
                <a:solidFill>
                  <a:schemeClr val="bg2"/>
                </a:solidFill>
                <a:latin typeface="Square721 BT" pitchFamily="34" charset="0"/>
              </a:defRPr>
            </a:lvl5pPr>
            <a:lvl6pPr marL="2514600" indent="-228600" defTabSz="915988" eaLnBrk="0" fontAlgn="base" hangingPunct="0">
              <a:spcBef>
                <a:spcPct val="0"/>
              </a:spcBef>
              <a:spcAft>
                <a:spcPct val="0"/>
              </a:spcAft>
              <a:defRPr b="1" i="1">
                <a:solidFill>
                  <a:schemeClr val="bg2"/>
                </a:solidFill>
                <a:latin typeface="Square721 BT" pitchFamily="34" charset="0"/>
              </a:defRPr>
            </a:lvl6pPr>
            <a:lvl7pPr marL="2971800" indent="-228600" defTabSz="915988" eaLnBrk="0" fontAlgn="base" hangingPunct="0">
              <a:spcBef>
                <a:spcPct val="0"/>
              </a:spcBef>
              <a:spcAft>
                <a:spcPct val="0"/>
              </a:spcAft>
              <a:defRPr b="1" i="1">
                <a:solidFill>
                  <a:schemeClr val="bg2"/>
                </a:solidFill>
                <a:latin typeface="Square721 BT" pitchFamily="34" charset="0"/>
              </a:defRPr>
            </a:lvl7pPr>
            <a:lvl8pPr marL="3429000" indent="-228600" defTabSz="915988" eaLnBrk="0" fontAlgn="base" hangingPunct="0">
              <a:spcBef>
                <a:spcPct val="0"/>
              </a:spcBef>
              <a:spcAft>
                <a:spcPct val="0"/>
              </a:spcAft>
              <a:defRPr b="1" i="1">
                <a:solidFill>
                  <a:schemeClr val="bg2"/>
                </a:solidFill>
                <a:latin typeface="Square721 BT" pitchFamily="34" charset="0"/>
              </a:defRPr>
            </a:lvl8pPr>
            <a:lvl9pPr marL="3886200" indent="-228600" defTabSz="915988" eaLnBrk="0" fontAlgn="base" hangingPunct="0">
              <a:spcBef>
                <a:spcPct val="0"/>
              </a:spcBef>
              <a:spcAft>
                <a:spcPct val="0"/>
              </a:spcAft>
              <a:defRPr b="1" i="1">
                <a:solidFill>
                  <a:schemeClr val="bg2"/>
                </a:solidFill>
                <a:latin typeface="Square721 BT" pitchFamily="34" charset="0"/>
              </a:defRPr>
            </a:lvl9pPr>
          </a:lstStyle>
          <a:p>
            <a:pPr algn="ctr">
              <a:lnSpc>
                <a:spcPct val="90000"/>
              </a:lnSpc>
            </a:pPr>
            <a:r>
              <a:rPr lang="en-US" altLang="pt-BR" sz="1300" b="0" i="0">
                <a:solidFill>
                  <a:schemeClr val="tx1"/>
                </a:solidFill>
                <a:latin typeface="Arial" panose="020B0604020202020204" pitchFamily="34" charset="0"/>
              </a:rPr>
              <a:t>Page </a:t>
            </a:r>
            <a:fld id="{4523692F-00CA-47AB-9651-05479E386F52}" type="slidenum">
              <a:rPr lang="en-US" altLang="pt-BR" sz="1300" b="0" i="0">
                <a:solidFill>
                  <a:schemeClr val="tx1"/>
                </a:solidFill>
                <a:latin typeface="Arial" panose="020B0604020202020204" pitchFamily="34" charset="0"/>
              </a:rPr>
              <a:pPr algn="ctr">
                <a:lnSpc>
                  <a:spcPct val="90000"/>
                </a:lnSpc>
              </a:pPr>
              <a:t>‹nº›</a:t>
            </a:fld>
            <a:endParaRPr lang="en-US" altLang="pt-BR" sz="1300" b="0" i="0">
              <a:solidFill>
                <a:schemeClr val="tx1"/>
              </a:solidFill>
              <a:latin typeface="Arial" panose="020B0604020202020204" pitchFamily="34" charset="0"/>
            </a:endParaRPr>
          </a:p>
        </p:txBody>
      </p:sp>
      <p:sp>
        <p:nvSpPr>
          <p:cNvPr id="36868" name="Rectangle 4"/>
          <p:cNvSpPr>
            <a:spLocks noGrp="1" noRot="1" noChangeAspect="1" noChangeArrowheads="1" noTextEdit="1"/>
          </p:cNvSpPr>
          <p:nvPr>
            <p:ph type="sldImg" idx="2"/>
          </p:nvPr>
        </p:nvSpPr>
        <p:spPr bwMode="auto">
          <a:xfrm>
            <a:off x="1266825" y="727075"/>
            <a:ext cx="4783138" cy="358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80586616"/>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datastax.com/en/glossary/doc/glossary/gloss_table.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cs.datastax.com/en/cql/3.1/cql/cql_using/use_counter_t.html" TargetMode="External"/><Relationship Id="rId4" Type="http://schemas.openxmlformats.org/officeDocument/2006/relationships/hyperlink" Target="https://docs.datastax.com/en/cql/3.1/cql/cql_reference/refStaticCol.html"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datastax.com/en/cql/3.1/cql/cql_reference/create_table_r.html#reference_ds_v3f_vfk_xj__ordering-result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datastax.com/en/cql/3.1/cql/cql_reference/create_table_r.html#reference_ds_v3f_vfk_xj__using-compact-storag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datastax.com/en/cql/3.1/cql/cql_reference/tabProp.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datastax.com/en/cql/3.3/cql/cql_using/useCompoundPrimaryKeyConcept.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datastax.com/en/cql/3.3/cql/cql_using/useMap.html" TargetMode="External"/><Relationship Id="rId5" Type="http://schemas.openxmlformats.org/officeDocument/2006/relationships/hyperlink" Target="https://docs.datastax.com/en/cql/3.3/cql/cql_using/useList.html" TargetMode="External"/><Relationship Id="rId4" Type="http://schemas.openxmlformats.org/officeDocument/2006/relationships/hyperlink" Target="https://docs.datastax.com/en/cql/3.3/cql/cql_using/useSet.ht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27251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13</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26268662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113</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3154705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1. Quando o pedido de gravação chega ao nó, primeiro, ele registra no log de confirmação.</a:t>
            </a:r>
          </a:p>
          <a:p>
            <a:r>
              <a:rPr lang="pt-BR" dirty="0"/>
              <a:t>2. Em seguida, o Cassandra grava os dados na </a:t>
            </a:r>
            <a:r>
              <a:rPr lang="pt-BR" dirty="0" err="1"/>
              <a:t>tabela-mem</a:t>
            </a:r>
            <a:r>
              <a:rPr lang="pt-BR" dirty="0"/>
              <a:t>. Os dados gravados na tabela </a:t>
            </a:r>
            <a:r>
              <a:rPr lang="pt-BR" dirty="0" err="1"/>
              <a:t>mem</a:t>
            </a:r>
            <a:r>
              <a:rPr lang="pt-BR" dirty="0"/>
              <a:t> em cada solicitação de gravação também são gravados no log de confirmação separadamente. Mem-</a:t>
            </a:r>
            <a:r>
              <a:rPr lang="pt-BR" dirty="0" err="1"/>
              <a:t>table</a:t>
            </a:r>
            <a:r>
              <a:rPr lang="pt-BR" dirty="0"/>
              <a:t> é um dado armazenado temporariamente na memória enquanto o log </a:t>
            </a:r>
            <a:r>
              <a:rPr lang="pt-BR" dirty="0" err="1"/>
              <a:t>Commit</a:t>
            </a:r>
            <a:r>
              <a:rPr lang="pt-BR" dirty="0"/>
              <a:t> registra os registros da transação para fins de backup.</a:t>
            </a:r>
          </a:p>
          <a:p>
            <a:r>
              <a:rPr lang="pt-BR" dirty="0"/>
              <a:t>3. Quando a </a:t>
            </a:r>
            <a:r>
              <a:rPr lang="pt-BR" dirty="0" err="1"/>
              <a:t>tabela-mem</a:t>
            </a:r>
            <a:r>
              <a:rPr lang="pt-BR" dirty="0"/>
              <a:t> está cheia, os dados são liberados para o arquivo de dados </a:t>
            </a:r>
            <a:r>
              <a:rPr lang="pt-BR" dirty="0" err="1"/>
              <a:t>SSTable</a:t>
            </a:r>
            <a:r>
              <a:rPr lang="pt-BR" dirty="0"/>
              <a:t>.</a:t>
            </a:r>
          </a:p>
          <a:p>
            <a:endParaRPr lang="pt-BR" dirty="0"/>
          </a:p>
          <a:p>
            <a:r>
              <a:rPr lang="pt-BR" b="1" dirty="0"/>
              <a:t>Registrar log</a:t>
            </a:r>
          </a:p>
          <a:p>
            <a:r>
              <a:rPr lang="pt-BR" dirty="0"/>
              <a:t>Cada operação de gravação é gravada no log de confirmação. O log de confirmação é usado para recuperação de falhas.</a:t>
            </a:r>
          </a:p>
          <a:p>
            <a:r>
              <a:rPr lang="pt-BR" b="1" dirty="0"/>
              <a:t>Mem-</a:t>
            </a:r>
            <a:r>
              <a:rPr lang="pt-BR" b="1" dirty="0" err="1"/>
              <a:t>table</a:t>
            </a:r>
            <a:endParaRPr lang="pt-BR" b="1" dirty="0"/>
          </a:p>
          <a:p>
            <a:r>
              <a:rPr lang="pt-BR" dirty="0"/>
              <a:t>Após os dados gravados no log de confirmação, os dados são gravados em Mem-</a:t>
            </a:r>
            <a:r>
              <a:rPr lang="pt-BR" dirty="0" err="1"/>
              <a:t>table</a:t>
            </a:r>
            <a:r>
              <a:rPr lang="pt-BR" dirty="0"/>
              <a:t>. Os dados são gravados no Mem-</a:t>
            </a:r>
            <a:r>
              <a:rPr lang="pt-BR" dirty="0" err="1"/>
              <a:t>table</a:t>
            </a:r>
            <a:r>
              <a:rPr lang="pt-BR" dirty="0"/>
              <a:t> temporariamente.</a:t>
            </a:r>
          </a:p>
          <a:p>
            <a:r>
              <a:rPr lang="pt-BR" b="1" dirty="0" err="1"/>
              <a:t>SSTable</a:t>
            </a:r>
            <a:endParaRPr lang="pt-BR" b="1" dirty="0"/>
          </a:p>
          <a:p>
            <a:r>
              <a:rPr lang="pt-BR" dirty="0"/>
              <a:t>Quando o Mem-</a:t>
            </a:r>
            <a:r>
              <a:rPr lang="pt-BR" dirty="0" err="1"/>
              <a:t>table</a:t>
            </a:r>
            <a:r>
              <a:rPr lang="pt-BR" dirty="0"/>
              <a:t> atinge um certo limite, os dados são liberados para um arquivo de disco.</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114</a:t>
            </a:fld>
            <a:endParaRPr lang="pt-BR" altLang="pt-BR"/>
          </a:p>
        </p:txBody>
      </p:sp>
    </p:spTree>
    <p:extLst>
      <p:ext uri="{BB962C8B-B14F-4D97-AF65-F5344CB8AC3E}">
        <p14:creationId xmlns:p14="http://schemas.microsoft.com/office/powerpoint/2010/main" val="7480323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1. Quando o pedido de gravação chega ao nó, primeiro, ele registra no log de confirmação.</a:t>
            </a:r>
          </a:p>
          <a:p>
            <a:r>
              <a:rPr lang="pt-BR" dirty="0"/>
              <a:t>2. Em seguida, o Cassandra grava os dados na </a:t>
            </a:r>
            <a:r>
              <a:rPr lang="pt-BR" dirty="0" err="1"/>
              <a:t>tabela-mem</a:t>
            </a:r>
            <a:r>
              <a:rPr lang="pt-BR" dirty="0"/>
              <a:t>. Os dados gravados na tabela </a:t>
            </a:r>
            <a:r>
              <a:rPr lang="pt-BR" dirty="0" err="1"/>
              <a:t>mem</a:t>
            </a:r>
            <a:r>
              <a:rPr lang="pt-BR" dirty="0"/>
              <a:t> em cada solicitação de gravação também são gravados no log de confirmação separadamente. Mem-</a:t>
            </a:r>
            <a:r>
              <a:rPr lang="pt-BR" dirty="0" err="1"/>
              <a:t>table</a:t>
            </a:r>
            <a:r>
              <a:rPr lang="pt-BR" dirty="0"/>
              <a:t> é um dado armazenado temporariamente na memória enquanto o log </a:t>
            </a:r>
            <a:r>
              <a:rPr lang="pt-BR" dirty="0" err="1"/>
              <a:t>Commit</a:t>
            </a:r>
            <a:r>
              <a:rPr lang="pt-BR" dirty="0"/>
              <a:t> registra os registros da transação para fins de backup.</a:t>
            </a:r>
          </a:p>
          <a:p>
            <a:r>
              <a:rPr lang="pt-BR" dirty="0"/>
              <a:t>3. Quando a </a:t>
            </a:r>
            <a:r>
              <a:rPr lang="pt-BR" dirty="0" err="1"/>
              <a:t>tabela-mem</a:t>
            </a:r>
            <a:r>
              <a:rPr lang="pt-BR" dirty="0"/>
              <a:t> está cheia, os dados são liberados para o arquivo de dados </a:t>
            </a:r>
            <a:r>
              <a:rPr lang="pt-BR" dirty="0" err="1"/>
              <a:t>SSTable</a:t>
            </a:r>
            <a:r>
              <a:rPr lang="pt-BR" dirty="0"/>
              <a:t>.</a:t>
            </a:r>
          </a:p>
          <a:p>
            <a:endParaRPr lang="pt-BR" dirty="0"/>
          </a:p>
          <a:p>
            <a:r>
              <a:rPr lang="pt-BR" b="1" dirty="0"/>
              <a:t>Registrar log</a:t>
            </a:r>
          </a:p>
          <a:p>
            <a:r>
              <a:rPr lang="pt-BR" dirty="0"/>
              <a:t>Cada operação de gravação é gravada no log de confirmação. O log de confirmação é usado para recuperação de falhas.</a:t>
            </a:r>
          </a:p>
          <a:p>
            <a:r>
              <a:rPr lang="pt-BR" b="1" dirty="0"/>
              <a:t>Mem-</a:t>
            </a:r>
            <a:r>
              <a:rPr lang="pt-BR" b="1" dirty="0" err="1"/>
              <a:t>table</a:t>
            </a:r>
            <a:endParaRPr lang="pt-BR" b="1" dirty="0"/>
          </a:p>
          <a:p>
            <a:r>
              <a:rPr lang="pt-BR" dirty="0"/>
              <a:t>Após os dados gravados no log de confirmação, os dados são gravados em Mem-</a:t>
            </a:r>
            <a:r>
              <a:rPr lang="pt-BR" dirty="0" err="1"/>
              <a:t>table</a:t>
            </a:r>
            <a:r>
              <a:rPr lang="pt-BR" dirty="0"/>
              <a:t>. Os dados são gravados no Mem-</a:t>
            </a:r>
            <a:r>
              <a:rPr lang="pt-BR" dirty="0" err="1"/>
              <a:t>table</a:t>
            </a:r>
            <a:r>
              <a:rPr lang="pt-BR" dirty="0"/>
              <a:t> temporariamente.</a:t>
            </a:r>
          </a:p>
          <a:p>
            <a:r>
              <a:rPr lang="pt-BR" b="1" dirty="0" err="1"/>
              <a:t>SSTable</a:t>
            </a:r>
            <a:endParaRPr lang="pt-BR" b="1" dirty="0"/>
          </a:p>
          <a:p>
            <a:r>
              <a:rPr lang="pt-BR" dirty="0"/>
              <a:t>Quando o Mem-</a:t>
            </a:r>
            <a:r>
              <a:rPr lang="pt-BR" dirty="0" err="1"/>
              <a:t>table</a:t>
            </a:r>
            <a:r>
              <a:rPr lang="pt-BR" dirty="0"/>
              <a:t> atinge um certo limite, os dados são liberados para um arquivo de disco.</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115</a:t>
            </a:fld>
            <a:endParaRPr lang="pt-BR" altLang="pt-BR"/>
          </a:p>
        </p:txBody>
      </p:sp>
    </p:spTree>
    <p:extLst>
      <p:ext uri="{BB962C8B-B14F-4D97-AF65-F5344CB8AC3E}">
        <p14:creationId xmlns:p14="http://schemas.microsoft.com/office/powerpoint/2010/main" val="11577069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Nó</a:t>
            </a:r>
          </a:p>
          <a:p>
            <a:r>
              <a:rPr lang="pt-BR" dirty="0"/>
              <a:t>Nó é o local onde os dados são armazenados. É o componente básico de Cassandra.</a:t>
            </a:r>
          </a:p>
          <a:p>
            <a:endParaRPr lang="pt-BR" dirty="0"/>
          </a:p>
          <a:p>
            <a:r>
              <a:rPr lang="pt-BR" dirty="0"/>
              <a:t>Centro de dados</a:t>
            </a:r>
          </a:p>
          <a:p>
            <a:r>
              <a:rPr lang="pt-BR" dirty="0"/>
              <a:t>Uma coleção de nós é chamada de data center. Muitos nós são categorizados como um data center.</a:t>
            </a:r>
          </a:p>
          <a:p>
            <a:endParaRPr lang="pt-BR" dirty="0"/>
          </a:p>
          <a:p>
            <a:r>
              <a:rPr lang="pt-BR" dirty="0"/>
              <a:t>Grupo</a:t>
            </a:r>
          </a:p>
          <a:p>
            <a:r>
              <a:rPr lang="pt-BR" dirty="0"/>
              <a:t>O cluster é a coleção de muitos data centers.</a:t>
            </a:r>
          </a:p>
          <a:p>
            <a:endParaRPr lang="pt-BR" dirty="0"/>
          </a:p>
          <a:p>
            <a:r>
              <a:rPr lang="pt-BR" dirty="0"/>
              <a:t>Registrar log</a:t>
            </a:r>
          </a:p>
          <a:p>
            <a:r>
              <a:rPr lang="pt-BR" dirty="0"/>
              <a:t>Cada operação de gravação é gravada no log de confirmação. O log de confirmação é usado para recuperação de falhas.</a:t>
            </a:r>
          </a:p>
          <a:p>
            <a:endParaRPr lang="pt-BR" dirty="0"/>
          </a:p>
          <a:p>
            <a:r>
              <a:rPr lang="pt-BR" dirty="0"/>
              <a:t>Mem-</a:t>
            </a:r>
            <a:r>
              <a:rPr lang="pt-BR" dirty="0" err="1"/>
              <a:t>table</a:t>
            </a:r>
            <a:endParaRPr lang="pt-BR" dirty="0"/>
          </a:p>
          <a:p>
            <a:r>
              <a:rPr lang="pt-BR" dirty="0"/>
              <a:t>Após os dados gravados no log de confirmação, os dados são gravados em Mem-</a:t>
            </a:r>
            <a:r>
              <a:rPr lang="pt-BR" dirty="0" err="1"/>
              <a:t>table</a:t>
            </a:r>
            <a:r>
              <a:rPr lang="pt-BR" dirty="0"/>
              <a:t>. Os dados são gravados no Mem-</a:t>
            </a:r>
            <a:r>
              <a:rPr lang="pt-BR" dirty="0" err="1"/>
              <a:t>table</a:t>
            </a:r>
            <a:r>
              <a:rPr lang="pt-BR" dirty="0"/>
              <a:t> temporariamente.</a:t>
            </a:r>
          </a:p>
          <a:p>
            <a:endParaRPr lang="pt-BR" dirty="0"/>
          </a:p>
          <a:p>
            <a:r>
              <a:rPr lang="pt-BR" dirty="0" err="1"/>
              <a:t>SSTable</a:t>
            </a:r>
            <a:endParaRPr lang="pt-BR" dirty="0"/>
          </a:p>
          <a:p>
            <a:r>
              <a:rPr lang="pt-BR" dirty="0"/>
              <a:t>Quando o Mem-</a:t>
            </a:r>
            <a:r>
              <a:rPr lang="pt-BR" dirty="0" err="1"/>
              <a:t>table</a:t>
            </a:r>
            <a:r>
              <a:rPr lang="pt-BR" dirty="0"/>
              <a:t> atinge um certo limite, os dados são liberados para um arquivo de disco </a:t>
            </a:r>
            <a:r>
              <a:rPr lang="pt-BR" dirty="0" err="1"/>
              <a:t>SSTable</a:t>
            </a:r>
            <a:r>
              <a:rPr lang="pt-BR" dirty="0"/>
              <a:t>.</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116</a:t>
            </a:fld>
            <a:endParaRPr lang="pt-BR" altLang="pt-BR"/>
          </a:p>
        </p:txBody>
      </p:sp>
    </p:spTree>
    <p:extLst>
      <p:ext uri="{BB962C8B-B14F-4D97-AF65-F5344CB8AC3E}">
        <p14:creationId xmlns:p14="http://schemas.microsoft.com/office/powerpoint/2010/main" val="25947622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Existem dois tipos de estratégias de replicação no Cassandra.</a:t>
            </a:r>
          </a:p>
          <a:p>
            <a:endParaRPr lang="pt-BR" dirty="0"/>
          </a:p>
          <a:p>
            <a:r>
              <a:rPr lang="pt-BR" dirty="0" err="1"/>
              <a:t>SimpleStrategy</a:t>
            </a:r>
            <a:endParaRPr lang="pt-BR" dirty="0"/>
          </a:p>
          <a:p>
            <a:endParaRPr lang="pt-BR" dirty="0"/>
          </a:p>
          <a:p>
            <a:r>
              <a:rPr lang="pt-BR" dirty="0"/>
              <a:t>O </a:t>
            </a:r>
            <a:r>
              <a:rPr lang="pt-BR" dirty="0" err="1"/>
              <a:t>SimpleStrategy</a:t>
            </a:r>
            <a:r>
              <a:rPr lang="pt-BR" dirty="0"/>
              <a:t> é usado quando você tem apenas um data center. </a:t>
            </a:r>
            <a:r>
              <a:rPr lang="pt-BR" dirty="0" err="1"/>
              <a:t>SimpleStrategy</a:t>
            </a:r>
            <a:r>
              <a:rPr lang="pt-BR" dirty="0"/>
              <a:t> coloca a primeira réplica no nó selecionado pelo particionador. Depois disso, as réplicas restantes são colocadas no sentido horário no anel do nó.</a:t>
            </a:r>
          </a:p>
          <a:p>
            <a:endParaRPr lang="pt-BR" dirty="0"/>
          </a:p>
          <a:p>
            <a:r>
              <a:rPr lang="pt-BR" dirty="0"/>
              <a:t>Aqui está a representação pictórica do </a:t>
            </a:r>
            <a:r>
              <a:rPr lang="pt-BR" dirty="0" err="1"/>
              <a:t>SimpleStrategy</a:t>
            </a:r>
            <a:r>
              <a:rPr lang="pt-BR" dirty="0"/>
              <a:t>.</a:t>
            </a:r>
          </a:p>
          <a:p>
            <a:endParaRPr lang="pt-BR" dirty="0"/>
          </a:p>
          <a:p>
            <a:r>
              <a:rPr lang="pt-BR" dirty="0"/>
              <a:t>Tutorial de estratégia de fator de replicação e arquitetura do Cassandra</a:t>
            </a:r>
          </a:p>
          <a:p>
            <a:endParaRPr lang="pt-BR" dirty="0"/>
          </a:p>
          <a:p>
            <a:r>
              <a:rPr lang="pt-BR" dirty="0" err="1"/>
              <a:t>NetworkTopologyStrategy</a:t>
            </a:r>
            <a:endParaRPr lang="pt-BR" dirty="0"/>
          </a:p>
          <a:p>
            <a:endParaRPr lang="pt-BR" dirty="0"/>
          </a:p>
          <a:p>
            <a:r>
              <a:rPr lang="pt-BR" dirty="0" err="1"/>
              <a:t>NetworkTopologyStrategy</a:t>
            </a:r>
            <a:r>
              <a:rPr lang="pt-BR" dirty="0"/>
              <a:t> é usado quando você tem mais de dois data centers.</a:t>
            </a:r>
          </a:p>
          <a:p>
            <a:endParaRPr lang="pt-BR" dirty="0"/>
          </a:p>
          <a:p>
            <a:r>
              <a:rPr lang="pt-BR" dirty="0"/>
              <a:t>Em </a:t>
            </a:r>
            <a:r>
              <a:rPr lang="pt-BR" dirty="0" err="1"/>
              <a:t>NetworkTopologyStrategy</a:t>
            </a:r>
            <a:r>
              <a:rPr lang="pt-BR" dirty="0"/>
              <a:t>, as réplicas são definidas para cada data center separadamente. </a:t>
            </a:r>
            <a:r>
              <a:rPr lang="pt-BR" dirty="0" err="1"/>
              <a:t>NetworkTopologyStrategy</a:t>
            </a:r>
            <a:r>
              <a:rPr lang="pt-BR" dirty="0"/>
              <a:t> coloca réplicas no sentido horário no anel até atingir o primeiro nó em outro rack.</a:t>
            </a:r>
          </a:p>
          <a:p>
            <a:endParaRPr lang="pt-BR" dirty="0"/>
          </a:p>
          <a:p>
            <a:r>
              <a:rPr lang="pt-BR" dirty="0"/>
              <a:t>Essa estratégia tenta colocar réplicas em diferentes racks no mesmo data center. Isso se deve à razão de que, às vezes, falhas ou problemas podem ocorrer no rack. Em seguida, as réplicas em outros nós podem fornecer dados.</a:t>
            </a:r>
          </a:p>
          <a:p>
            <a:endParaRPr lang="pt-BR" dirty="0"/>
          </a:p>
          <a:p>
            <a:r>
              <a:rPr lang="pt-BR" dirty="0"/>
              <a:t>Aqui está a representação pictórica da estratégia de topologia de rede</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117</a:t>
            </a:fld>
            <a:endParaRPr lang="pt-BR" altLang="pt-BR"/>
          </a:p>
        </p:txBody>
      </p:sp>
    </p:spTree>
    <p:extLst>
      <p:ext uri="{BB962C8B-B14F-4D97-AF65-F5344CB8AC3E}">
        <p14:creationId xmlns:p14="http://schemas.microsoft.com/office/powerpoint/2010/main" val="29685111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Existem dois tipos de estratégias de replicação no Cassandra.</a:t>
            </a:r>
          </a:p>
          <a:p>
            <a:endParaRPr lang="pt-BR" dirty="0"/>
          </a:p>
          <a:p>
            <a:r>
              <a:rPr lang="pt-BR" dirty="0" err="1"/>
              <a:t>SimpleStrategy</a:t>
            </a:r>
            <a:endParaRPr lang="pt-BR" dirty="0"/>
          </a:p>
          <a:p>
            <a:endParaRPr lang="pt-BR" dirty="0"/>
          </a:p>
          <a:p>
            <a:r>
              <a:rPr lang="pt-BR" dirty="0"/>
              <a:t>O </a:t>
            </a:r>
            <a:r>
              <a:rPr lang="pt-BR" dirty="0" err="1"/>
              <a:t>SimpleStrategy</a:t>
            </a:r>
            <a:r>
              <a:rPr lang="pt-BR" dirty="0"/>
              <a:t> é usado quando você tem apenas um data center. </a:t>
            </a:r>
            <a:r>
              <a:rPr lang="pt-BR" dirty="0" err="1"/>
              <a:t>SimpleStrategy</a:t>
            </a:r>
            <a:r>
              <a:rPr lang="pt-BR" dirty="0"/>
              <a:t> coloca a primeira réplica no nó selecionado pelo particionador. Depois disso, as réplicas restantes são colocadas no sentido horário no anel do nó.</a:t>
            </a:r>
          </a:p>
          <a:p>
            <a:endParaRPr lang="pt-BR" dirty="0"/>
          </a:p>
          <a:p>
            <a:r>
              <a:rPr lang="pt-BR" dirty="0"/>
              <a:t>Aqui está a representação pictórica do </a:t>
            </a:r>
            <a:r>
              <a:rPr lang="pt-BR" dirty="0" err="1"/>
              <a:t>SimpleStrategy</a:t>
            </a:r>
            <a:r>
              <a:rPr lang="pt-BR" dirty="0"/>
              <a:t>.</a:t>
            </a:r>
          </a:p>
          <a:p>
            <a:endParaRPr lang="pt-BR" dirty="0"/>
          </a:p>
          <a:p>
            <a:r>
              <a:rPr lang="pt-BR" dirty="0"/>
              <a:t>Tutorial de estratégia de fator de replicação e arquitetura do Cassandra</a:t>
            </a:r>
          </a:p>
          <a:p>
            <a:endParaRPr lang="pt-BR" dirty="0"/>
          </a:p>
          <a:p>
            <a:r>
              <a:rPr lang="pt-BR" dirty="0" err="1"/>
              <a:t>NetworkTopologyStrategy</a:t>
            </a:r>
            <a:endParaRPr lang="pt-BR" dirty="0"/>
          </a:p>
          <a:p>
            <a:endParaRPr lang="pt-BR" dirty="0"/>
          </a:p>
          <a:p>
            <a:r>
              <a:rPr lang="pt-BR" dirty="0" err="1"/>
              <a:t>NetworkTopologyStrategy</a:t>
            </a:r>
            <a:r>
              <a:rPr lang="pt-BR" dirty="0"/>
              <a:t> é usado quando você tem mais de dois data centers.</a:t>
            </a:r>
          </a:p>
          <a:p>
            <a:endParaRPr lang="pt-BR" dirty="0"/>
          </a:p>
          <a:p>
            <a:r>
              <a:rPr lang="pt-BR" dirty="0"/>
              <a:t>Em </a:t>
            </a:r>
            <a:r>
              <a:rPr lang="pt-BR" dirty="0" err="1"/>
              <a:t>NetworkTopologyStrategy</a:t>
            </a:r>
            <a:r>
              <a:rPr lang="pt-BR" dirty="0"/>
              <a:t>, as réplicas são definidas para cada data center separadamente. </a:t>
            </a:r>
            <a:r>
              <a:rPr lang="pt-BR" dirty="0" err="1"/>
              <a:t>NetworkTopologyStrategy</a:t>
            </a:r>
            <a:r>
              <a:rPr lang="pt-BR" dirty="0"/>
              <a:t> coloca réplicas no sentido horário no anel até atingir o primeiro nó em outro rack.</a:t>
            </a:r>
          </a:p>
          <a:p>
            <a:endParaRPr lang="pt-BR" dirty="0"/>
          </a:p>
          <a:p>
            <a:r>
              <a:rPr lang="pt-BR" dirty="0"/>
              <a:t>Essa estratégia tenta colocar réplicas em diferentes racks no mesmo data center. Isso se deve à razão de que, às vezes, falhas ou problemas podem ocorrer no rack. Em seguida, as réplicas em outros nós podem fornecer dados.</a:t>
            </a:r>
          </a:p>
          <a:p>
            <a:endParaRPr lang="pt-BR" dirty="0"/>
          </a:p>
          <a:p>
            <a:r>
              <a:rPr lang="pt-BR" dirty="0"/>
              <a:t>Aqui está a representação pictórica da estratégia de topologia de rede</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118</a:t>
            </a:fld>
            <a:endParaRPr lang="pt-BR" altLang="pt-BR"/>
          </a:p>
        </p:txBody>
      </p:sp>
    </p:spTree>
    <p:extLst>
      <p:ext uri="{BB962C8B-B14F-4D97-AF65-F5344CB8AC3E}">
        <p14:creationId xmlns:p14="http://schemas.microsoft.com/office/powerpoint/2010/main" val="1593302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318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Escrever operação</a:t>
            </a:r>
          </a:p>
          <a:p>
            <a:r>
              <a:rPr lang="pt-BR" dirty="0"/>
              <a:t>O coordenador envia uma solicitação de gravação para réplicas. Se todas as réplicas estiverem ativadas, elas receberão solicitação de gravação, independentemente do nível de consistência.</a:t>
            </a:r>
          </a:p>
          <a:p>
            <a:endParaRPr lang="pt-BR" dirty="0"/>
          </a:p>
          <a:p>
            <a:r>
              <a:rPr lang="pt-BR" dirty="0"/>
              <a:t>O nível de consistência determina quantos nós responderão com o reconhecimento de sucesso.</a:t>
            </a:r>
          </a:p>
          <a:p>
            <a:endParaRPr lang="pt-BR" dirty="0"/>
          </a:p>
          <a:p>
            <a:r>
              <a:rPr lang="pt-BR" dirty="0"/>
              <a:t>O nó responderá com o reconhecimento de êxito se os dados forem gravados com êxito no log de confirmação e no </a:t>
            </a:r>
            <a:r>
              <a:rPr lang="pt-BR" dirty="0" err="1"/>
              <a:t>memTable</a:t>
            </a:r>
            <a:r>
              <a:rPr lang="pt-BR" dirty="0"/>
              <a:t>.</a:t>
            </a:r>
          </a:p>
          <a:p>
            <a:endParaRPr lang="pt-BR" dirty="0"/>
          </a:p>
          <a:p>
            <a:r>
              <a:rPr lang="pt-BR" dirty="0"/>
              <a:t>Por exemplo, em um único data center com fator de replicação igual a três, três réplicas receberão solicitação de gravação. Se o nível de consistência for um, apenas uma réplica responderá com a confirmação de êxito e os dois restantes permanecerão inativos.</a:t>
            </a:r>
          </a:p>
          <a:p>
            <a:endParaRPr lang="pt-BR" dirty="0"/>
          </a:p>
          <a:p>
            <a:r>
              <a:rPr lang="pt-BR" dirty="0"/>
              <a:t>Suponha que, se as duas réplicas restantes perderem dados devido a falhas de nó ou algum outro problema, o Cassandra tornará a linha consistente pelo mecanismo de reparo integrado no Cassandra.</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120</a:t>
            </a:fld>
            <a:endParaRPr lang="pt-BR" altLang="pt-BR"/>
          </a:p>
        </p:txBody>
      </p:sp>
    </p:spTree>
    <p:extLst>
      <p:ext uri="{BB962C8B-B14F-4D97-AF65-F5344CB8AC3E}">
        <p14:creationId xmlns:p14="http://schemas.microsoft.com/office/powerpoint/2010/main" val="24587167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Existem três tipos de solicitações de leitura que um coordenador envia a réplicas.</a:t>
            </a:r>
          </a:p>
          <a:p>
            <a:endParaRPr lang="pt-BR" dirty="0"/>
          </a:p>
          <a:p>
            <a:r>
              <a:rPr lang="pt-BR" dirty="0"/>
              <a:t>Pedido direto</a:t>
            </a:r>
          </a:p>
          <a:p>
            <a:r>
              <a:rPr lang="pt-BR" dirty="0"/>
              <a:t>Pedido de resumo</a:t>
            </a:r>
          </a:p>
          <a:p>
            <a:r>
              <a:rPr lang="pt-BR" dirty="0"/>
              <a:t>Leia a solicitação de reparo</a:t>
            </a:r>
          </a:p>
          <a:p>
            <a:r>
              <a:rPr lang="pt-BR" dirty="0"/>
              <a:t>O coordenador envia solicitação direta para uma das réplicas. Depois disso, o coordenador envia a solicitação </a:t>
            </a:r>
            <a:r>
              <a:rPr lang="pt-BR" dirty="0" err="1"/>
              <a:t>digest</a:t>
            </a:r>
            <a:r>
              <a:rPr lang="pt-BR" dirty="0"/>
              <a:t> para o número de réplicas especificado pelo nível de consistência e verifica se os dados retornados são dados atualizados.</a:t>
            </a:r>
          </a:p>
          <a:p>
            <a:endParaRPr lang="pt-BR" dirty="0"/>
          </a:p>
          <a:p>
            <a:r>
              <a:rPr lang="pt-BR" dirty="0"/>
              <a:t>Depois disso, o coordenador envia a solicitação de resumo para todas as réplicas restantes. Se algum nó fornecer um valor fora da data, uma solicitação de reparo de leitura em segundo plano atualizará esses dados. Esse processo é chamado de mecanismo de reparo de leitura.</a:t>
            </a:r>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121</a:t>
            </a:fld>
            <a:endParaRPr lang="pt-BR" altLang="pt-BR"/>
          </a:p>
        </p:txBody>
      </p:sp>
    </p:spTree>
    <p:extLst>
      <p:ext uri="{BB962C8B-B14F-4D97-AF65-F5344CB8AC3E}">
        <p14:creationId xmlns:p14="http://schemas.microsoft.com/office/powerpoint/2010/main" val="30129795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Existem três tipos de solicitações de leitura que um coordenador envia a réplicas.</a:t>
            </a:r>
          </a:p>
          <a:p>
            <a:endParaRPr lang="pt-BR" dirty="0"/>
          </a:p>
          <a:p>
            <a:r>
              <a:rPr lang="pt-BR" dirty="0"/>
              <a:t>Pedido direto</a:t>
            </a:r>
          </a:p>
          <a:p>
            <a:r>
              <a:rPr lang="pt-BR" dirty="0"/>
              <a:t>Pedido de resumo</a:t>
            </a:r>
          </a:p>
          <a:p>
            <a:r>
              <a:rPr lang="pt-BR" dirty="0"/>
              <a:t>Leia a solicitação de reparo</a:t>
            </a:r>
          </a:p>
          <a:p>
            <a:r>
              <a:rPr lang="pt-BR" dirty="0"/>
              <a:t>O coordenador envia solicitação direta para uma das réplicas. Depois disso, o coordenador envia a solicitação </a:t>
            </a:r>
            <a:r>
              <a:rPr lang="pt-BR" dirty="0" err="1"/>
              <a:t>digest</a:t>
            </a:r>
            <a:r>
              <a:rPr lang="pt-BR" dirty="0"/>
              <a:t> para o número de réplicas especificado pelo nível de consistência e verifica se os dados retornados são dados atualizados.</a:t>
            </a:r>
          </a:p>
          <a:p>
            <a:endParaRPr lang="pt-BR" dirty="0"/>
          </a:p>
          <a:p>
            <a:r>
              <a:rPr lang="pt-BR" dirty="0"/>
              <a:t>Depois disso, o coordenador envia a solicitação de resumo para todas as réplicas restantes. Se algum nó fornecer um valor fora da data, uma solicitação de reparo de leitura em segundo plano atualizará esses dados. Esse processo é chamado de mecanismo de reparo de leitura.</a:t>
            </a:r>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122</a:t>
            </a:fld>
            <a:endParaRPr lang="pt-BR" altLang="pt-BR"/>
          </a:p>
        </p:txBody>
      </p:sp>
    </p:spTree>
    <p:extLst>
      <p:ext uri="{BB962C8B-B14F-4D97-AF65-F5344CB8AC3E}">
        <p14:creationId xmlns:p14="http://schemas.microsoft.com/office/powerpoint/2010/main" val="381620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Espaço de chaves</a:t>
            </a:r>
          </a:p>
          <a:p>
            <a:r>
              <a:rPr lang="pt-BR" dirty="0"/>
              <a:t>O </a:t>
            </a:r>
            <a:r>
              <a:rPr lang="pt-BR" dirty="0" err="1"/>
              <a:t>Keyspace</a:t>
            </a:r>
            <a:r>
              <a:rPr lang="pt-BR" dirty="0"/>
              <a:t> é o contêiner mais externo para dados no Cassandra. A seguir estão os atributos básicos do </a:t>
            </a:r>
            <a:r>
              <a:rPr lang="pt-BR" dirty="0" err="1"/>
              <a:t>Keyspace</a:t>
            </a:r>
            <a:r>
              <a:rPr lang="pt-BR" dirty="0"/>
              <a:t> no Cassandra:</a:t>
            </a:r>
          </a:p>
          <a:p>
            <a:endParaRPr lang="pt-BR" dirty="0"/>
          </a:p>
          <a:p>
            <a:r>
              <a:rPr lang="pt-BR" dirty="0"/>
              <a:t>Fator de replicação: Especifica o número de máquinas no cluster que receberá cópias dos mesmos dados.</a:t>
            </a:r>
          </a:p>
          <a:p>
            <a:r>
              <a:rPr lang="pt-BR" dirty="0"/>
              <a:t>Colocação de réplica Estratégia: É uma estratégia que espécies como colocar réplicas no ringue. Existem três tipos de estratégias, tais como:</a:t>
            </a:r>
          </a:p>
          <a:p>
            <a:r>
              <a:rPr lang="pt-BR" dirty="0"/>
              <a:t>1) Estratégia simples (estratégia ciente de rack)</a:t>
            </a:r>
          </a:p>
          <a:p>
            <a:endParaRPr lang="pt-BR" dirty="0"/>
          </a:p>
          <a:p>
            <a:r>
              <a:rPr lang="pt-BR" dirty="0"/>
              <a:t>2) estratégia de topologia de rede antiga (estratégia de reconhecimento de rack)</a:t>
            </a:r>
          </a:p>
          <a:p>
            <a:endParaRPr lang="pt-BR" dirty="0"/>
          </a:p>
          <a:p>
            <a:r>
              <a:rPr lang="pt-BR" dirty="0"/>
              <a:t>3) estratégia de topologia de rede (estratégia compartilhada pelo datacenter)</a:t>
            </a:r>
          </a:p>
          <a:p>
            <a:endParaRPr lang="pt-BR" dirty="0"/>
          </a:p>
          <a:p>
            <a:r>
              <a:rPr lang="pt-BR" dirty="0"/>
              <a:t>Famílias de colunas: as famílias de colunas são colocadas sob o espaço de chaves. Um espaço de chaves é um contêiner para uma lista de uma ou mais famílias de colunas, enquanto uma família de colunas é um contêiner de uma coleção de linhas. Cada linha contém colunas ordenadas. As famílias de colunas representam a estrutura dos seus dados. Cada espaço de chaves possui pelo menos uma e muitas famílias de colunas.</a:t>
            </a:r>
          </a:p>
          <a:p>
            <a:r>
              <a:rPr lang="pt-BR" dirty="0"/>
              <a:t>No Cassandra, um modelo de dados de poço é muito importante porque um modelo de dados incorreto pode degradar o desempenho, especialmente quando você tenta implementar os conceitos de RDBMS no Cassandra.</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15</a:t>
            </a:fld>
            <a:endParaRPr lang="pt-BR" altLang="pt-BR"/>
          </a:p>
        </p:txBody>
      </p:sp>
    </p:spTree>
    <p:extLst>
      <p:ext uri="{BB962C8B-B14F-4D97-AF65-F5344CB8AC3E}">
        <p14:creationId xmlns:p14="http://schemas.microsoft.com/office/powerpoint/2010/main" val="21356447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Regras do modelo de dados do Cassandra</a:t>
            </a:r>
          </a:p>
          <a:p>
            <a:r>
              <a:rPr lang="pt-BR" dirty="0"/>
              <a:t>Em Cassandra, as gravações não são caras. O Cassandra não suporta junções, grupos, cláusulas OR, agregações, etc. Portanto, você precisa armazenar seus dados de tal forma que eles possam ser completamente recuperáveis. Portanto, essas regras devem ser consideradas durante a modelagem de dados no Cassandra.</a:t>
            </a:r>
          </a:p>
          <a:p>
            <a:endParaRPr lang="pt-BR" dirty="0"/>
          </a:p>
          <a:p>
            <a:r>
              <a:rPr lang="pt-BR" dirty="0"/>
              <a:t>Maximize o número de gravações</a:t>
            </a:r>
          </a:p>
          <a:p>
            <a:r>
              <a:rPr lang="pt-BR" dirty="0"/>
              <a:t>Em Cassandra, as gravações são muito baratas. O Cassandra é otimizado para alto desempenho de gravação. Portanto, tente maximizar suas gravações para obter melhor desempenho de leitura e disponibilidade de dados. Existe uma compensação entre a gravação de dados e a leitura de dados. Assim, otimize seu desempenho de leitura de dados maximizando o número de gravações de dados.</a:t>
            </a:r>
          </a:p>
          <a:p>
            <a:endParaRPr lang="pt-BR" dirty="0"/>
          </a:p>
          <a:p>
            <a:r>
              <a:rPr lang="pt-BR" dirty="0"/>
              <a:t>Maximizar a duplicação de dados</a:t>
            </a:r>
          </a:p>
          <a:p>
            <a:r>
              <a:rPr lang="pt-BR" dirty="0" err="1"/>
              <a:t>Desnormalização</a:t>
            </a:r>
            <a:r>
              <a:rPr lang="pt-BR" dirty="0"/>
              <a:t> de dados e duplicação de dados são de fato de Cassandra. O espaço em disco não é mais caro que a memória, o processamento da CPU e a operação de </a:t>
            </a:r>
            <a:r>
              <a:rPr lang="pt-BR" dirty="0" err="1"/>
              <a:t>IOs</a:t>
            </a:r>
            <a:r>
              <a:rPr lang="pt-BR" dirty="0"/>
              <a:t>. Como o Cassandra é um banco de dados distribuído, a duplicação de dados fornece disponibilidade de dados instantânea e nenhum ponto único de falha.</a:t>
            </a:r>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123</a:t>
            </a:fld>
            <a:endParaRPr lang="pt-BR" altLang="pt-BR"/>
          </a:p>
        </p:txBody>
      </p:sp>
    </p:spTree>
    <p:extLst>
      <p:ext uri="{BB962C8B-B14F-4D97-AF65-F5344CB8AC3E}">
        <p14:creationId xmlns:p14="http://schemas.microsoft.com/office/powerpoint/2010/main" val="28727611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Você deve ter as seguintes metas ao modelar dados no Cassandra:</a:t>
            </a:r>
          </a:p>
          <a:p>
            <a:endParaRPr lang="pt-BR" dirty="0"/>
          </a:p>
          <a:p>
            <a:r>
              <a:rPr lang="pt-BR" dirty="0"/>
              <a:t>Espalhar dados uniformemente em torno do cluster: Para distribuir a mesma quantidade de dados em cada nó do cluster do Cassandra, você deve escolher inteiros como uma chave primária. Os dados são distribuídos para diferentes nós com base nas chaves de partição que são a primeira parte da chave primária.</a:t>
            </a:r>
          </a:p>
          <a:p>
            <a:r>
              <a:rPr lang="pt-BR" dirty="0"/>
              <a:t>Minimizar o número de partições lidas durante a consulta de dados: A partição é usada para ligar um grupo de registros com a mesma chave de partição. Quando a consulta de leitura é emitida, ela coleta dados de diferentes nós de diferentes partições.</a:t>
            </a:r>
          </a:p>
          <a:p>
            <a:r>
              <a:rPr lang="pt-BR" dirty="0"/>
              <a:t>No caso de muitas partições, todas essas partições precisam ser visitadas para coletar os dados da consulta. Isso não significa que as partições não devam ser criadas. Se seus dados são muito grandes, você não pode manter essa quantidade enorme de dados na partição única. A partição única será retardada. Então você deve ter um número equilibrado de partições.</a:t>
            </a:r>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124</a:t>
            </a:fld>
            <a:endParaRPr lang="pt-BR" altLang="pt-BR"/>
          </a:p>
        </p:txBody>
      </p:sp>
    </p:spTree>
    <p:extLst>
      <p:ext uri="{BB962C8B-B14F-4D97-AF65-F5344CB8AC3E}">
        <p14:creationId xmlns:p14="http://schemas.microsoft.com/office/powerpoint/2010/main" val="29605071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125</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41787051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126</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2455923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127</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093679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128</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6260557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129</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8632810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130</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20253306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131</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1517902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132</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35915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Famílias de colunas: as famílias de colunas são colocadas sob o espaço de chaves. Um espaço de chaves é um contêiner para uma lista de uma ou mais famílias de colunas, enquanto uma família de colunas é um contêiner de uma coleção de linhas. Cada linha contém colunas ordenadas. As famílias de colunas representam a estrutura dos seus dados. Cada espaço de chaves possui pelo menos uma e muitas famílias de colunas.</a:t>
            </a:r>
          </a:p>
          <a:p>
            <a:r>
              <a:rPr lang="pt-BR" dirty="0"/>
              <a:t>No Cassandra, um modelo de dados de poço é muito importante porque um modelo de dados incorreto pode degradar o desempenho, especialmente quando você tenta implementar os conceitos de RDBMS no Cassandra.</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16</a:t>
            </a:fld>
            <a:endParaRPr lang="pt-BR" altLang="pt-BR"/>
          </a:p>
        </p:txBody>
      </p:sp>
    </p:spTree>
    <p:extLst>
      <p:ext uri="{BB962C8B-B14F-4D97-AF65-F5344CB8AC3E}">
        <p14:creationId xmlns:p14="http://schemas.microsoft.com/office/powerpoint/2010/main" val="33022785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133</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0228787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7713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7953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9542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7392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138</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22851885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139</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42828049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140</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4591136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141</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8335540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159874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Famílias de colunas: as famílias de colunas são colocadas sob o espaço de chaves. Um espaço de chaves é um contêiner para uma lista de uma ou mais famílias de colunas, enquanto uma família de colunas é um contêiner de uma coleção de linhas. Cada linha contém colunas ordenadas. As famílias de colunas representam a estrutura dos seus dados. Cada espaço de chaves possui pelo menos uma e muitas famílias de colunas.</a:t>
            </a:r>
          </a:p>
          <a:p>
            <a:r>
              <a:rPr lang="pt-BR" dirty="0"/>
              <a:t>No Cassandra, um modelo de dados de poço é muito importante porque um modelo de dados incorreto pode degradar o desempenho, especialmente quando você tenta implementar os conceitos de RDBMS no Cassandra.</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17</a:t>
            </a:fld>
            <a:endParaRPr lang="pt-BR" altLang="pt-BR"/>
          </a:p>
        </p:txBody>
      </p:sp>
    </p:spTree>
    <p:extLst>
      <p:ext uri="{BB962C8B-B14F-4D97-AF65-F5344CB8AC3E}">
        <p14:creationId xmlns:p14="http://schemas.microsoft.com/office/powerpoint/2010/main" val="341654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Nó</a:t>
            </a:r>
          </a:p>
          <a:p>
            <a:r>
              <a:rPr lang="pt-BR" dirty="0"/>
              <a:t>Nó é o local onde os dados são armazenados. É o componente básico de Cassandra.</a:t>
            </a:r>
          </a:p>
          <a:p>
            <a:endParaRPr lang="pt-BR" dirty="0"/>
          </a:p>
          <a:p>
            <a:r>
              <a:rPr lang="pt-BR" dirty="0"/>
              <a:t>Centro de dados</a:t>
            </a:r>
          </a:p>
          <a:p>
            <a:r>
              <a:rPr lang="pt-BR" dirty="0"/>
              <a:t>Uma coleção de nós é chamada de data center. Muitos nós são categorizados como um data center.</a:t>
            </a:r>
          </a:p>
          <a:p>
            <a:endParaRPr lang="pt-BR" dirty="0"/>
          </a:p>
          <a:p>
            <a:r>
              <a:rPr lang="pt-BR" dirty="0"/>
              <a:t>Grupo</a:t>
            </a:r>
          </a:p>
          <a:p>
            <a:r>
              <a:rPr lang="pt-BR" dirty="0"/>
              <a:t>O cluster é a coleção de muitos data centers.</a:t>
            </a:r>
          </a:p>
          <a:p>
            <a:endParaRPr lang="pt-BR" dirty="0"/>
          </a:p>
          <a:p>
            <a:r>
              <a:rPr lang="pt-BR" dirty="0"/>
              <a:t>Registrar log</a:t>
            </a:r>
          </a:p>
          <a:p>
            <a:r>
              <a:rPr lang="pt-BR" dirty="0"/>
              <a:t>Cada operação de gravação é gravada no log de confirmação. O log de confirmação é usado para recuperação de falhas.</a:t>
            </a:r>
          </a:p>
          <a:p>
            <a:endParaRPr lang="pt-BR" dirty="0"/>
          </a:p>
          <a:p>
            <a:r>
              <a:rPr lang="pt-BR" dirty="0"/>
              <a:t>Mem-</a:t>
            </a:r>
            <a:r>
              <a:rPr lang="pt-BR" dirty="0" err="1"/>
              <a:t>table</a:t>
            </a:r>
            <a:endParaRPr lang="pt-BR" dirty="0"/>
          </a:p>
          <a:p>
            <a:r>
              <a:rPr lang="pt-BR" dirty="0"/>
              <a:t>Após os dados gravados no log de confirmação, os dados são gravados em Mem-</a:t>
            </a:r>
            <a:r>
              <a:rPr lang="pt-BR" dirty="0" err="1"/>
              <a:t>table</a:t>
            </a:r>
            <a:r>
              <a:rPr lang="pt-BR" dirty="0"/>
              <a:t>. Os dados são gravados no Mem-</a:t>
            </a:r>
            <a:r>
              <a:rPr lang="pt-BR" dirty="0" err="1"/>
              <a:t>table</a:t>
            </a:r>
            <a:r>
              <a:rPr lang="pt-BR" dirty="0"/>
              <a:t> temporariamente.</a:t>
            </a:r>
          </a:p>
          <a:p>
            <a:endParaRPr lang="pt-BR" dirty="0"/>
          </a:p>
          <a:p>
            <a:r>
              <a:rPr lang="pt-BR" dirty="0" err="1"/>
              <a:t>SSTable</a:t>
            </a:r>
            <a:endParaRPr lang="pt-BR" dirty="0"/>
          </a:p>
          <a:p>
            <a:r>
              <a:rPr lang="pt-BR" dirty="0"/>
              <a:t>Quando o Mem-</a:t>
            </a:r>
            <a:r>
              <a:rPr lang="pt-BR" dirty="0" err="1"/>
              <a:t>table</a:t>
            </a:r>
            <a:r>
              <a:rPr lang="pt-BR" dirty="0"/>
              <a:t> atinge um certo limite, os dados são liberados para um arquivo de disco </a:t>
            </a:r>
            <a:r>
              <a:rPr lang="pt-BR" dirty="0" err="1"/>
              <a:t>SSTable</a:t>
            </a:r>
            <a:r>
              <a:rPr lang="pt-BR" dirty="0"/>
              <a:t>.</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19</a:t>
            </a:fld>
            <a:endParaRPr lang="pt-BR" altLang="pt-BR"/>
          </a:p>
        </p:txBody>
      </p:sp>
    </p:spTree>
    <p:extLst>
      <p:ext uri="{BB962C8B-B14F-4D97-AF65-F5344CB8AC3E}">
        <p14:creationId xmlns:p14="http://schemas.microsoft.com/office/powerpoint/2010/main" val="1099915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20</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r>
              <a:rPr lang="pt-BR" altLang="pt-BR" dirty="0"/>
              <a:t>Executar os </a:t>
            </a:r>
            <a:r>
              <a:rPr lang="pt-BR" altLang="pt-BR" dirty="0" err="1"/>
              <a:t>Scritps</a:t>
            </a:r>
            <a:r>
              <a:rPr lang="pt-BR" altLang="pt-BR" dirty="0"/>
              <a:t> da VM</a:t>
            </a:r>
          </a:p>
        </p:txBody>
      </p:sp>
    </p:spTree>
    <p:extLst>
      <p:ext uri="{BB962C8B-B14F-4D97-AF65-F5344CB8AC3E}">
        <p14:creationId xmlns:p14="http://schemas.microsoft.com/office/powerpoint/2010/main" val="2630451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Tecnologia </a:t>
            </a:r>
            <a:r>
              <a:rPr lang="pt-BR" dirty="0" err="1"/>
              <a:t>ReDis</a:t>
            </a:r>
            <a:endParaRPr lang="pt-BR" dirty="0"/>
          </a:p>
          <a:p>
            <a:endParaRPr lang="pt-BR" dirty="0"/>
          </a:p>
          <a:p>
            <a:r>
              <a:rPr lang="pt-BR" dirty="0"/>
              <a:t>A tecnologia exclusiva e patenteada da RS foi desenvolvida para atender a esses objetivos principais:</a:t>
            </a:r>
          </a:p>
          <a:p>
            <a:endParaRPr lang="pt-BR" dirty="0"/>
          </a:p>
          <a:p>
            <a:r>
              <a:rPr lang="pt-BR" dirty="0"/>
              <a:t>Desacoplar o caminho de dados do gerenciamento de cluster</a:t>
            </a:r>
          </a:p>
          <a:p>
            <a:r>
              <a:rPr lang="pt-BR" dirty="0"/>
              <a:t>Garanta um desempenho superior consistente</a:t>
            </a:r>
          </a:p>
          <a:p>
            <a:r>
              <a:rPr lang="pt-BR" dirty="0"/>
              <a:t>Simplifique e automatize as operações</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22</a:t>
            </a:fld>
            <a:endParaRPr lang="pt-BR" altLang="pt-BR"/>
          </a:p>
        </p:txBody>
      </p:sp>
    </p:spTree>
    <p:extLst>
      <p:ext uri="{BB962C8B-B14F-4D97-AF65-F5344CB8AC3E}">
        <p14:creationId xmlns:p14="http://schemas.microsoft.com/office/powerpoint/2010/main" val="124607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23</a:t>
            </a:fld>
            <a:endParaRPr lang="pt-BR" altLang="pt-BR"/>
          </a:p>
        </p:txBody>
      </p:sp>
    </p:spTree>
    <p:extLst>
      <p:ext uri="{BB962C8B-B14F-4D97-AF65-F5344CB8AC3E}">
        <p14:creationId xmlns:p14="http://schemas.microsoft.com/office/powerpoint/2010/main" val="3992049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24</a:t>
            </a:fld>
            <a:endParaRPr lang="pt-BR" altLang="pt-BR"/>
          </a:p>
        </p:txBody>
      </p:sp>
    </p:spTree>
    <p:extLst>
      <p:ext uri="{BB962C8B-B14F-4D97-AF65-F5344CB8AC3E}">
        <p14:creationId xmlns:p14="http://schemas.microsoft.com/office/powerpoint/2010/main" val="2070455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25</a:t>
            </a:fld>
            <a:endParaRPr lang="pt-BR" altLang="pt-BR"/>
          </a:p>
        </p:txBody>
      </p:sp>
    </p:spTree>
    <p:extLst>
      <p:ext uri="{BB962C8B-B14F-4D97-AF65-F5344CB8AC3E}">
        <p14:creationId xmlns:p14="http://schemas.microsoft.com/office/powerpoint/2010/main" val="16690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5</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44969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26</a:t>
            </a:fld>
            <a:endParaRPr lang="pt-BR" altLang="pt-BR"/>
          </a:p>
        </p:txBody>
      </p:sp>
    </p:spTree>
    <p:extLst>
      <p:ext uri="{BB962C8B-B14F-4D97-AF65-F5344CB8AC3E}">
        <p14:creationId xmlns:p14="http://schemas.microsoft.com/office/powerpoint/2010/main" val="97373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138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2732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4401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111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latin typeface="Arial"/>
                <a:ea typeface="Arial"/>
                <a:cs typeface="Arial"/>
                <a:sym typeface="Arial"/>
              </a:rPr>
              <a:t>CREATE KEYSPACE </a:t>
            </a:r>
            <a:r>
              <a:rPr lang="en-US" sz="1800" b="0" i="0" u="none" strike="noStrike" cap="none" dirty="0" err="1">
                <a:solidFill>
                  <a:srgbClr val="000000"/>
                </a:solidFill>
                <a:latin typeface="Arial"/>
                <a:ea typeface="Arial"/>
                <a:cs typeface="Arial"/>
                <a:sym typeface="Arial"/>
              </a:rPr>
              <a:t>twotter</a:t>
            </a:r>
            <a:r>
              <a:rPr lang="en-US" sz="1800" b="0" i="0" u="none" strike="noStrike" cap="none" dirty="0">
                <a:solidFill>
                  <a:srgbClr val="000000"/>
                </a:solidFill>
                <a:latin typeface="Arial"/>
                <a:ea typeface="Arial"/>
                <a:cs typeface="Arial"/>
                <a:sym typeface="Arial"/>
              </a:rPr>
              <a:t> WITH REPLICATION = { 'class' : '</a:t>
            </a:r>
            <a:r>
              <a:rPr lang="en-US" sz="1800" b="0" i="0" u="none" strike="noStrike" cap="none" dirty="0" err="1">
                <a:solidFill>
                  <a:srgbClr val="000000"/>
                </a:solidFill>
                <a:latin typeface="Arial"/>
                <a:ea typeface="Arial"/>
                <a:cs typeface="Arial"/>
                <a:sym typeface="Arial"/>
              </a:rPr>
              <a:t>SimpleStrategy</a:t>
            </a: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replication_factor</a:t>
            </a:r>
            <a:r>
              <a:rPr lang="en-US" sz="1800" b="0" i="0" u="none" strike="noStrike" cap="none" dirty="0">
                <a:solidFill>
                  <a:srgbClr val="000000"/>
                </a:solidFill>
                <a:latin typeface="Arial"/>
                <a:ea typeface="Arial"/>
                <a:cs typeface="Arial"/>
                <a:sym typeface="Arial"/>
              </a:rPr>
              <a:t>' : 1 };</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815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TABLE creates a new </a:t>
            </a:r>
            <a:r>
              <a:rPr lang="en-US" sz="1800" b="0" i="0" u="none" strike="noStrike" cap="none" dirty="0">
                <a:solidFill>
                  <a:srgbClr val="000000"/>
                </a:solidFill>
                <a:effectLst/>
                <a:latin typeface="Arial"/>
                <a:ea typeface="Arial"/>
                <a:cs typeface="Arial"/>
                <a:sym typeface="Arial"/>
                <a:hlinkClick r:id="rId3"/>
              </a:rPr>
              <a:t>table</a:t>
            </a:r>
            <a:r>
              <a:rPr lang="en-US" sz="1800" b="0" i="0" u="none" strike="noStrike" cap="none" dirty="0">
                <a:solidFill>
                  <a:srgbClr val="000000"/>
                </a:solidFill>
                <a:effectLst/>
                <a:latin typeface="Arial"/>
                <a:ea typeface="Arial"/>
                <a:cs typeface="Arial"/>
                <a:sym typeface="Arial"/>
              </a:rPr>
              <a:t> under the current </a:t>
            </a:r>
            <a:r>
              <a:rPr lang="en-US" sz="1800" b="0" i="0" u="none" strike="noStrike" cap="none" dirty="0" err="1">
                <a:solidFill>
                  <a:srgbClr val="000000"/>
                </a:solidFill>
                <a:effectLst/>
                <a:latin typeface="Arial"/>
                <a:ea typeface="Arial"/>
                <a:cs typeface="Arial"/>
                <a:sym typeface="Arial"/>
              </a:rPr>
              <a:t>keyspace</a:t>
            </a:r>
            <a:r>
              <a:rPr lang="en-US" sz="1800" b="0" i="0" u="none" strike="noStrike" cap="none" dirty="0">
                <a:solidFill>
                  <a:srgbClr val="000000"/>
                </a:solidFill>
                <a:effectLst/>
                <a:latin typeface="Arial"/>
                <a:ea typeface="Arial"/>
                <a:cs typeface="Arial"/>
                <a:sym typeface="Arial"/>
              </a:rPr>
              <a:t>. You can also use the alias CREATE COLUMNFAMILY.</a:t>
            </a:r>
          </a:p>
          <a:p>
            <a:r>
              <a:rPr lang="en-US" sz="1800" b="0" i="0" u="none" strike="noStrike" cap="none" dirty="0">
                <a:solidFill>
                  <a:srgbClr val="000000"/>
                </a:solidFill>
                <a:effectLst/>
                <a:latin typeface="Arial"/>
                <a:ea typeface="Arial"/>
                <a:cs typeface="Arial"/>
                <a:sym typeface="Arial"/>
              </a:rPr>
              <a:t>Cassandra 2.1.1 and later supports the IF NOT EXISTS syntax for creating a trigger. Attempting to create an existing table returns an error unless the IF NOT EXISTS option is used. If the option is used, the statement if a no-op if the table already exists.</a:t>
            </a:r>
          </a:p>
          <a:p>
            <a:r>
              <a:rPr lang="en-US" sz="1800" b="0" i="0" u="none" strike="noStrike" cap="none" dirty="0">
                <a:solidFill>
                  <a:srgbClr val="000000"/>
                </a:solidFill>
                <a:effectLst/>
                <a:latin typeface="Arial"/>
                <a:ea typeface="Arial"/>
                <a:cs typeface="Arial"/>
                <a:sym typeface="Arial"/>
              </a:rPr>
              <a:t>Valid table names are strings of alphanumeric characters and underscores, which begin with a letter. You can use dot notation to specify a </a:t>
            </a:r>
            <a:r>
              <a:rPr lang="en-US" sz="1800" b="0" i="0" u="none" strike="noStrike" cap="none" dirty="0" err="1">
                <a:solidFill>
                  <a:srgbClr val="000000"/>
                </a:solidFill>
                <a:effectLst/>
                <a:latin typeface="Arial"/>
                <a:ea typeface="Arial"/>
                <a:cs typeface="Arial"/>
                <a:sym typeface="Arial"/>
              </a:rPr>
              <a:t>keyspace</a:t>
            </a:r>
            <a:r>
              <a:rPr lang="en-US" sz="1800" b="0" i="0" u="none" strike="noStrike" cap="none" dirty="0">
                <a:solidFill>
                  <a:srgbClr val="000000"/>
                </a:solidFill>
                <a:effectLst/>
                <a:latin typeface="Arial"/>
                <a:ea typeface="Arial"/>
                <a:cs typeface="Arial"/>
                <a:sym typeface="Arial"/>
              </a:rPr>
              <a:t> for the table: </a:t>
            </a:r>
            <a:r>
              <a:rPr lang="en-US" sz="1800" b="0" i="0" u="none" strike="noStrike" cap="none" dirty="0" err="1">
                <a:solidFill>
                  <a:srgbClr val="000000"/>
                </a:solidFill>
                <a:effectLst/>
                <a:latin typeface="Arial"/>
                <a:ea typeface="Arial"/>
                <a:cs typeface="Arial"/>
                <a:sym typeface="Arial"/>
              </a:rPr>
              <a:t>keyspace</a:t>
            </a:r>
            <a:r>
              <a:rPr lang="en-US" sz="1800" b="0" i="0" u="none" strike="noStrike" cap="none" dirty="0">
                <a:solidFill>
                  <a:srgbClr val="000000"/>
                </a:solidFill>
                <a:effectLst/>
                <a:latin typeface="Arial"/>
                <a:ea typeface="Arial"/>
                <a:cs typeface="Arial"/>
                <a:sym typeface="Arial"/>
              </a:rPr>
              <a:t> name followed by a period followed the name of the table, Cassandra creates the table in the specified </a:t>
            </a:r>
            <a:r>
              <a:rPr lang="en-US" sz="1800" b="0" i="0" u="none" strike="noStrike" cap="none" dirty="0" err="1">
                <a:solidFill>
                  <a:srgbClr val="000000"/>
                </a:solidFill>
                <a:effectLst/>
                <a:latin typeface="Arial"/>
                <a:ea typeface="Arial"/>
                <a:cs typeface="Arial"/>
                <a:sym typeface="Arial"/>
              </a:rPr>
              <a:t>keyspace</a:t>
            </a:r>
            <a:r>
              <a:rPr lang="en-US" sz="1800" b="0" i="0" u="none" strike="noStrike" cap="none" dirty="0">
                <a:solidFill>
                  <a:srgbClr val="000000"/>
                </a:solidFill>
                <a:effectLst/>
                <a:latin typeface="Arial"/>
                <a:ea typeface="Arial"/>
                <a:cs typeface="Arial"/>
                <a:sym typeface="Arial"/>
              </a:rPr>
              <a:t>, but does not change the current </a:t>
            </a:r>
            <a:r>
              <a:rPr lang="en-US" sz="1800" b="0" i="0" u="none" strike="noStrike" cap="none" dirty="0" err="1">
                <a:solidFill>
                  <a:srgbClr val="000000"/>
                </a:solidFill>
                <a:effectLst/>
                <a:latin typeface="Arial"/>
                <a:ea typeface="Arial"/>
                <a:cs typeface="Arial"/>
                <a:sym typeface="Arial"/>
              </a:rPr>
              <a:t>keyspace</a:t>
            </a:r>
            <a:r>
              <a:rPr lang="en-US" sz="1800" b="0" i="0" u="none" strike="noStrike" cap="none" dirty="0">
                <a:solidFill>
                  <a:srgbClr val="000000"/>
                </a:solidFill>
                <a:effectLst/>
                <a:latin typeface="Arial"/>
                <a:ea typeface="Arial"/>
                <a:cs typeface="Arial"/>
                <a:sym typeface="Arial"/>
              </a:rPr>
              <a:t>; otherwise, if you do not use a </a:t>
            </a:r>
            <a:r>
              <a:rPr lang="en-US" sz="1800" b="0" i="0" u="none" strike="noStrike" cap="none" dirty="0" err="1">
                <a:solidFill>
                  <a:srgbClr val="000000"/>
                </a:solidFill>
                <a:effectLst/>
                <a:latin typeface="Arial"/>
                <a:ea typeface="Arial"/>
                <a:cs typeface="Arial"/>
                <a:sym typeface="Arial"/>
              </a:rPr>
              <a:t>keyspace</a:t>
            </a:r>
            <a:r>
              <a:rPr lang="en-US" sz="1800" b="0" i="0" u="none" strike="noStrike" cap="none" dirty="0">
                <a:solidFill>
                  <a:srgbClr val="000000"/>
                </a:solidFill>
                <a:effectLst/>
                <a:latin typeface="Arial"/>
                <a:ea typeface="Arial"/>
                <a:cs typeface="Arial"/>
                <a:sym typeface="Arial"/>
              </a:rPr>
              <a:t> name, Cassandra creates the table within the current </a:t>
            </a:r>
            <a:r>
              <a:rPr lang="en-US" sz="1800" b="0" i="0" u="none" strike="noStrike" cap="none" dirty="0" err="1">
                <a:solidFill>
                  <a:srgbClr val="000000"/>
                </a:solidFill>
                <a:effectLst/>
                <a:latin typeface="Arial"/>
                <a:ea typeface="Arial"/>
                <a:cs typeface="Arial"/>
                <a:sym typeface="Arial"/>
              </a:rPr>
              <a:t>keyspace</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In Cassandra 2.0.6 and later, you can use a </a:t>
            </a:r>
            <a:r>
              <a:rPr lang="en-US" sz="1800" b="0" i="0" u="none" strike="noStrike" cap="none" dirty="0">
                <a:solidFill>
                  <a:srgbClr val="000000"/>
                </a:solidFill>
                <a:effectLst/>
                <a:latin typeface="Arial"/>
                <a:ea typeface="Arial"/>
                <a:cs typeface="Arial"/>
                <a:sym typeface="Arial"/>
                <a:hlinkClick r:id="rId4" tooltip="In a table that uses clustering columns, non-clustering columns can be declared static in the table definition."/>
              </a:rPr>
              <a:t>static column</a:t>
            </a:r>
            <a:r>
              <a:rPr lang="en-US" sz="1800" b="0" i="0" u="none" strike="noStrike" cap="none" dirty="0">
                <a:solidFill>
                  <a:srgbClr val="000000"/>
                </a:solidFill>
                <a:effectLst/>
                <a:latin typeface="Arial"/>
                <a:ea typeface="Arial"/>
                <a:cs typeface="Arial"/>
                <a:sym typeface="Arial"/>
              </a:rPr>
              <a:t> to store the same data in multiple clustered rows of a partition, and then retrieve that data with a single SELECT statement.</a:t>
            </a:r>
          </a:p>
          <a:p>
            <a:r>
              <a:rPr lang="en-US" sz="1800" b="0" i="0" u="none" strike="noStrike" cap="none" dirty="0">
                <a:solidFill>
                  <a:srgbClr val="000000"/>
                </a:solidFill>
                <a:effectLst/>
                <a:latin typeface="Arial"/>
                <a:ea typeface="Arial"/>
                <a:cs typeface="Arial"/>
                <a:sym typeface="Arial"/>
              </a:rPr>
              <a:t>You can add a </a:t>
            </a:r>
            <a:r>
              <a:rPr lang="en-US" sz="1800" b="0" i="0" u="none" strike="noStrike" cap="none" dirty="0">
                <a:solidFill>
                  <a:srgbClr val="000000"/>
                </a:solidFill>
                <a:effectLst/>
                <a:latin typeface="Arial"/>
                <a:ea typeface="Arial"/>
                <a:cs typeface="Arial"/>
                <a:sym typeface="Arial"/>
                <a:hlinkClick r:id="rId5" tooltip="A counter is a special column for storing a number that is changed in increments."/>
              </a:rPr>
              <a:t>counter column</a:t>
            </a:r>
            <a:r>
              <a:rPr lang="en-US" sz="1800" b="0" i="0" u="none" strike="noStrike" cap="none" dirty="0">
                <a:solidFill>
                  <a:srgbClr val="000000"/>
                </a:solidFill>
                <a:effectLst/>
                <a:latin typeface="Arial"/>
                <a:ea typeface="Arial"/>
                <a:cs typeface="Arial"/>
                <a:sym typeface="Arial"/>
              </a:rPr>
              <a:t>, which has been improved in Cassandra 2.1, to a table.</a:t>
            </a: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760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You assign a type to columns during table creation. Column types, other than collection-type columns, are specified as a parenthesized, comma-separated list of column name and type pairs.</a:t>
            </a:r>
          </a:p>
          <a:p>
            <a:r>
              <a:rPr lang="en-US" sz="1800" b="0" i="0" u="none" strike="noStrike" cap="none" dirty="0">
                <a:solidFill>
                  <a:srgbClr val="000000"/>
                </a:solidFill>
                <a:effectLst/>
                <a:latin typeface="Arial"/>
                <a:ea typeface="Arial"/>
                <a:cs typeface="Arial"/>
                <a:sym typeface="Arial"/>
              </a:rPr>
              <a:t>This example shows how to create a table that includes collection-type columns: map, set, and list.</a:t>
            </a:r>
          </a:p>
          <a:p>
            <a:r>
              <a:rPr lang="en-US" sz="1800" b="1" i="0" u="none" strike="noStrike" cap="none" dirty="0">
                <a:solidFill>
                  <a:srgbClr val="000000"/>
                </a:solidFill>
                <a:effectLst/>
                <a:latin typeface="Arial"/>
                <a:ea typeface="Arial"/>
                <a:cs typeface="Arial"/>
                <a:sym typeface="Arial"/>
              </a:rPr>
              <a:t>CREATE</a:t>
            </a:r>
            <a:r>
              <a:rPr lang="en-US" dirty="0">
                <a:effectLst/>
              </a:rPr>
              <a:t> </a:t>
            </a:r>
            <a:r>
              <a:rPr lang="en-US" sz="1800" b="1" i="0" u="none" strike="noStrike" cap="none" dirty="0">
                <a:solidFill>
                  <a:srgbClr val="000000"/>
                </a:solidFill>
                <a:effectLst/>
                <a:latin typeface="Arial"/>
                <a:ea typeface="Arial"/>
                <a:cs typeface="Arial"/>
                <a:sym typeface="Arial"/>
              </a:rPr>
              <a:t>TABLE</a:t>
            </a:r>
            <a:r>
              <a:rPr lang="en-US" dirty="0">
                <a:effectLst/>
              </a:rPr>
              <a:t> </a:t>
            </a:r>
            <a:r>
              <a:rPr lang="en-US" sz="1800" b="1" i="0" u="none" strike="noStrike" cap="none" dirty="0">
                <a:solidFill>
                  <a:srgbClr val="000000"/>
                </a:solidFill>
                <a:effectLst/>
                <a:latin typeface="Arial"/>
                <a:ea typeface="Arial"/>
                <a:cs typeface="Arial"/>
                <a:sym typeface="Arial"/>
              </a:rPr>
              <a:t>users</a:t>
            </a:r>
            <a:r>
              <a:rPr lang="en-US" dirty="0">
                <a:effectLst/>
              </a:rPr>
              <a:t> ( </a:t>
            </a:r>
            <a:r>
              <a:rPr lang="en-US" dirty="0" err="1">
                <a:effectLst/>
              </a:rPr>
              <a:t>userid</a:t>
            </a:r>
            <a:r>
              <a:rPr lang="en-US" dirty="0">
                <a:effectLst/>
              </a:rPr>
              <a:t> </a:t>
            </a:r>
            <a:r>
              <a:rPr lang="en-US" sz="1800" b="0" i="0" u="none" strike="noStrike" cap="none" dirty="0">
                <a:solidFill>
                  <a:srgbClr val="000000"/>
                </a:solidFill>
                <a:effectLst/>
                <a:latin typeface="Arial"/>
                <a:ea typeface="Arial"/>
                <a:cs typeface="Arial"/>
                <a:sym typeface="Arial"/>
              </a:rPr>
              <a:t>text</a:t>
            </a:r>
            <a:r>
              <a:rPr lang="en-US" dirty="0">
                <a:effectLst/>
              </a:rPr>
              <a:t> </a:t>
            </a:r>
            <a:r>
              <a:rPr lang="en-US" sz="1800" b="1" i="0" u="none" strike="noStrike" cap="none" dirty="0">
                <a:solidFill>
                  <a:srgbClr val="000000"/>
                </a:solidFill>
                <a:effectLst/>
                <a:latin typeface="Arial"/>
                <a:ea typeface="Arial"/>
                <a:cs typeface="Arial"/>
                <a:sym typeface="Arial"/>
              </a:rPr>
              <a:t>PRIMARY</a:t>
            </a:r>
          </a:p>
          <a:p>
            <a:endParaRPr lang="en-US" sz="1800" b="1" i="0" u="none" strike="noStrike" cap="none" dirty="0">
              <a:solidFill>
                <a:srgbClr val="000000"/>
              </a:solidFill>
              <a:effectLst/>
              <a:latin typeface="Arial"/>
              <a:cs typeface="Arial"/>
              <a:sym typeface="Arial"/>
            </a:endParaRPr>
          </a:p>
          <a:p>
            <a:r>
              <a:rPr lang="en-US" sz="1800" b="0" i="0" u="none" strike="noStrike" cap="none" dirty="0">
                <a:solidFill>
                  <a:srgbClr val="000000"/>
                </a:solidFill>
                <a:effectLst/>
                <a:latin typeface="Arial"/>
                <a:ea typeface="Arial"/>
                <a:cs typeface="Arial"/>
                <a:sym typeface="Arial"/>
              </a:rPr>
              <a:t>Ordering results</a:t>
            </a:r>
            <a:r>
              <a:rPr lang="en-US" sz="1800" b="0" i="0" u="none" strike="noStrike" cap="none" dirty="0">
                <a:solidFill>
                  <a:srgbClr val="000000"/>
                </a:solidFill>
                <a:effectLst/>
                <a:latin typeface="Arial"/>
                <a:ea typeface="Arial"/>
                <a:cs typeface="Arial"/>
                <a:sym typeface="Arial"/>
                <a:hlinkClick r:id="rId3"/>
              </a:rPr>
              <a:t> </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You can order query results to make use of the on-disk sorting of columns. You can order results in ascending or descending order. The ascending order will be more efficient than descending. If you need results in descending order, you can specify a clustering order to store columns on disk in the reverse order of the default. Descending queries will then be faster than ascending ones.</a:t>
            </a:r>
          </a:p>
          <a:p>
            <a:r>
              <a:rPr lang="en-US" sz="1800" b="0" i="0" u="none" strike="noStrike" cap="none" dirty="0">
                <a:solidFill>
                  <a:srgbClr val="000000"/>
                </a:solidFill>
                <a:effectLst/>
                <a:latin typeface="Arial"/>
                <a:ea typeface="Arial"/>
                <a:cs typeface="Arial"/>
                <a:sym typeface="Arial"/>
              </a:rPr>
              <a:t>The following example shows a table definition that changes the clustering order to descending by insertion time.</a:t>
            </a:r>
          </a:p>
          <a:p>
            <a:r>
              <a:rPr lang="en-US" sz="1800" b="1" i="0" u="none" strike="noStrike" cap="none" dirty="0">
                <a:solidFill>
                  <a:srgbClr val="000000"/>
                </a:solidFill>
                <a:effectLst/>
                <a:latin typeface="Arial"/>
                <a:ea typeface="Arial"/>
                <a:cs typeface="Arial"/>
                <a:sym typeface="Arial"/>
              </a:rPr>
              <a:t>CREATE</a:t>
            </a:r>
            <a:r>
              <a:rPr lang="en-US" dirty="0">
                <a:effectLst/>
              </a:rPr>
              <a:t> </a:t>
            </a:r>
            <a:r>
              <a:rPr lang="en-US" sz="1800" b="1" i="0" u="none" strike="noStrike" cap="none" dirty="0">
                <a:solidFill>
                  <a:srgbClr val="000000"/>
                </a:solidFill>
                <a:effectLst/>
                <a:latin typeface="Arial"/>
                <a:ea typeface="Arial"/>
                <a:cs typeface="Arial"/>
                <a:sym typeface="Arial"/>
              </a:rPr>
              <a:t>TABLE</a:t>
            </a:r>
            <a:r>
              <a:rPr lang="en-US" dirty="0">
                <a:effectLst/>
              </a:rPr>
              <a:t> </a:t>
            </a:r>
            <a:r>
              <a:rPr lang="en-US" dirty="0" err="1">
                <a:effectLst/>
              </a:rPr>
              <a:t>timeseries</a:t>
            </a:r>
            <a:r>
              <a:rPr lang="en-US" dirty="0">
                <a:effectLst/>
              </a:rPr>
              <a:t> ( </a:t>
            </a:r>
            <a:r>
              <a:rPr lang="en-US" dirty="0" err="1">
                <a:effectLst/>
              </a:rPr>
              <a:t>event_type</a:t>
            </a:r>
            <a:r>
              <a:rPr lang="en-US" dirty="0">
                <a:effectLst/>
              </a:rPr>
              <a:t> </a:t>
            </a:r>
            <a:r>
              <a:rPr lang="en-US" sz="1800" b="0" i="0" u="none" strike="noStrike" cap="none" dirty="0">
                <a:solidFill>
                  <a:srgbClr val="000000"/>
                </a:solidFill>
                <a:effectLst/>
                <a:latin typeface="Arial"/>
                <a:ea typeface="Arial"/>
                <a:cs typeface="Arial"/>
                <a:sym typeface="Arial"/>
              </a:rPr>
              <a:t>text</a:t>
            </a:r>
            <a:r>
              <a:rPr lang="en-US" dirty="0">
                <a:effectLst/>
              </a:rPr>
              <a:t>, </a:t>
            </a:r>
            <a:r>
              <a:rPr lang="en-US" dirty="0" err="1">
                <a:effectLst/>
              </a:rPr>
              <a:t>insertion_time</a:t>
            </a:r>
            <a:r>
              <a:rPr lang="en-US" dirty="0">
                <a:effectLst/>
              </a:rPr>
              <a:t> </a:t>
            </a:r>
            <a:r>
              <a:rPr lang="en-US" sz="1800" b="1" i="0" u="none" strike="noStrike" cap="none" dirty="0">
                <a:solidFill>
                  <a:srgbClr val="000000"/>
                </a:solidFill>
                <a:effectLst/>
                <a:latin typeface="Arial"/>
                <a:ea typeface="Arial"/>
                <a:cs typeface="Arial"/>
                <a:sym typeface="Arial"/>
              </a:rPr>
              <a:t>timestamp</a:t>
            </a:r>
            <a:r>
              <a:rPr lang="en-US" dirty="0">
                <a:effectLst/>
              </a:rPr>
              <a:t>, </a:t>
            </a:r>
            <a:r>
              <a:rPr lang="en-US" sz="1800" b="1" i="0" u="none" strike="noStrike" cap="none" dirty="0">
                <a:solidFill>
                  <a:srgbClr val="000000"/>
                </a:solidFill>
                <a:effectLst/>
                <a:latin typeface="Arial"/>
                <a:ea typeface="Arial"/>
                <a:cs typeface="Arial"/>
                <a:sym typeface="Arial"/>
              </a:rPr>
              <a:t>event</a:t>
            </a:r>
            <a:r>
              <a:rPr lang="en-US" dirty="0">
                <a:effectLst/>
              </a:rPr>
              <a:t> </a:t>
            </a:r>
            <a:r>
              <a:rPr lang="en-US" sz="1800" b="0" i="0" u="none" strike="noStrike" cap="none" dirty="0">
                <a:solidFill>
                  <a:srgbClr val="000000"/>
                </a:solidFill>
                <a:effectLst/>
                <a:latin typeface="Arial"/>
                <a:ea typeface="Arial"/>
                <a:cs typeface="Arial"/>
                <a:sym typeface="Arial"/>
              </a:rPr>
              <a:t>blob</a:t>
            </a:r>
            <a:r>
              <a:rPr lang="en-US" dirty="0">
                <a:effectLst/>
              </a:rPr>
              <a:t>, </a:t>
            </a:r>
            <a:r>
              <a:rPr lang="en-US" sz="1800" b="1" i="0" u="none" strike="noStrike" cap="none" dirty="0">
                <a:solidFill>
                  <a:srgbClr val="000000"/>
                </a:solidFill>
                <a:effectLst/>
                <a:latin typeface="Arial"/>
                <a:ea typeface="Arial"/>
                <a:cs typeface="Arial"/>
                <a:sym typeface="Arial"/>
              </a:rPr>
              <a:t>PRIMARY</a:t>
            </a:r>
            <a:r>
              <a:rPr lang="en-US" dirty="0">
                <a:effectLst/>
              </a:rPr>
              <a:t> </a:t>
            </a:r>
            <a:r>
              <a:rPr lang="en-US" sz="1800" b="1" i="0" u="none" strike="noStrike" cap="none" dirty="0">
                <a:solidFill>
                  <a:srgbClr val="000000"/>
                </a:solidFill>
                <a:effectLst/>
                <a:latin typeface="Arial"/>
                <a:ea typeface="Arial"/>
                <a:cs typeface="Arial"/>
                <a:sym typeface="Arial"/>
              </a:rPr>
              <a:t>KEY</a:t>
            </a:r>
            <a:r>
              <a:rPr lang="en-US" dirty="0">
                <a:effectLst/>
              </a:rPr>
              <a:t> (</a:t>
            </a:r>
            <a:r>
              <a:rPr lang="en-US" dirty="0" err="1">
                <a:effectLst/>
              </a:rPr>
              <a:t>event_type</a:t>
            </a:r>
            <a:r>
              <a:rPr lang="en-US" dirty="0">
                <a:effectLst/>
              </a:rPr>
              <a:t>, </a:t>
            </a:r>
            <a:r>
              <a:rPr lang="en-US" dirty="0" err="1">
                <a:effectLst/>
              </a:rPr>
              <a:t>insertion_time</a:t>
            </a:r>
            <a:r>
              <a:rPr lang="en-US" dirty="0">
                <a:effectLst/>
              </a:rPr>
              <a:t>) ) </a:t>
            </a:r>
            <a:r>
              <a:rPr lang="en-US" sz="1800" b="1" i="0" u="none" strike="noStrike" cap="none" dirty="0">
                <a:solidFill>
                  <a:srgbClr val="000000"/>
                </a:solidFill>
                <a:effectLst/>
                <a:latin typeface="Arial"/>
                <a:ea typeface="Arial"/>
                <a:cs typeface="Arial"/>
                <a:sym typeface="Arial"/>
              </a:rPr>
              <a:t>WITH</a:t>
            </a:r>
            <a:r>
              <a:rPr lang="en-US" dirty="0">
                <a:effectLst/>
              </a:rPr>
              <a:t> </a:t>
            </a:r>
            <a:r>
              <a:rPr lang="en-US" sz="1800" b="1" i="0" u="none" strike="noStrike" cap="none" dirty="0">
                <a:solidFill>
                  <a:srgbClr val="000000"/>
                </a:solidFill>
                <a:effectLst/>
                <a:latin typeface="Arial"/>
                <a:ea typeface="Arial"/>
                <a:cs typeface="Arial"/>
                <a:sym typeface="Arial"/>
              </a:rPr>
              <a:t>CLUSTERING</a:t>
            </a:r>
            <a:r>
              <a:rPr lang="en-US" dirty="0">
                <a:effectLst/>
              </a:rPr>
              <a:t> </a:t>
            </a:r>
            <a:r>
              <a:rPr lang="en-US" sz="1800" b="1" i="0" u="none" strike="noStrike" cap="none" dirty="0">
                <a:solidFill>
                  <a:srgbClr val="000000"/>
                </a:solidFill>
                <a:effectLst/>
                <a:latin typeface="Arial"/>
                <a:ea typeface="Arial"/>
                <a:cs typeface="Arial"/>
                <a:sym typeface="Arial"/>
              </a:rPr>
              <a:t>ORDER</a:t>
            </a:r>
            <a:r>
              <a:rPr lang="en-US" dirty="0">
                <a:effectLst/>
              </a:rPr>
              <a:t> </a:t>
            </a:r>
            <a:r>
              <a:rPr lang="en-US" sz="1800" b="1" i="0" u="none" strike="noStrike" cap="none" dirty="0">
                <a:solidFill>
                  <a:srgbClr val="000000"/>
                </a:solidFill>
                <a:effectLst/>
                <a:latin typeface="Arial"/>
                <a:ea typeface="Arial"/>
                <a:cs typeface="Arial"/>
                <a:sym typeface="Arial"/>
              </a:rPr>
              <a:t>BY</a:t>
            </a:r>
            <a:r>
              <a:rPr lang="en-US" dirty="0">
                <a:effectLst/>
              </a:rPr>
              <a:t> (</a:t>
            </a:r>
            <a:r>
              <a:rPr lang="en-US" dirty="0" err="1">
                <a:effectLst/>
              </a:rPr>
              <a:t>insertion_time</a:t>
            </a:r>
            <a:r>
              <a:rPr lang="en-US" dirty="0">
                <a:effectLst/>
              </a:rPr>
              <a:t> </a:t>
            </a:r>
            <a:r>
              <a:rPr lang="en-US" sz="1800" b="1" i="0" u="none" strike="noStrike" cap="none" dirty="0">
                <a:solidFill>
                  <a:srgbClr val="000000"/>
                </a:solidFill>
                <a:effectLst/>
                <a:latin typeface="Arial"/>
                <a:ea typeface="Arial"/>
                <a:cs typeface="Arial"/>
                <a:sym typeface="Arial"/>
              </a:rPr>
              <a:t>DESC</a:t>
            </a:r>
            <a:r>
              <a:rPr lang="en-US" dirty="0">
                <a:effectLst/>
              </a:rPr>
              <a:t>); </a:t>
            </a:r>
            <a:r>
              <a:rPr lang="en-US" sz="1800" b="1" i="0" u="none" strike="noStrike" cap="none" dirty="0">
                <a:solidFill>
                  <a:srgbClr val="000000"/>
                </a:solidFill>
                <a:effectLst/>
                <a:latin typeface="Arial"/>
                <a:ea typeface="Arial"/>
                <a:cs typeface="Arial"/>
                <a:sym typeface="Arial"/>
              </a:rPr>
              <a:t>KEY</a:t>
            </a:r>
            <a:r>
              <a:rPr lang="en-US" dirty="0">
                <a:effectLst/>
              </a:rPr>
              <a:t>, </a:t>
            </a:r>
            <a:r>
              <a:rPr lang="en-US" dirty="0" err="1">
                <a:effectLst/>
              </a:rPr>
              <a:t>first_name</a:t>
            </a:r>
            <a:r>
              <a:rPr lang="en-US" dirty="0">
                <a:effectLst/>
              </a:rPr>
              <a:t> </a:t>
            </a:r>
            <a:r>
              <a:rPr lang="en-US" sz="1800" b="0" i="0" u="none" strike="noStrike" cap="none" dirty="0">
                <a:solidFill>
                  <a:srgbClr val="000000"/>
                </a:solidFill>
                <a:effectLst/>
                <a:latin typeface="Arial"/>
                <a:ea typeface="Arial"/>
                <a:cs typeface="Arial"/>
                <a:sym typeface="Arial"/>
              </a:rPr>
              <a:t>text</a:t>
            </a:r>
            <a:r>
              <a:rPr lang="en-US" dirty="0">
                <a:effectLst/>
              </a:rPr>
              <a:t>, </a:t>
            </a:r>
            <a:r>
              <a:rPr lang="en-US" dirty="0" err="1">
                <a:effectLst/>
              </a:rPr>
              <a:t>last_name</a:t>
            </a:r>
            <a:r>
              <a:rPr lang="en-US" dirty="0">
                <a:effectLst/>
              </a:rPr>
              <a:t> </a:t>
            </a:r>
            <a:r>
              <a:rPr lang="en-US" sz="1800" b="0" i="0" u="none" strike="noStrike" cap="none" dirty="0">
                <a:solidFill>
                  <a:srgbClr val="000000"/>
                </a:solidFill>
                <a:effectLst/>
                <a:latin typeface="Arial"/>
                <a:ea typeface="Arial"/>
                <a:cs typeface="Arial"/>
                <a:sym typeface="Arial"/>
              </a:rPr>
              <a:t>text</a:t>
            </a:r>
            <a:r>
              <a:rPr lang="en-US" dirty="0">
                <a:effectLst/>
              </a:rPr>
              <a:t>, emails </a:t>
            </a:r>
            <a:r>
              <a:rPr lang="en-US" sz="1800" b="1" i="0" u="none" strike="noStrike" cap="none" dirty="0">
                <a:solidFill>
                  <a:srgbClr val="000000"/>
                </a:solidFill>
                <a:effectLst/>
                <a:latin typeface="Arial"/>
                <a:ea typeface="Arial"/>
                <a:cs typeface="Arial"/>
                <a:sym typeface="Arial"/>
              </a:rPr>
              <a:t>set</a:t>
            </a:r>
            <a:r>
              <a:rPr lang="en-US" dirty="0">
                <a:effectLst/>
              </a:rPr>
              <a:t>&lt;</a:t>
            </a:r>
            <a:r>
              <a:rPr lang="en-US" sz="1800" b="0" i="0" u="none" strike="noStrike" cap="none" dirty="0">
                <a:solidFill>
                  <a:srgbClr val="000000"/>
                </a:solidFill>
                <a:effectLst/>
                <a:latin typeface="Arial"/>
                <a:ea typeface="Arial"/>
                <a:cs typeface="Arial"/>
                <a:sym typeface="Arial"/>
              </a:rPr>
              <a:t>text</a:t>
            </a:r>
            <a:r>
              <a:rPr lang="en-US" dirty="0">
                <a:effectLst/>
              </a:rPr>
              <a:t>&gt;, </a:t>
            </a:r>
            <a:r>
              <a:rPr lang="en-US" dirty="0" err="1">
                <a:effectLst/>
              </a:rPr>
              <a:t>top_scores</a:t>
            </a:r>
            <a:r>
              <a:rPr lang="en-US" dirty="0">
                <a:effectLst/>
              </a:rPr>
              <a:t> </a:t>
            </a:r>
            <a:r>
              <a:rPr lang="en-US" sz="1800" b="1" i="0" u="none" strike="noStrike" cap="none" dirty="0">
                <a:solidFill>
                  <a:srgbClr val="000000"/>
                </a:solidFill>
                <a:effectLst/>
                <a:latin typeface="Arial"/>
                <a:ea typeface="Arial"/>
                <a:cs typeface="Arial"/>
                <a:sym typeface="Arial"/>
              </a:rPr>
              <a:t>list</a:t>
            </a:r>
            <a:r>
              <a:rPr lang="en-US" dirty="0">
                <a:effectLst/>
              </a:rPr>
              <a:t>&lt;</a:t>
            </a:r>
            <a:r>
              <a:rPr lang="en-US" sz="1800" b="0" i="0" u="none" strike="noStrike" cap="none" dirty="0" err="1">
                <a:solidFill>
                  <a:srgbClr val="000000"/>
                </a:solidFill>
                <a:effectLst/>
                <a:latin typeface="Arial"/>
                <a:ea typeface="Arial"/>
                <a:cs typeface="Arial"/>
                <a:sym typeface="Arial"/>
              </a:rPr>
              <a:t>int</a:t>
            </a:r>
            <a:r>
              <a:rPr lang="en-US" dirty="0">
                <a:effectLst/>
              </a:rPr>
              <a:t>&gt;, </a:t>
            </a:r>
            <a:r>
              <a:rPr lang="en-US" dirty="0" err="1">
                <a:effectLst/>
              </a:rPr>
              <a:t>todo</a:t>
            </a:r>
            <a:r>
              <a:rPr lang="en-US" dirty="0">
                <a:effectLst/>
              </a:rPr>
              <a:t> </a:t>
            </a:r>
            <a:r>
              <a:rPr lang="en-US" sz="1800" b="1" i="0" u="none" strike="noStrike" cap="none" dirty="0">
                <a:solidFill>
                  <a:srgbClr val="000000"/>
                </a:solidFill>
                <a:effectLst/>
                <a:latin typeface="Arial"/>
                <a:ea typeface="Arial"/>
                <a:cs typeface="Arial"/>
                <a:sym typeface="Arial"/>
              </a:rPr>
              <a:t>map</a:t>
            </a:r>
            <a:r>
              <a:rPr lang="en-US" dirty="0">
                <a:effectLst/>
              </a:rPr>
              <a:t>&lt;</a:t>
            </a:r>
            <a:r>
              <a:rPr lang="en-US" sz="1800" b="1" i="0" u="none" strike="noStrike" cap="none" dirty="0">
                <a:solidFill>
                  <a:srgbClr val="000000"/>
                </a:solidFill>
                <a:effectLst/>
                <a:latin typeface="Arial"/>
                <a:ea typeface="Arial"/>
                <a:cs typeface="Arial"/>
                <a:sym typeface="Arial"/>
              </a:rPr>
              <a:t>timestamp</a:t>
            </a:r>
            <a:r>
              <a:rPr lang="en-US" dirty="0">
                <a:effectLst/>
              </a:rPr>
              <a:t>, </a:t>
            </a:r>
            <a:r>
              <a:rPr lang="en-US" sz="1800" b="0" i="0" u="none" strike="noStrike" cap="none" dirty="0">
                <a:solidFill>
                  <a:srgbClr val="000000"/>
                </a:solidFill>
                <a:effectLst/>
                <a:latin typeface="Arial"/>
                <a:ea typeface="Arial"/>
                <a:cs typeface="Arial"/>
                <a:sym typeface="Arial"/>
              </a:rPr>
              <a:t>text</a:t>
            </a:r>
            <a:r>
              <a:rPr lang="en-US" dirty="0">
                <a:effectLst/>
              </a:rPr>
              <a:t>&gt; );</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9929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Using compact storage</a:t>
            </a:r>
            <a:r>
              <a:rPr lang="en-US" sz="1800" b="0" i="0" u="none" strike="noStrike" cap="none" dirty="0">
                <a:solidFill>
                  <a:srgbClr val="000000"/>
                </a:solidFill>
                <a:effectLst/>
                <a:latin typeface="Arial"/>
                <a:ea typeface="Arial"/>
                <a:cs typeface="Arial"/>
                <a:sym typeface="Arial"/>
                <a:hlinkClick r:id="rId3"/>
              </a:rPr>
              <a:t> </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When you create a table using compound primary keys, for every piece of data stored, the column name needs to be stored along with it. Instead of each non-primary key column being stored such that each column corresponds to one column on disk, an entire row is stored in a single column on disk. If you need to conserve disk space, use the WITH COMPACT STORAGE directive that stores data in the legacy (Thrift) storage engine format.</a:t>
            </a:r>
          </a:p>
          <a:p>
            <a:r>
              <a:rPr lang="en-US" sz="1800" b="1" i="0" u="none" strike="noStrike" cap="none" dirty="0">
                <a:solidFill>
                  <a:srgbClr val="000000"/>
                </a:solidFill>
                <a:effectLst/>
                <a:latin typeface="Arial"/>
                <a:ea typeface="Arial"/>
                <a:cs typeface="Arial"/>
                <a:sym typeface="Arial"/>
              </a:rPr>
              <a:t>CREATE</a:t>
            </a:r>
            <a:r>
              <a:rPr lang="en-US" dirty="0">
                <a:effectLst/>
              </a:rPr>
              <a:t> </a:t>
            </a:r>
            <a:r>
              <a:rPr lang="en-US" sz="1800" b="1" i="0" u="none" strike="noStrike" cap="none" dirty="0">
                <a:solidFill>
                  <a:srgbClr val="000000"/>
                </a:solidFill>
                <a:effectLst/>
                <a:latin typeface="Arial"/>
                <a:ea typeface="Arial"/>
                <a:cs typeface="Arial"/>
                <a:sym typeface="Arial"/>
              </a:rPr>
              <a:t>TABLE</a:t>
            </a:r>
            <a:r>
              <a:rPr lang="en-US" dirty="0">
                <a:effectLst/>
              </a:rPr>
              <a:t> </a:t>
            </a:r>
            <a:r>
              <a:rPr lang="en-US" dirty="0" err="1">
                <a:effectLst/>
              </a:rPr>
              <a:t>sblocks</a:t>
            </a:r>
            <a:r>
              <a:rPr lang="en-US" dirty="0">
                <a:effectLst/>
              </a:rPr>
              <a:t> ( </a:t>
            </a:r>
            <a:r>
              <a:rPr lang="en-US" dirty="0" err="1">
                <a:effectLst/>
              </a:rPr>
              <a:t>block_id</a:t>
            </a:r>
            <a:r>
              <a:rPr lang="en-US" dirty="0">
                <a:effectLst/>
              </a:rPr>
              <a:t> </a:t>
            </a:r>
            <a:r>
              <a:rPr lang="en-US" sz="1800" b="0" i="0" u="none" strike="noStrike" cap="none" dirty="0" err="1">
                <a:solidFill>
                  <a:srgbClr val="000000"/>
                </a:solidFill>
                <a:effectLst/>
                <a:latin typeface="Arial"/>
                <a:ea typeface="Arial"/>
                <a:cs typeface="Arial"/>
                <a:sym typeface="Arial"/>
              </a:rPr>
              <a:t>uuid</a:t>
            </a:r>
            <a:r>
              <a:rPr lang="en-US" dirty="0">
                <a:effectLst/>
              </a:rPr>
              <a:t>, </a:t>
            </a:r>
            <a:r>
              <a:rPr lang="en-US" dirty="0" err="1">
                <a:effectLst/>
              </a:rPr>
              <a:t>subblock_id</a:t>
            </a:r>
            <a:r>
              <a:rPr lang="en-US" dirty="0">
                <a:effectLst/>
              </a:rPr>
              <a:t> </a:t>
            </a:r>
            <a:r>
              <a:rPr lang="en-US" sz="1800" b="0" i="0" u="none" strike="noStrike" cap="none" dirty="0" err="1">
                <a:solidFill>
                  <a:srgbClr val="000000"/>
                </a:solidFill>
                <a:effectLst/>
                <a:latin typeface="Arial"/>
                <a:ea typeface="Arial"/>
                <a:cs typeface="Arial"/>
                <a:sym typeface="Arial"/>
              </a:rPr>
              <a:t>uuid</a:t>
            </a:r>
            <a:r>
              <a:rPr lang="en-US" dirty="0">
                <a:effectLst/>
              </a:rPr>
              <a:t>, </a:t>
            </a:r>
            <a:r>
              <a:rPr lang="en-US" sz="1800" b="1" i="0" u="none" strike="noStrike" cap="none" dirty="0">
                <a:solidFill>
                  <a:srgbClr val="000000"/>
                </a:solidFill>
                <a:effectLst/>
                <a:latin typeface="Arial"/>
                <a:ea typeface="Arial"/>
                <a:cs typeface="Arial"/>
                <a:sym typeface="Arial"/>
              </a:rPr>
              <a:t>data</a:t>
            </a:r>
            <a:r>
              <a:rPr lang="en-US" dirty="0">
                <a:effectLst/>
              </a:rPr>
              <a:t> </a:t>
            </a:r>
            <a:r>
              <a:rPr lang="en-US" sz="1800" b="0" i="0" u="none" strike="noStrike" cap="none" dirty="0">
                <a:solidFill>
                  <a:srgbClr val="000000"/>
                </a:solidFill>
                <a:effectLst/>
                <a:latin typeface="Arial"/>
                <a:ea typeface="Arial"/>
                <a:cs typeface="Arial"/>
                <a:sym typeface="Arial"/>
              </a:rPr>
              <a:t>blob</a:t>
            </a:r>
            <a:r>
              <a:rPr lang="en-US" dirty="0">
                <a:effectLst/>
              </a:rPr>
              <a:t>, </a:t>
            </a:r>
            <a:r>
              <a:rPr lang="en-US" sz="1800" b="1" i="0" u="none" strike="noStrike" cap="none" dirty="0">
                <a:solidFill>
                  <a:srgbClr val="000000"/>
                </a:solidFill>
                <a:effectLst/>
                <a:latin typeface="Arial"/>
                <a:ea typeface="Arial"/>
                <a:cs typeface="Arial"/>
                <a:sym typeface="Arial"/>
              </a:rPr>
              <a:t>PRIMARY</a:t>
            </a:r>
            <a:r>
              <a:rPr lang="en-US" dirty="0">
                <a:effectLst/>
              </a:rPr>
              <a:t> </a:t>
            </a:r>
            <a:r>
              <a:rPr lang="en-US" sz="1800" b="1" i="0" u="none" strike="noStrike" cap="none" dirty="0">
                <a:solidFill>
                  <a:srgbClr val="000000"/>
                </a:solidFill>
                <a:effectLst/>
                <a:latin typeface="Arial"/>
                <a:ea typeface="Arial"/>
                <a:cs typeface="Arial"/>
                <a:sym typeface="Arial"/>
              </a:rPr>
              <a:t>KEY</a:t>
            </a:r>
            <a:r>
              <a:rPr lang="en-US" dirty="0">
                <a:effectLst/>
              </a:rPr>
              <a:t> (</a:t>
            </a:r>
            <a:r>
              <a:rPr lang="en-US" dirty="0" err="1">
                <a:effectLst/>
              </a:rPr>
              <a:t>block_id</a:t>
            </a:r>
            <a:r>
              <a:rPr lang="en-US" dirty="0">
                <a:effectLst/>
              </a:rPr>
              <a:t>, </a:t>
            </a:r>
            <a:r>
              <a:rPr lang="en-US" dirty="0" err="1">
                <a:effectLst/>
              </a:rPr>
              <a:t>subblock_id</a:t>
            </a:r>
            <a:r>
              <a:rPr lang="en-US" dirty="0">
                <a:effectLst/>
              </a:rPr>
              <a:t>) ) </a:t>
            </a:r>
            <a:r>
              <a:rPr lang="en-US" sz="1800" b="1" i="0" u="none" strike="noStrike" cap="none" dirty="0">
                <a:solidFill>
                  <a:srgbClr val="000000"/>
                </a:solidFill>
                <a:effectLst/>
                <a:latin typeface="Arial"/>
                <a:ea typeface="Arial"/>
                <a:cs typeface="Arial"/>
                <a:sym typeface="Arial"/>
              </a:rPr>
              <a:t>WITH</a:t>
            </a:r>
            <a:r>
              <a:rPr lang="en-US" dirty="0">
                <a:effectLst/>
              </a:rPr>
              <a:t> </a:t>
            </a:r>
            <a:r>
              <a:rPr lang="en-US" sz="1800" b="1" i="0" u="none" strike="noStrike" cap="none" dirty="0">
                <a:solidFill>
                  <a:srgbClr val="000000"/>
                </a:solidFill>
                <a:effectLst/>
                <a:latin typeface="Arial"/>
                <a:ea typeface="Arial"/>
                <a:cs typeface="Arial"/>
                <a:sym typeface="Arial"/>
              </a:rPr>
              <a:t>COMPACT</a:t>
            </a:r>
            <a:r>
              <a:rPr lang="en-US" dirty="0">
                <a:effectLst/>
              </a:rPr>
              <a:t> </a:t>
            </a:r>
            <a:r>
              <a:rPr lang="en-US" sz="1800" b="1" i="0" u="none" strike="noStrike" cap="none" dirty="0" err="1">
                <a:solidFill>
                  <a:srgbClr val="000000"/>
                </a:solidFill>
                <a:effectLst/>
                <a:latin typeface="Arial"/>
                <a:ea typeface="Arial"/>
                <a:cs typeface="Arial"/>
                <a:sym typeface="Arial"/>
              </a:rPr>
              <a:t>STORAGE</a:t>
            </a:r>
            <a:r>
              <a:rPr lang="en-US" dirty="0" err="1">
                <a:effectLst/>
              </a:rPr>
              <a:t>;</a:t>
            </a:r>
            <a:r>
              <a:rPr lang="en-US" sz="1800" b="0" i="0" u="none" strike="noStrike" cap="none" dirty="0" err="1">
                <a:solidFill>
                  <a:srgbClr val="000000"/>
                </a:solidFill>
                <a:effectLst/>
                <a:latin typeface="Arial"/>
                <a:ea typeface="Arial"/>
                <a:cs typeface="Arial"/>
                <a:sym typeface="Arial"/>
              </a:rPr>
              <a:t>Using</a:t>
            </a:r>
            <a:r>
              <a:rPr lang="en-US" sz="1800" b="0" i="0" u="none" strike="noStrike" cap="none" dirty="0">
                <a:solidFill>
                  <a:srgbClr val="000000"/>
                </a:solidFill>
                <a:effectLst/>
                <a:latin typeface="Arial"/>
                <a:ea typeface="Arial"/>
                <a:cs typeface="Arial"/>
                <a:sym typeface="Arial"/>
              </a:rPr>
              <a:t> the compact storage directive prevents you from defining more than one column that is not part of a compound primary key. A compact table using a primary key that is not compound can have multiple columns that are not part of the primary key.</a:t>
            </a:r>
          </a:p>
          <a:p>
            <a:r>
              <a:rPr lang="en-US" sz="1800" b="0" i="0" u="none" strike="noStrike" cap="none" dirty="0">
                <a:solidFill>
                  <a:srgbClr val="000000"/>
                </a:solidFill>
                <a:effectLst/>
                <a:latin typeface="Arial"/>
                <a:ea typeface="Arial"/>
                <a:cs typeface="Arial"/>
                <a:sym typeface="Arial"/>
              </a:rPr>
              <a:t>A compact table that uses a compound primary key must define at least one clustering column. Columns cannot be added nor removed after creation of a compact table. Unless you specify WITH COMPACT STORAGE, CQL creates a table with non-compact storage.</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105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Setting a table property</a:t>
            </a:r>
          </a:p>
          <a:p>
            <a:r>
              <a:rPr lang="en-US" sz="1800" b="0" i="0" u="none" strike="noStrike" cap="none" dirty="0">
                <a:solidFill>
                  <a:srgbClr val="000000"/>
                </a:solidFill>
                <a:effectLst/>
                <a:latin typeface="Arial"/>
                <a:ea typeface="Arial"/>
                <a:cs typeface="Arial"/>
                <a:sym typeface="Arial"/>
              </a:rPr>
              <a:t>Using the optional WITH clause and keyword arguments, you can configure caching, compaction, and a number of other operations that Apache Cassandra™ performs on new table. You can use the WITH clause to specify the properties of tables listed in CQL </a:t>
            </a:r>
            <a:r>
              <a:rPr lang="en-US" sz="1800" b="0" i="0" u="none" strike="noStrike" cap="none" dirty="0">
                <a:solidFill>
                  <a:srgbClr val="000000"/>
                </a:solidFill>
                <a:effectLst/>
                <a:latin typeface="Arial"/>
                <a:ea typeface="Arial"/>
                <a:cs typeface="Arial"/>
                <a:sym typeface="Arial"/>
                <a:hlinkClick r:id="rId3" tooltip="A list of CQL table properties and their syntax."/>
              </a:rPr>
              <a:t>table properties</a:t>
            </a:r>
            <a:r>
              <a:rPr lang="en-US" sz="1800" b="0" i="0" u="none" strike="noStrike" cap="none" dirty="0">
                <a:solidFill>
                  <a:srgbClr val="000000"/>
                </a:solidFill>
                <a:effectLst/>
                <a:latin typeface="Arial"/>
                <a:ea typeface="Arial"/>
                <a:cs typeface="Arial"/>
                <a:sym typeface="Arial"/>
              </a:rPr>
              <a:t>, including caching, table comments, compression, and compaction. Format the property as either a string or a map. Enclose a string property in single quotation marks. For example, to embed a comment in a table, you format the comment as a string property:</a:t>
            </a:r>
          </a:p>
          <a:p>
            <a:r>
              <a:rPr lang="en-US" sz="1800" b="1" i="0" u="none" strike="noStrike" cap="none" dirty="0">
                <a:solidFill>
                  <a:srgbClr val="000000"/>
                </a:solidFill>
                <a:effectLst/>
                <a:latin typeface="Arial"/>
                <a:ea typeface="Arial"/>
                <a:cs typeface="Arial"/>
                <a:sym typeface="Arial"/>
              </a:rPr>
              <a:t>CREATE</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TABLE</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MonkeyTypes</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block_id</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uuid</a:t>
            </a:r>
            <a:r>
              <a:rPr lang="en-US" sz="1800" b="0" i="0" u="none" strike="noStrike" cap="none" dirty="0">
                <a:solidFill>
                  <a:srgbClr val="000000"/>
                </a:solidFill>
                <a:effectLst/>
                <a:latin typeface="Arial"/>
                <a:ea typeface="Arial"/>
                <a:cs typeface="Arial"/>
                <a:sym typeface="Arial"/>
              </a:rPr>
              <a:t>, species text, alias text, population </a:t>
            </a:r>
            <a:r>
              <a:rPr lang="en-US" sz="1800" b="0" i="0" u="none" strike="noStrike" cap="none" dirty="0" err="1">
                <a:solidFill>
                  <a:srgbClr val="000000"/>
                </a:solidFill>
                <a:effectLst/>
                <a:latin typeface="Arial"/>
                <a:ea typeface="Arial"/>
                <a:cs typeface="Arial"/>
                <a:sym typeface="Arial"/>
              </a:rPr>
              <a:t>varint</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PRIMARY</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KEY</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block_id</a:t>
            </a:r>
            <a:r>
              <a:rPr lang="en-US" sz="1800" b="0" i="0" u="none" strike="noStrike" cap="none" dirty="0">
                <a:solidFill>
                  <a:srgbClr val="000000"/>
                </a:solidFill>
                <a:effectLst/>
                <a:latin typeface="Arial"/>
                <a:ea typeface="Arial"/>
                <a:cs typeface="Arial"/>
                <a:sym typeface="Arial"/>
              </a:rPr>
              <a:t>) ) </a:t>
            </a:r>
            <a:r>
              <a:rPr lang="en-US" sz="1800" b="1" i="0" u="none" strike="noStrike" cap="none" dirty="0">
                <a:solidFill>
                  <a:srgbClr val="000000"/>
                </a:solidFill>
                <a:effectLst/>
                <a:latin typeface="Arial"/>
                <a:ea typeface="Arial"/>
                <a:cs typeface="Arial"/>
                <a:sym typeface="Arial"/>
              </a:rPr>
              <a:t>WITH</a:t>
            </a:r>
            <a:r>
              <a:rPr lang="en-US" sz="1800" b="0" i="0" u="none" strike="noStrike" cap="none" dirty="0">
                <a:solidFill>
                  <a:srgbClr val="000000"/>
                </a:solidFill>
                <a:effectLst/>
                <a:latin typeface="Arial"/>
                <a:ea typeface="Arial"/>
                <a:cs typeface="Arial"/>
                <a:sym typeface="Arial"/>
              </a:rPr>
              <a:t> comment='Important biological records' </a:t>
            </a:r>
            <a:r>
              <a:rPr lang="en-US" sz="1800" b="1" i="0" u="none" strike="noStrike" cap="none" dirty="0">
                <a:solidFill>
                  <a:srgbClr val="000000"/>
                </a:solidFill>
                <a:effectLst/>
                <a:latin typeface="Arial"/>
                <a:ea typeface="Arial"/>
                <a:cs typeface="Arial"/>
                <a:sym typeface="Arial"/>
              </a:rPr>
              <a:t>AND</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read_repair_chance</a:t>
            </a:r>
            <a:r>
              <a:rPr lang="en-US" sz="1800" b="0" i="0" u="none" strike="noStrike" cap="none" dirty="0">
                <a:solidFill>
                  <a:srgbClr val="000000"/>
                </a:solidFill>
                <a:effectLst/>
                <a:latin typeface="Arial"/>
                <a:ea typeface="Arial"/>
                <a:cs typeface="Arial"/>
                <a:sym typeface="Arial"/>
              </a:rPr>
              <a:t> = 1.0; To configure compression and compaction, you use property maps:</a:t>
            </a:r>
          </a:p>
          <a:p>
            <a:r>
              <a:rPr lang="en-US" sz="1800" b="1" i="0" u="none" strike="noStrike" cap="none" dirty="0">
                <a:solidFill>
                  <a:srgbClr val="000000"/>
                </a:solidFill>
                <a:effectLst/>
                <a:latin typeface="Arial"/>
                <a:ea typeface="Arial"/>
                <a:cs typeface="Arial"/>
                <a:sym typeface="Arial"/>
              </a:rPr>
              <a:t>CREATE</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TABLE</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DogTypes</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block_id</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uuid</a:t>
            </a:r>
            <a:r>
              <a:rPr lang="en-US" sz="1800" b="0" i="0" u="none" strike="noStrike" cap="none" dirty="0">
                <a:solidFill>
                  <a:srgbClr val="000000"/>
                </a:solidFill>
                <a:effectLst/>
                <a:latin typeface="Arial"/>
                <a:ea typeface="Arial"/>
                <a:cs typeface="Arial"/>
                <a:sym typeface="Arial"/>
              </a:rPr>
              <a:t>, species text, alias text, population </a:t>
            </a:r>
            <a:r>
              <a:rPr lang="en-US" sz="1800" b="0" i="0" u="none" strike="noStrike" cap="none" dirty="0" err="1">
                <a:solidFill>
                  <a:srgbClr val="000000"/>
                </a:solidFill>
                <a:effectLst/>
                <a:latin typeface="Arial"/>
                <a:ea typeface="Arial"/>
                <a:cs typeface="Arial"/>
                <a:sym typeface="Arial"/>
              </a:rPr>
              <a:t>varint</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PRIMARY</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KEY</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block_id</a:t>
            </a:r>
            <a:r>
              <a:rPr lang="en-US" sz="1800" b="0" i="0" u="none" strike="noStrike" cap="none" dirty="0">
                <a:solidFill>
                  <a:srgbClr val="000000"/>
                </a:solidFill>
                <a:effectLst/>
                <a:latin typeface="Arial"/>
                <a:ea typeface="Arial"/>
                <a:cs typeface="Arial"/>
                <a:sym typeface="Arial"/>
              </a:rPr>
              <a:t>) ) </a:t>
            </a:r>
            <a:r>
              <a:rPr lang="en-US" sz="1800" b="1" i="0" u="none" strike="noStrike" cap="none" dirty="0">
                <a:solidFill>
                  <a:srgbClr val="000000"/>
                </a:solidFill>
                <a:effectLst/>
                <a:latin typeface="Arial"/>
                <a:ea typeface="Arial"/>
                <a:cs typeface="Arial"/>
                <a:sym typeface="Arial"/>
              </a:rPr>
              <a:t>WITH</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compression</a:t>
            </a:r>
            <a:r>
              <a:rPr lang="en-US" sz="1800" b="0" i="0" u="none" strike="noStrike" cap="none" dirty="0">
                <a:solidFill>
                  <a:srgbClr val="000000"/>
                </a:solidFill>
                <a:effectLst/>
                <a:latin typeface="Arial"/>
                <a:ea typeface="Arial"/>
                <a:cs typeface="Arial"/>
                <a:sym typeface="Arial"/>
              </a:rPr>
              <a:t> = { '</a:t>
            </a:r>
            <a:r>
              <a:rPr lang="en-US" sz="1800" b="0" i="0" u="none" strike="noStrike" cap="none" dirty="0" err="1">
                <a:solidFill>
                  <a:srgbClr val="000000"/>
                </a:solidFill>
                <a:effectLst/>
                <a:latin typeface="Arial"/>
                <a:ea typeface="Arial"/>
                <a:cs typeface="Arial"/>
                <a:sym typeface="Arial"/>
              </a:rPr>
              <a:t>sstable_compression</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DeflateCompressor</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chunk_length_kb</a:t>
            </a:r>
            <a:r>
              <a:rPr lang="en-US" sz="1800" b="0" i="0" u="none" strike="noStrike" cap="none" dirty="0">
                <a:solidFill>
                  <a:srgbClr val="000000"/>
                </a:solidFill>
                <a:effectLst/>
                <a:latin typeface="Arial"/>
                <a:ea typeface="Arial"/>
                <a:cs typeface="Arial"/>
                <a:sym typeface="Arial"/>
              </a:rPr>
              <a:t>' : 64 } </a:t>
            </a:r>
            <a:r>
              <a:rPr lang="en-US" sz="1800" b="1" i="0" u="none" strike="noStrike" cap="none" dirty="0">
                <a:solidFill>
                  <a:srgbClr val="000000"/>
                </a:solidFill>
                <a:effectLst/>
                <a:latin typeface="Arial"/>
                <a:ea typeface="Arial"/>
                <a:cs typeface="Arial"/>
                <a:sym typeface="Arial"/>
              </a:rPr>
              <a:t>AND</a:t>
            </a:r>
            <a:r>
              <a:rPr lang="en-US" sz="1800" b="0" i="0" u="none" strike="noStrike" cap="none" dirty="0">
                <a:solidFill>
                  <a:srgbClr val="000000"/>
                </a:solidFill>
                <a:effectLst/>
                <a:latin typeface="Arial"/>
                <a:ea typeface="Arial"/>
                <a:cs typeface="Arial"/>
                <a:sym typeface="Arial"/>
              </a:rPr>
              <a:t> compaction = { 'class' : '</a:t>
            </a:r>
            <a:r>
              <a:rPr lang="en-US" sz="1800" b="0" i="0" u="none" strike="noStrike" cap="none" dirty="0" err="1">
                <a:solidFill>
                  <a:srgbClr val="000000"/>
                </a:solidFill>
                <a:effectLst/>
                <a:latin typeface="Arial"/>
                <a:ea typeface="Arial"/>
                <a:cs typeface="Arial"/>
                <a:sym typeface="Arial"/>
              </a:rPr>
              <a:t>SizeTieredCompactionStrategy</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min_threshold</a:t>
            </a:r>
            <a:r>
              <a:rPr lang="en-US" sz="1800" b="0" i="0" u="none" strike="noStrike" cap="none" dirty="0">
                <a:solidFill>
                  <a:srgbClr val="000000"/>
                </a:solidFill>
                <a:effectLst/>
                <a:latin typeface="Arial"/>
                <a:ea typeface="Arial"/>
                <a:cs typeface="Arial"/>
                <a:sym typeface="Arial"/>
              </a:rPr>
              <a:t>' : 6 };To specify using compact storage or clustering order use the WITH clause.</a:t>
            </a:r>
          </a:p>
          <a:p>
            <a:r>
              <a:rPr lang="en-US" sz="1800" b="0" i="0" u="none" strike="noStrike" cap="none" dirty="0">
                <a:solidFill>
                  <a:srgbClr val="000000"/>
                </a:solidFill>
                <a:effectLst/>
                <a:latin typeface="Arial"/>
                <a:ea typeface="Arial"/>
                <a:cs typeface="Arial"/>
                <a:sym typeface="Arial"/>
              </a:rPr>
              <a:t>To configure caching in Cassandra 2.1, you also use a property map.</a:t>
            </a:r>
          </a:p>
          <a:p>
            <a:r>
              <a:rPr lang="en-US" sz="1800" b="0" i="0" u="none" strike="noStrike" cap="none" dirty="0">
                <a:solidFill>
                  <a:srgbClr val="000000"/>
                </a:solidFill>
                <a:effectLst/>
                <a:latin typeface="Arial"/>
                <a:ea typeface="Arial"/>
                <a:cs typeface="Arial"/>
                <a:sym typeface="Arial"/>
              </a:rPr>
              <a:t>// Cassandra 2.1 </a:t>
            </a:r>
            <a:r>
              <a:rPr lang="en-US" sz="1800" b="1" i="0" u="none" strike="noStrike" cap="none" dirty="0">
                <a:solidFill>
                  <a:srgbClr val="000000"/>
                </a:solidFill>
                <a:effectLst/>
                <a:latin typeface="Arial"/>
                <a:ea typeface="Arial"/>
                <a:cs typeface="Arial"/>
                <a:sym typeface="Arial"/>
              </a:rPr>
              <a:t>CREATE</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TABLE</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DogTypes</a:t>
            </a:r>
            <a:r>
              <a:rPr lang="en-US" sz="1800" b="0" i="0" u="none" strike="noStrike" cap="none" dirty="0">
                <a:solidFill>
                  <a:srgbClr val="000000"/>
                </a:solidFill>
                <a:effectLst/>
                <a:latin typeface="Arial"/>
                <a:ea typeface="Arial"/>
                <a:cs typeface="Arial"/>
                <a:sym typeface="Arial"/>
              </a:rPr>
              <a:t> ( ... </a:t>
            </a:r>
            <a:r>
              <a:rPr lang="en-US" sz="1800" b="0" i="0" u="none" strike="noStrike" cap="none" dirty="0" err="1">
                <a:solidFill>
                  <a:srgbClr val="000000"/>
                </a:solidFill>
                <a:effectLst/>
                <a:latin typeface="Arial"/>
                <a:ea typeface="Arial"/>
                <a:cs typeface="Arial"/>
                <a:sym typeface="Arial"/>
              </a:rPr>
              <a:t>block_id</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uuid</a:t>
            </a:r>
            <a:r>
              <a:rPr lang="en-US" sz="1800" b="0" i="0" u="none" strike="noStrike" cap="none" dirty="0">
                <a:solidFill>
                  <a:srgbClr val="000000"/>
                </a:solidFill>
                <a:effectLst/>
                <a:latin typeface="Arial"/>
                <a:ea typeface="Arial"/>
                <a:cs typeface="Arial"/>
                <a:sym typeface="Arial"/>
              </a:rPr>
              <a:t>, ... species text, ... alias text, ... population </a:t>
            </a:r>
            <a:r>
              <a:rPr lang="en-US" sz="1800" b="0" i="0" u="none" strike="noStrike" cap="none" dirty="0" err="1">
                <a:solidFill>
                  <a:srgbClr val="000000"/>
                </a:solidFill>
                <a:effectLst/>
                <a:latin typeface="Arial"/>
                <a:ea typeface="Arial"/>
                <a:cs typeface="Arial"/>
                <a:sym typeface="Arial"/>
              </a:rPr>
              <a:t>varint</a:t>
            </a:r>
            <a:r>
              <a:rPr lang="en-US" sz="1800" b="0" i="0" u="none" strike="noStrike" cap="none" dirty="0">
                <a:solidFill>
                  <a:srgbClr val="000000"/>
                </a:solidFill>
                <a:effectLst/>
                <a:latin typeface="Arial"/>
                <a:ea typeface="Arial"/>
                <a:cs typeface="Arial"/>
                <a:sym typeface="Arial"/>
              </a:rPr>
              <a:t>, ... </a:t>
            </a:r>
            <a:r>
              <a:rPr lang="en-US" sz="1800" b="1" i="0" u="none" strike="noStrike" cap="none" dirty="0">
                <a:solidFill>
                  <a:srgbClr val="000000"/>
                </a:solidFill>
                <a:effectLst/>
                <a:latin typeface="Arial"/>
                <a:ea typeface="Arial"/>
                <a:cs typeface="Arial"/>
                <a:sym typeface="Arial"/>
              </a:rPr>
              <a:t>PRIMARY</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KEY</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block_id</a:t>
            </a:r>
            <a:r>
              <a:rPr lang="en-US" sz="1800" b="0" i="0" u="none" strike="noStrike" cap="none" dirty="0">
                <a:solidFill>
                  <a:srgbClr val="000000"/>
                </a:solidFill>
                <a:effectLst/>
                <a:latin typeface="Arial"/>
                <a:ea typeface="Arial"/>
                <a:cs typeface="Arial"/>
                <a:sym typeface="Arial"/>
              </a:rPr>
              <a:t>) ... ) </a:t>
            </a:r>
            <a:r>
              <a:rPr lang="en-US" sz="1800" b="1" i="0" u="none" strike="noStrike" cap="none" dirty="0">
                <a:solidFill>
                  <a:srgbClr val="000000"/>
                </a:solidFill>
                <a:effectLst/>
                <a:latin typeface="Arial"/>
                <a:ea typeface="Arial"/>
                <a:cs typeface="Arial"/>
                <a:sym typeface="Arial"/>
              </a:rPr>
              <a:t>WITH</a:t>
            </a:r>
            <a:r>
              <a:rPr lang="en-US" sz="1800" b="0" i="0" u="none" strike="noStrike" cap="none" dirty="0">
                <a:solidFill>
                  <a:srgbClr val="000000"/>
                </a:solidFill>
                <a:effectLst/>
                <a:latin typeface="Arial"/>
                <a:ea typeface="Arial"/>
                <a:cs typeface="Arial"/>
                <a:sym typeface="Arial"/>
              </a:rPr>
              <a:t> caching = '{ 'keys' : 'NONE', '</a:t>
            </a:r>
            <a:r>
              <a:rPr lang="en-US" sz="1800" b="0" i="0" u="none" strike="noStrike" cap="none" dirty="0" err="1">
                <a:solidFill>
                  <a:srgbClr val="000000"/>
                </a:solidFill>
                <a:effectLst/>
                <a:latin typeface="Arial"/>
                <a:ea typeface="Arial"/>
                <a:cs typeface="Arial"/>
                <a:sym typeface="Arial"/>
              </a:rPr>
              <a:t>rows_per_partition</a:t>
            </a:r>
            <a:r>
              <a:rPr lang="en-US" sz="1800" b="0" i="0" u="none" strike="noStrike" cap="none" dirty="0">
                <a:solidFill>
                  <a:srgbClr val="000000"/>
                </a:solidFill>
                <a:effectLst/>
                <a:latin typeface="Arial"/>
                <a:ea typeface="Arial"/>
                <a:cs typeface="Arial"/>
                <a:sym typeface="Arial"/>
              </a:rPr>
              <a:t>' : '120' }';To configure caching in Cassandra 2.0.x, you do not use a property map. Simply set the caching property to a value:</a:t>
            </a:r>
          </a:p>
          <a:p>
            <a:r>
              <a:rPr lang="en-US" sz="1800" b="0" i="0" u="none" strike="noStrike" cap="none" dirty="0">
                <a:solidFill>
                  <a:srgbClr val="000000"/>
                </a:solidFill>
                <a:effectLst/>
                <a:latin typeface="Arial"/>
                <a:ea typeface="Arial"/>
                <a:cs typeface="Arial"/>
                <a:sym typeface="Arial"/>
              </a:rPr>
              <a:t>// Cassandra 2.0.x only </a:t>
            </a:r>
            <a:r>
              <a:rPr lang="en-US" sz="1800" b="1" i="0" u="none" strike="noStrike" cap="none" dirty="0">
                <a:solidFill>
                  <a:srgbClr val="000000"/>
                </a:solidFill>
                <a:effectLst/>
                <a:latin typeface="Arial"/>
                <a:ea typeface="Arial"/>
                <a:cs typeface="Arial"/>
                <a:sym typeface="Arial"/>
              </a:rPr>
              <a:t>CREATE</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TABLE</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DogTypes</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block_id</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uuid</a:t>
            </a:r>
            <a:r>
              <a:rPr lang="en-US" sz="1800" b="0" i="0" u="none" strike="noStrike" cap="none" dirty="0">
                <a:solidFill>
                  <a:srgbClr val="000000"/>
                </a:solidFill>
                <a:effectLst/>
                <a:latin typeface="Arial"/>
                <a:ea typeface="Arial"/>
                <a:cs typeface="Arial"/>
                <a:sym typeface="Arial"/>
              </a:rPr>
              <a:t>, species text, alias text, population </a:t>
            </a:r>
            <a:r>
              <a:rPr lang="en-US" sz="1800" b="0" i="0" u="none" strike="noStrike" cap="none" dirty="0" err="1">
                <a:solidFill>
                  <a:srgbClr val="000000"/>
                </a:solidFill>
                <a:effectLst/>
                <a:latin typeface="Arial"/>
                <a:ea typeface="Arial"/>
                <a:cs typeface="Arial"/>
                <a:sym typeface="Arial"/>
              </a:rPr>
              <a:t>varint</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PRIMARY</a:t>
            </a:r>
            <a:r>
              <a:rPr lang="en-US" sz="1800" b="0" i="0" u="none" strike="noStrike" cap="none" dirty="0">
                <a:solidFill>
                  <a:srgbClr val="000000"/>
                </a:solidFill>
                <a:effectLst/>
                <a:latin typeface="Arial"/>
                <a:ea typeface="Arial"/>
                <a:cs typeface="Arial"/>
                <a:sym typeface="Arial"/>
              </a:rPr>
              <a:t> </a:t>
            </a:r>
            <a:r>
              <a:rPr lang="en-US" sz="1800" b="1" i="0" u="none" strike="noStrike" cap="none" dirty="0">
                <a:solidFill>
                  <a:srgbClr val="000000"/>
                </a:solidFill>
                <a:effectLst/>
                <a:latin typeface="Arial"/>
                <a:ea typeface="Arial"/>
                <a:cs typeface="Arial"/>
                <a:sym typeface="Arial"/>
              </a:rPr>
              <a:t>KEY</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block_id</a:t>
            </a:r>
            <a:r>
              <a:rPr lang="en-US" sz="1800" b="0" i="0" u="none" strike="noStrike" cap="none" dirty="0">
                <a:solidFill>
                  <a:srgbClr val="000000"/>
                </a:solidFill>
                <a:effectLst/>
                <a:latin typeface="Arial"/>
                <a:ea typeface="Arial"/>
                <a:cs typeface="Arial"/>
                <a:sym typeface="Arial"/>
              </a:rPr>
              <a:t>) ) </a:t>
            </a:r>
            <a:r>
              <a:rPr lang="en-US" sz="1800" b="1" i="0" u="none" strike="noStrike" cap="none" dirty="0">
                <a:solidFill>
                  <a:srgbClr val="000000"/>
                </a:solidFill>
                <a:effectLst/>
                <a:latin typeface="Arial"/>
                <a:ea typeface="Arial"/>
                <a:cs typeface="Arial"/>
                <a:sym typeface="Arial"/>
              </a:rPr>
              <a:t>WITH</a:t>
            </a:r>
            <a:r>
              <a:rPr lang="en-US" sz="1800" b="0" i="0" u="none" strike="noStrike" cap="none" dirty="0">
                <a:solidFill>
                  <a:srgbClr val="000000"/>
                </a:solidFill>
                <a:effectLst/>
                <a:latin typeface="Arial"/>
                <a:ea typeface="Arial"/>
                <a:cs typeface="Arial"/>
                <a:sym typeface="Arial"/>
              </a:rPr>
              <a:t> caching = '</a:t>
            </a:r>
            <a:r>
              <a:rPr lang="en-US" sz="1800" b="0" i="0" u="none" strike="noStrike" cap="none" dirty="0" err="1">
                <a:solidFill>
                  <a:srgbClr val="000000"/>
                </a:solidFill>
                <a:effectLst/>
                <a:latin typeface="Arial"/>
                <a:ea typeface="Arial"/>
                <a:cs typeface="Arial"/>
                <a:sym typeface="Arial"/>
              </a:rPr>
              <a:t>keys_only</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Configure the cache by creating a property map of values for the caching property. </a:t>
            </a:r>
            <a:r>
              <a:rPr lang="en-US" sz="1800" b="0" i="0" u="none" strike="noStrike" cap="none" dirty="0" err="1">
                <a:solidFill>
                  <a:srgbClr val="000000"/>
                </a:solidFill>
                <a:effectLst/>
                <a:latin typeface="Arial"/>
                <a:ea typeface="Arial"/>
                <a:cs typeface="Arial"/>
                <a:sym typeface="Arial"/>
              </a:rPr>
              <a:t>Options:keys</a:t>
            </a:r>
            <a:r>
              <a:rPr lang="en-US" sz="1800" b="0" i="0" u="none" strike="noStrike" cap="none" dirty="0">
                <a:solidFill>
                  <a:srgbClr val="000000"/>
                </a:solidFill>
                <a:effectLst/>
                <a:latin typeface="Arial"/>
                <a:ea typeface="Arial"/>
                <a:cs typeface="Arial"/>
                <a:sym typeface="Arial"/>
              </a:rPr>
              <a:t>: ALL or NONE</a:t>
            </a:r>
          </a:p>
          <a:p>
            <a:r>
              <a:rPr lang="en-US" sz="1800" b="0" i="0" u="none" strike="noStrike" cap="none" dirty="0" err="1">
                <a:solidFill>
                  <a:srgbClr val="000000"/>
                </a:solidFill>
                <a:effectLst/>
                <a:latin typeface="Arial"/>
                <a:ea typeface="Arial"/>
                <a:cs typeface="Arial"/>
                <a:sym typeface="Arial"/>
              </a:rPr>
              <a:t>rows_per_partition</a:t>
            </a:r>
            <a:r>
              <a:rPr lang="en-US" sz="1800" b="0" i="0" u="none" strike="noStrike" cap="none" dirty="0">
                <a:solidFill>
                  <a:srgbClr val="000000"/>
                </a:solidFill>
                <a:effectLst/>
                <a:latin typeface="Arial"/>
                <a:ea typeface="Arial"/>
                <a:cs typeface="Arial"/>
                <a:sym typeface="Arial"/>
              </a:rPr>
              <a:t>: number of CQL rows (N), NONE, or ALL</a:t>
            </a:r>
          </a:p>
          <a:p>
            <a:r>
              <a:rPr lang="en-US" sz="1800" b="0" i="0" u="none" strike="noStrike" cap="none" dirty="0">
                <a:solidFill>
                  <a:srgbClr val="000000"/>
                </a:solidFill>
                <a:effectLst/>
                <a:latin typeface="Arial"/>
                <a:ea typeface="Arial"/>
                <a:cs typeface="Arial"/>
                <a:sym typeface="Arial"/>
              </a:rPr>
              <a:t>According to the </a:t>
            </a:r>
            <a:r>
              <a:rPr lang="en-US" sz="1800" b="0" i="0" u="none" strike="noStrike" cap="none" dirty="0" err="1">
                <a:solidFill>
                  <a:srgbClr val="000000"/>
                </a:solidFill>
                <a:effectLst/>
                <a:latin typeface="Arial"/>
                <a:ea typeface="Arial"/>
                <a:cs typeface="Arial"/>
                <a:sym typeface="Arial"/>
              </a:rPr>
              <a:t>rows_per_partition</a:t>
            </a:r>
            <a:r>
              <a:rPr lang="en-US" sz="1800" b="0" i="0" u="none" strike="noStrike" cap="none" dirty="0">
                <a:solidFill>
                  <a:srgbClr val="000000"/>
                </a:solidFill>
                <a:effectLst/>
                <a:latin typeface="Arial"/>
                <a:ea typeface="Arial"/>
                <a:cs typeface="Arial"/>
                <a:sym typeface="Arial"/>
              </a:rPr>
              <a:t> value, Cassandra caches only the first N rows in a partition, as determined by the clustering order.</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67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6</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2661036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latin typeface="Arial"/>
                <a:ea typeface="Arial"/>
                <a:cs typeface="Arial"/>
                <a:sym typeface="Arial"/>
              </a:rPr>
              <a:t>USE </a:t>
            </a:r>
            <a:r>
              <a:rPr lang="pt-BR" sz="1800" b="0" i="0" u="none" strike="noStrike" cap="none" dirty="0" err="1">
                <a:solidFill>
                  <a:srgbClr val="000000"/>
                </a:solidFill>
                <a:latin typeface="Arial"/>
                <a:ea typeface="Arial"/>
                <a:cs typeface="Arial"/>
                <a:sym typeface="Arial"/>
              </a:rPr>
              <a:t>twitter</a:t>
            </a:r>
            <a:r>
              <a:rPr lang="pt-BR" sz="1800" b="0" i="0" u="none" strike="noStrike" cap="none" dirty="0">
                <a:solidFill>
                  <a:srgbClr val="000000"/>
                </a:solidFill>
                <a:latin typeface="Arial"/>
                <a:ea typeface="Arial"/>
                <a:cs typeface="Arial"/>
                <a:sym typeface="Arial"/>
              </a:rPr>
              <a:t>;</a:t>
            </a:r>
          </a:p>
          <a:p>
            <a:endParaRPr lang="pt-BR" sz="1800" b="0" i="0" u="none" strike="noStrike" cap="none" dirty="0">
              <a:solidFill>
                <a:srgbClr val="000000"/>
              </a:solidFill>
              <a:latin typeface="Arial"/>
              <a:ea typeface="Arial"/>
              <a:cs typeface="Arial"/>
              <a:sym typeface="Arial"/>
            </a:endParaRPr>
          </a:p>
          <a:p>
            <a:r>
              <a:rPr lang="pt-BR" sz="1800" b="0" i="0" u="none" strike="noStrike" cap="none" dirty="0">
                <a:solidFill>
                  <a:srgbClr val="000000"/>
                </a:solidFill>
                <a:latin typeface="Arial"/>
                <a:ea typeface="Arial"/>
                <a:cs typeface="Arial"/>
                <a:sym typeface="Arial"/>
              </a:rPr>
              <a:t>CREATE TABLE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a:t>
            </a:r>
          </a:p>
          <a:p>
            <a:r>
              <a:rPr lang="pt-BR" sz="1800" b="0" i="0" u="none" strike="noStrike" cap="none" dirty="0">
                <a:solidFill>
                  <a:srgbClr val="000000"/>
                </a:solidFill>
                <a:latin typeface="Arial"/>
                <a:ea typeface="Arial"/>
                <a:cs typeface="Arial"/>
                <a:sym typeface="Arial"/>
              </a:rPr>
              <a:t>	id </a:t>
            </a:r>
            <a:r>
              <a:rPr lang="pt-BR" sz="1800" b="0" i="0" u="none" strike="noStrike" cap="none" dirty="0" err="1">
                <a:solidFill>
                  <a:srgbClr val="000000"/>
                </a:solidFill>
                <a:latin typeface="Arial"/>
                <a:ea typeface="Arial"/>
                <a:cs typeface="Arial"/>
                <a:sym typeface="Arial"/>
              </a:rPr>
              <a:t>int</a:t>
            </a:r>
            <a:r>
              <a:rPr lang="pt-BR" sz="1800" b="0" i="0" u="none" strike="noStrike" cap="none" dirty="0">
                <a:solidFill>
                  <a:srgbClr val="000000"/>
                </a:solidFill>
                <a:latin typeface="Arial"/>
                <a:ea typeface="Arial"/>
                <a:cs typeface="Arial"/>
                <a:sym typeface="Arial"/>
              </a:rPr>
              <a:t> PRIMARY KEY,</a:t>
            </a:r>
          </a:p>
          <a:p>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text</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text</a:t>
            </a:r>
            <a:endParaRPr lang="pt-BR" sz="1800" b="0" i="0" u="none" strike="noStrike" cap="none" dirty="0">
              <a:solidFill>
                <a:srgbClr val="000000"/>
              </a:solidFill>
              <a:latin typeface="Arial"/>
              <a:ea typeface="Arial"/>
              <a:cs typeface="Arial"/>
              <a:sym typeface="Arial"/>
            </a:endParaRPr>
          </a:p>
          <a:p>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CREATE TABLE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t>
            </a:r>
          </a:p>
          <a:p>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bigint</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int</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text</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body</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text</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	PRIMARY KEY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DESCRIBE TABLE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DESCRIBE TABLE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0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924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latin typeface="Arial"/>
                <a:ea typeface="Arial"/>
                <a:cs typeface="Arial"/>
                <a:sym typeface="Arial"/>
              </a:rPr>
              <a:t>ALTER TABLE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ADD </a:t>
            </a:r>
            <a:r>
              <a:rPr lang="pt-BR" sz="1800" b="0" i="0" u="none" strike="noStrike" cap="none" dirty="0" err="1">
                <a:solidFill>
                  <a:srgbClr val="000000"/>
                </a:solidFill>
                <a:latin typeface="Arial"/>
                <a:ea typeface="Arial"/>
                <a:cs typeface="Arial"/>
                <a:sym typeface="Arial"/>
              </a:rPr>
              <a:t>password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text</a:t>
            </a:r>
            <a:r>
              <a:rPr lang="pt-BR" sz="1800" b="0" i="0" u="none" strike="noStrike" cap="none" dirty="0">
                <a:solidFill>
                  <a:srgbClr val="000000"/>
                </a:solidFill>
                <a:latin typeface="Arial"/>
                <a:ea typeface="Arial"/>
                <a:cs typeface="Arial"/>
                <a:sym typeface="Arial"/>
              </a:rPr>
              <a:t>;</a:t>
            </a:r>
          </a:p>
          <a:p>
            <a:endParaRPr lang="pt-BR" sz="1800" b="0" i="0" u="none" strike="noStrike" cap="none" dirty="0">
              <a:solidFill>
                <a:srgbClr val="000000"/>
              </a:solidFill>
              <a:latin typeface="Arial"/>
              <a:ea typeface="Arial"/>
              <a:cs typeface="Arial"/>
              <a:sym typeface="Arial"/>
            </a:endParaRPr>
          </a:p>
          <a:p>
            <a:r>
              <a:rPr lang="pt-BR" sz="1800" b="0" i="0" u="none" strike="noStrike" cap="none" dirty="0">
                <a:solidFill>
                  <a:srgbClr val="000000"/>
                </a:solidFill>
                <a:latin typeface="Arial"/>
                <a:ea typeface="Arial"/>
                <a:cs typeface="Arial"/>
                <a:sym typeface="Arial"/>
              </a:rPr>
              <a:t>ALTER TABLE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ADD </a:t>
            </a:r>
            <a:r>
              <a:rPr lang="pt-BR" sz="1800" b="0" i="0" u="none" strike="noStrike" cap="none" dirty="0" err="1">
                <a:solidFill>
                  <a:srgbClr val="000000"/>
                </a:solidFill>
                <a:latin typeface="Arial"/>
                <a:ea typeface="Arial"/>
                <a:cs typeface="Arial"/>
                <a:sym typeface="Arial"/>
              </a:rPr>
              <a:t>password_reset_token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text</a:t>
            </a:r>
            <a:r>
              <a:rPr lang="pt-BR" sz="1800" b="0" i="0" u="none" strike="noStrike" cap="none" dirty="0">
                <a:solidFill>
                  <a:srgbClr val="000000"/>
                </a:solidFill>
                <a:latin typeface="Arial"/>
                <a:ea typeface="Arial"/>
                <a:cs typeface="Arial"/>
                <a:sym typeface="Arial"/>
              </a:rPr>
              <a:t>;</a:t>
            </a:r>
          </a:p>
          <a:p>
            <a:endParaRPr lang="pt-BR" sz="1800" b="0" i="0" u="none" strike="noStrike" cap="none" dirty="0">
              <a:solidFill>
                <a:srgbClr val="000000"/>
              </a:solidFill>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2489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latin typeface="Arial"/>
                <a:ea typeface="Arial"/>
                <a:cs typeface="Arial"/>
                <a:sym typeface="Arial"/>
              </a:rPr>
              <a:t>USE </a:t>
            </a:r>
            <a:r>
              <a:rPr lang="pt-BR" sz="1800" b="0" i="0" u="none" strike="noStrike" cap="none" dirty="0" err="1">
                <a:solidFill>
                  <a:srgbClr val="000000"/>
                </a:solidFill>
                <a:latin typeface="Arial"/>
                <a:ea typeface="Arial"/>
                <a:cs typeface="Arial"/>
                <a:sym typeface="Arial"/>
              </a:rPr>
              <a:t>twitter</a:t>
            </a:r>
            <a:r>
              <a:rPr lang="pt-BR" sz="1800" b="0" i="0" u="none" strike="noStrike" cap="none" dirty="0">
                <a:solidFill>
                  <a:srgbClr val="000000"/>
                </a:solidFill>
                <a:latin typeface="Arial"/>
                <a:ea typeface="Arial"/>
                <a:cs typeface="Arial"/>
                <a:sym typeface="Arial"/>
              </a:rPr>
              <a:t>;</a:t>
            </a:r>
          </a:p>
          <a:p>
            <a:endParaRPr lang="pt-BR" sz="1800" b="0" i="0" u="none" strike="noStrike" cap="none" dirty="0">
              <a:solidFill>
                <a:srgbClr val="000000"/>
              </a:solidFill>
              <a:latin typeface="Arial"/>
              <a:ea typeface="Arial"/>
              <a:cs typeface="Arial"/>
              <a:sym typeface="Arial"/>
            </a:endParaRP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(id,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VALUES (101, '</a:t>
            </a:r>
            <a:r>
              <a:rPr lang="pt-BR" sz="1800" b="0" i="0" u="none" strike="noStrike" cap="none" dirty="0" err="1">
                <a:solidFill>
                  <a:srgbClr val="000000"/>
                </a:solidFill>
                <a:latin typeface="Arial"/>
                <a:ea typeface="Arial"/>
                <a:cs typeface="Arial"/>
                <a:sym typeface="Arial"/>
              </a:rPr>
              <a:t>otto</a:t>
            </a:r>
            <a:r>
              <a:rPr lang="pt-BR" sz="1800" b="0" i="0" u="none" strike="noStrike" cap="none" dirty="0">
                <a:solidFill>
                  <a:srgbClr val="000000"/>
                </a:solidFill>
                <a:latin typeface="Arial"/>
                <a:ea typeface="Arial"/>
                <a:cs typeface="Arial"/>
                <a:sym typeface="Arial"/>
              </a:rPr>
              <a:t>', 'otto@abc.de');</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(id,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VALUES (102, '</a:t>
            </a:r>
            <a:r>
              <a:rPr lang="pt-BR" sz="1800" b="0" i="0" u="none" strike="noStrike" cap="none" dirty="0" err="1">
                <a:solidFill>
                  <a:srgbClr val="000000"/>
                </a:solidFill>
                <a:latin typeface="Arial"/>
                <a:ea typeface="Arial"/>
                <a:cs typeface="Arial"/>
                <a:sym typeface="Arial"/>
              </a:rPr>
              <a:t>jane</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(id,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VALUES (103, '</a:t>
            </a:r>
            <a:r>
              <a:rPr lang="pt-BR" sz="1800" b="0" i="0" u="none" strike="noStrike" cap="none" dirty="0" err="1">
                <a:solidFill>
                  <a:srgbClr val="000000"/>
                </a:solidFill>
                <a:latin typeface="Arial"/>
                <a:ea typeface="Arial"/>
                <a:cs typeface="Arial"/>
                <a:sym typeface="Arial"/>
              </a:rPr>
              <a:t>karl</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(id,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a:t>
            </a:r>
            <a:r>
              <a:rPr lang="pt-BR" sz="1800" b="0" i="0" u="none" strike="noStrike" cap="none" baseline="0" dirty="0">
                <a:solidFill>
                  <a:srgbClr val="000000"/>
                </a:solidFill>
                <a:latin typeface="Arial"/>
                <a:ea typeface="Arial"/>
                <a:cs typeface="Arial"/>
                <a:sym typeface="Arial"/>
              </a:rPr>
              <a:t> </a:t>
            </a:r>
            <a:r>
              <a:rPr lang="pt-BR" sz="1800" b="0" i="0" u="none" strike="noStrike" cap="none" dirty="0">
                <a:solidFill>
                  <a:srgbClr val="000000"/>
                </a:solidFill>
                <a:latin typeface="Arial"/>
                <a:ea typeface="Arial"/>
                <a:cs typeface="Arial"/>
                <a:sym typeface="Arial"/>
              </a:rPr>
              <a:t>VALUES (104, 'linda', 'linda@abc.de');</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(id,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VALUES (105, '</a:t>
            </a:r>
            <a:r>
              <a:rPr lang="pt-BR" sz="1800" b="0" i="0" u="none" strike="noStrike" cap="none" dirty="0" err="1">
                <a:solidFill>
                  <a:srgbClr val="000000"/>
                </a:solidFill>
                <a:latin typeface="Arial"/>
                <a:ea typeface="Arial"/>
                <a:cs typeface="Arial"/>
                <a:sym typeface="Arial"/>
              </a:rPr>
              <a:t>gerd</a:t>
            </a:r>
            <a:r>
              <a:rPr lang="pt-BR" sz="1800" b="0" i="0" u="none" strike="noStrike" cap="none" dirty="0">
                <a:solidFill>
                  <a:srgbClr val="000000"/>
                </a:solidFill>
                <a:latin typeface="Arial"/>
                <a:ea typeface="Arial"/>
                <a:cs typeface="Arial"/>
                <a:sym typeface="Arial"/>
              </a:rPr>
              <a:t>', 'g@rd.de');</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(id,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VALUES (106, '</a:t>
            </a:r>
            <a:r>
              <a:rPr lang="pt-BR" sz="1800" b="0" i="0" u="none" strike="noStrike" cap="none" dirty="0" err="1">
                <a:solidFill>
                  <a:srgbClr val="000000"/>
                </a:solidFill>
                <a:latin typeface="Arial"/>
                <a:ea typeface="Arial"/>
                <a:cs typeface="Arial"/>
                <a:sym typeface="Arial"/>
              </a:rPr>
              <a:t>heinz</a:t>
            </a:r>
            <a:r>
              <a:rPr lang="pt-BR" sz="1800" b="0" i="0" u="none" strike="noStrike" cap="none" dirty="0">
                <a:solidFill>
                  <a:srgbClr val="000000"/>
                </a:solidFill>
                <a:latin typeface="Arial"/>
                <a:ea typeface="Arial"/>
                <a:cs typeface="Arial"/>
                <a:sym typeface="Arial"/>
              </a:rPr>
              <a:t>','heinz@xyz.de');</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592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latin typeface="Arial"/>
                <a:ea typeface="Arial"/>
                <a:cs typeface="Arial"/>
                <a:sym typeface="Arial"/>
              </a:rPr>
              <a:t>USE </a:t>
            </a:r>
            <a:r>
              <a:rPr lang="pt-BR" sz="1800" b="0" i="0" u="none" strike="noStrike" cap="none" dirty="0" err="1">
                <a:solidFill>
                  <a:srgbClr val="000000"/>
                </a:solidFill>
                <a:latin typeface="Arial"/>
                <a:ea typeface="Arial"/>
                <a:cs typeface="Arial"/>
                <a:sym typeface="Arial"/>
              </a:rPr>
              <a:t>twitter</a:t>
            </a:r>
            <a:r>
              <a:rPr lang="pt-BR" sz="1800" b="0" i="0" u="none" strike="noStrike" cap="none" dirty="0">
                <a:solidFill>
                  <a:srgbClr val="000000"/>
                </a:solidFill>
                <a:latin typeface="Arial"/>
                <a:ea typeface="Arial"/>
                <a:cs typeface="Arial"/>
                <a:sym typeface="Arial"/>
              </a:rPr>
              <a:t>;</a:t>
            </a:r>
          </a:p>
          <a:p>
            <a:endParaRPr lang="pt-BR" sz="1800" b="0" i="0" u="none" strike="noStrike" cap="none" dirty="0">
              <a:solidFill>
                <a:srgbClr val="000000"/>
              </a:solidFill>
              <a:latin typeface="Arial"/>
              <a:ea typeface="Arial"/>
              <a:cs typeface="Arial"/>
              <a:sym typeface="Arial"/>
            </a:endParaRP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body</a:t>
            </a:r>
            <a:r>
              <a:rPr lang="pt-BR" sz="1800" b="0" i="0" u="none" strike="noStrike" cap="none" dirty="0">
                <a:solidFill>
                  <a:srgbClr val="000000"/>
                </a:solidFill>
                <a:latin typeface="Arial"/>
                <a:ea typeface="Arial"/>
                <a:cs typeface="Arial"/>
                <a:sym typeface="Arial"/>
              </a:rPr>
              <a:t>) VALUES (101, 1384895178, '</a:t>
            </a:r>
            <a:r>
              <a:rPr lang="pt-BR" sz="1800" b="0" i="0" u="none" strike="noStrike" cap="none" dirty="0" err="1">
                <a:solidFill>
                  <a:srgbClr val="000000"/>
                </a:solidFill>
                <a:latin typeface="Arial"/>
                <a:ea typeface="Arial"/>
                <a:cs typeface="Arial"/>
                <a:sym typeface="Arial"/>
              </a:rPr>
              <a:t>otto</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Hello</a:t>
            </a:r>
            <a:r>
              <a:rPr lang="pt-BR" sz="1800" b="0" i="0" u="none" strike="noStrike" cap="none" dirty="0">
                <a:solidFill>
                  <a:srgbClr val="000000"/>
                </a:solidFill>
                <a:latin typeface="Arial"/>
                <a:ea typeface="Arial"/>
                <a:cs typeface="Arial"/>
                <a:sym typeface="Arial"/>
              </a:rPr>
              <a:t> World!');</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body</a:t>
            </a:r>
            <a:r>
              <a:rPr lang="pt-BR" sz="1800" b="0" i="0" u="none" strike="noStrike" cap="none" dirty="0">
                <a:solidFill>
                  <a:srgbClr val="000000"/>
                </a:solidFill>
                <a:latin typeface="Arial"/>
                <a:ea typeface="Arial"/>
                <a:cs typeface="Arial"/>
                <a:sym typeface="Arial"/>
              </a:rPr>
              <a:t>) VALUES (101, 1384895319, '</a:t>
            </a:r>
            <a:r>
              <a:rPr lang="pt-BR" sz="1800" b="0" i="0" u="none" strike="noStrike" cap="none" dirty="0" err="1">
                <a:solidFill>
                  <a:srgbClr val="000000"/>
                </a:solidFill>
                <a:latin typeface="Arial"/>
                <a:ea typeface="Arial"/>
                <a:cs typeface="Arial"/>
                <a:sym typeface="Arial"/>
              </a:rPr>
              <a:t>otto</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Hello</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again</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body</a:t>
            </a:r>
            <a:r>
              <a:rPr lang="pt-BR" sz="1800" b="0" i="0" u="none" strike="noStrike" cap="none" dirty="0">
                <a:solidFill>
                  <a:srgbClr val="000000"/>
                </a:solidFill>
                <a:latin typeface="Arial"/>
                <a:ea typeface="Arial"/>
                <a:cs typeface="Arial"/>
                <a:sym typeface="Arial"/>
              </a:rPr>
              <a:t>) VALUES (104, 1384895222, 'linda', '</a:t>
            </a:r>
            <a:r>
              <a:rPr lang="pt-BR" sz="1800" b="0" i="0" u="none" strike="noStrike" cap="none" dirty="0" err="1">
                <a:solidFill>
                  <a:srgbClr val="000000"/>
                </a:solidFill>
                <a:latin typeface="Arial"/>
                <a:ea typeface="Arial"/>
                <a:cs typeface="Arial"/>
                <a:sym typeface="Arial"/>
              </a:rPr>
              <a:t>Hi</a:t>
            </a:r>
            <a:r>
              <a:rPr lang="pt-BR" sz="1800" b="0" i="0" u="none" strike="noStrike" cap="none" dirty="0">
                <a:solidFill>
                  <a:srgbClr val="000000"/>
                </a:solidFill>
                <a:latin typeface="Arial"/>
                <a:ea typeface="Arial"/>
                <a:cs typeface="Arial"/>
                <a:sym typeface="Arial"/>
              </a:rPr>
              <a:t>, Otto');</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body</a:t>
            </a:r>
            <a:r>
              <a:rPr lang="pt-BR" sz="1800" b="0" i="0" u="none" strike="noStrike" cap="none" dirty="0">
                <a:solidFill>
                  <a:srgbClr val="000000"/>
                </a:solidFill>
                <a:latin typeface="Arial"/>
                <a:ea typeface="Arial"/>
                <a:cs typeface="Arial"/>
                <a:sym typeface="Arial"/>
              </a:rPr>
              <a:t>) VALUES (103, 1384895223, '</a:t>
            </a:r>
            <a:r>
              <a:rPr lang="pt-BR" sz="1800" b="0" i="0" u="none" strike="noStrike" cap="none" dirty="0" err="1">
                <a:solidFill>
                  <a:srgbClr val="000000"/>
                </a:solidFill>
                <a:latin typeface="Arial"/>
                <a:ea typeface="Arial"/>
                <a:cs typeface="Arial"/>
                <a:sym typeface="Arial"/>
              </a:rPr>
              <a:t>karl</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Politic</a:t>
            </a:r>
            <a:r>
              <a:rPr lang="pt-BR" sz="1800" b="0" i="0" u="none" strike="noStrike" cap="none" baseline="0" dirty="0">
                <a:solidFill>
                  <a:srgbClr val="000000"/>
                </a:solidFill>
                <a:latin typeface="Arial"/>
                <a:ea typeface="Arial"/>
                <a:cs typeface="Arial"/>
                <a:sym typeface="Arial"/>
              </a:rPr>
              <a:t> </a:t>
            </a:r>
            <a:r>
              <a:rPr lang="pt-BR" sz="1800" b="0" i="0" u="none" strike="noStrike" cap="none" baseline="0" dirty="0" err="1">
                <a:solidFill>
                  <a:srgbClr val="000000"/>
                </a:solidFill>
                <a:latin typeface="Arial"/>
                <a:ea typeface="Arial"/>
                <a:cs typeface="Arial"/>
                <a:sym typeface="Arial"/>
              </a:rPr>
              <a:t>sucks</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body</a:t>
            </a:r>
            <a:r>
              <a:rPr lang="pt-BR" sz="1800" b="0" i="0" u="none" strike="noStrike" cap="none" dirty="0">
                <a:solidFill>
                  <a:srgbClr val="000000"/>
                </a:solidFill>
                <a:latin typeface="Arial"/>
                <a:ea typeface="Arial"/>
                <a:cs typeface="Arial"/>
                <a:sym typeface="Arial"/>
              </a:rPr>
              <a:t>) VALUES (103, 1384895224, '</a:t>
            </a:r>
            <a:r>
              <a:rPr lang="pt-BR" sz="1800" b="0" i="0" u="none" strike="noStrike" cap="none" dirty="0" err="1">
                <a:solidFill>
                  <a:srgbClr val="000000"/>
                </a:solidFill>
                <a:latin typeface="Arial"/>
                <a:ea typeface="Arial"/>
                <a:cs typeface="Arial"/>
                <a:sym typeface="Arial"/>
              </a:rPr>
              <a:t>karl</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rhabarber</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rhabarber</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rhabarber</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body</a:t>
            </a:r>
            <a:r>
              <a:rPr lang="pt-BR" sz="1800" b="0" i="0" u="none" strike="noStrike" cap="none" dirty="0">
                <a:solidFill>
                  <a:srgbClr val="000000"/>
                </a:solidFill>
                <a:latin typeface="Arial"/>
                <a:ea typeface="Arial"/>
                <a:cs typeface="Arial"/>
                <a:sym typeface="Arial"/>
              </a:rPr>
              <a:t>) VALUES (103, 1384895225, '</a:t>
            </a:r>
            <a:r>
              <a:rPr lang="pt-BR" sz="1800" b="0" i="0" u="none" strike="noStrike" cap="none" dirty="0" err="1">
                <a:solidFill>
                  <a:srgbClr val="000000"/>
                </a:solidFill>
                <a:latin typeface="Arial"/>
                <a:ea typeface="Arial"/>
                <a:cs typeface="Arial"/>
                <a:sym typeface="Arial"/>
              </a:rPr>
              <a:t>karl</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want</a:t>
            </a:r>
            <a:r>
              <a:rPr lang="pt-BR" sz="1800" b="0" i="0" u="none" strike="noStrike" cap="none" baseline="0" dirty="0">
                <a:solidFill>
                  <a:srgbClr val="000000"/>
                </a:solidFill>
                <a:latin typeface="Arial"/>
                <a:ea typeface="Arial"/>
                <a:cs typeface="Arial"/>
                <a:sym typeface="Arial"/>
              </a:rPr>
              <a:t> </a:t>
            </a:r>
            <a:r>
              <a:rPr lang="pt-BR" sz="1800" b="0" i="0" u="none" strike="noStrike" cap="none" baseline="0" dirty="0" err="1">
                <a:solidFill>
                  <a:srgbClr val="000000"/>
                </a:solidFill>
                <a:latin typeface="Arial"/>
                <a:ea typeface="Arial"/>
                <a:cs typeface="Arial"/>
                <a:sym typeface="Arial"/>
              </a:rPr>
              <a:t>desperate</a:t>
            </a:r>
            <a:r>
              <a:rPr lang="pt-BR" sz="1800" b="0" i="0" u="none" strike="noStrike" cap="none" baseline="0" dirty="0">
                <a:solidFill>
                  <a:srgbClr val="000000"/>
                </a:solidFill>
                <a:latin typeface="Arial"/>
                <a:ea typeface="Arial"/>
                <a:cs typeface="Arial"/>
                <a:sym typeface="Arial"/>
              </a:rPr>
              <a:t> </a:t>
            </a:r>
            <a:r>
              <a:rPr lang="pt-BR" sz="1800" b="0" i="0" u="none" strike="noStrike" cap="none" baseline="0" dirty="0" err="1">
                <a:solidFill>
                  <a:srgbClr val="000000"/>
                </a:solidFill>
                <a:latin typeface="Arial"/>
                <a:ea typeface="Arial"/>
                <a:cs typeface="Arial"/>
                <a:sym typeface="Arial"/>
              </a:rPr>
              <a:t>eat</a:t>
            </a:r>
            <a:r>
              <a:rPr lang="pt-BR" sz="1800" b="0" i="0" u="none" strike="noStrike" cap="none" baseline="0" dirty="0">
                <a:solidFill>
                  <a:srgbClr val="000000"/>
                </a:solidFill>
                <a:latin typeface="Arial"/>
                <a:ea typeface="Arial"/>
                <a:cs typeface="Arial"/>
                <a:sym typeface="Arial"/>
              </a:rPr>
              <a:t> a </a:t>
            </a:r>
            <a:r>
              <a:rPr lang="pt-BR" sz="1800" b="0" i="0" u="none" strike="noStrike" cap="none" baseline="0" dirty="0" err="1">
                <a:solidFill>
                  <a:srgbClr val="000000"/>
                </a:solidFill>
                <a:latin typeface="Arial"/>
                <a:ea typeface="Arial"/>
                <a:cs typeface="Arial"/>
                <a:sym typeface="Arial"/>
              </a:rPr>
              <a:t>burger</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body</a:t>
            </a:r>
            <a:r>
              <a:rPr lang="pt-BR" sz="1800" b="0" i="0" u="none" strike="noStrike" cap="none" dirty="0">
                <a:solidFill>
                  <a:srgbClr val="000000"/>
                </a:solidFill>
                <a:latin typeface="Arial"/>
                <a:ea typeface="Arial"/>
                <a:cs typeface="Arial"/>
                <a:sym typeface="Arial"/>
              </a:rPr>
              <a:t>) VALUES (103, 1384895226, '</a:t>
            </a:r>
            <a:r>
              <a:rPr lang="pt-BR" sz="1800" b="0" i="0" u="none" strike="noStrike" cap="none" dirty="0" err="1">
                <a:solidFill>
                  <a:srgbClr val="000000"/>
                </a:solidFill>
                <a:latin typeface="Arial"/>
                <a:ea typeface="Arial"/>
                <a:cs typeface="Arial"/>
                <a:sym typeface="Arial"/>
              </a:rPr>
              <a:t>karl</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Avengers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Infinite</a:t>
            </a:r>
            <a:r>
              <a:rPr lang="pt-BR" sz="1800" b="0" i="0" u="none" strike="noStrike" cap="none" dirty="0">
                <a:solidFill>
                  <a:srgbClr val="000000"/>
                </a:solidFill>
                <a:latin typeface="Arial"/>
                <a:ea typeface="Arial"/>
                <a:cs typeface="Arial"/>
                <a:sym typeface="Arial"/>
              </a:rPr>
              <a:t> War </a:t>
            </a:r>
            <a:r>
              <a:rPr lang="pt-BR" sz="1800" b="0" i="0" u="none" strike="noStrike" cap="none" dirty="0" err="1">
                <a:solidFill>
                  <a:srgbClr val="000000"/>
                </a:solidFill>
                <a:latin typeface="Arial"/>
                <a:ea typeface="Arial"/>
                <a:cs typeface="Arial"/>
                <a:sym typeface="Arial"/>
              </a:rPr>
              <a:t>has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lots</a:t>
            </a:r>
            <a:r>
              <a:rPr lang="pt-BR" sz="1800" b="0" i="0" u="none" strike="noStrike" cap="none" baseline="0" dirty="0">
                <a:solidFill>
                  <a:srgbClr val="000000"/>
                </a:solidFill>
                <a:latin typeface="Arial"/>
                <a:ea typeface="Arial"/>
                <a:cs typeface="Arial"/>
                <a:sym typeface="Arial"/>
              </a:rPr>
              <a:t> </a:t>
            </a:r>
            <a:r>
              <a:rPr lang="pt-BR" sz="1800" b="0" i="0" u="none" strike="noStrike" cap="none" baseline="0" dirty="0" err="1">
                <a:solidFill>
                  <a:srgbClr val="000000"/>
                </a:solidFill>
                <a:latin typeface="Arial"/>
                <a:ea typeface="Arial"/>
                <a:cs typeface="Arial"/>
                <a:sym typeface="Arial"/>
              </a:rPr>
              <a:t>of</a:t>
            </a:r>
            <a:r>
              <a:rPr lang="pt-BR" sz="1800" b="0" i="0" u="none" strike="noStrike" cap="none" baseline="0" dirty="0">
                <a:solidFill>
                  <a:srgbClr val="000000"/>
                </a:solidFill>
                <a:latin typeface="Arial"/>
                <a:ea typeface="Arial"/>
                <a:cs typeface="Arial"/>
                <a:sym typeface="Arial"/>
              </a:rPr>
              <a:t> </a:t>
            </a:r>
            <a:r>
              <a:rPr lang="pt-BR" sz="1800" b="0" i="0" u="none" strike="noStrike" cap="none" baseline="0" dirty="0" err="1">
                <a:solidFill>
                  <a:srgbClr val="000000"/>
                </a:solidFill>
                <a:latin typeface="Arial"/>
                <a:ea typeface="Arial"/>
                <a:cs typeface="Arial"/>
                <a:sym typeface="Arial"/>
              </a:rPr>
              <a:t>problems</a:t>
            </a:r>
            <a:r>
              <a:rPr lang="pt-BR" sz="1800" b="0" i="0" u="none" strike="noStrike" cap="none" baseline="0" dirty="0">
                <a:solidFill>
                  <a:srgbClr val="000000"/>
                </a:solidFill>
                <a:latin typeface="Arial"/>
                <a:ea typeface="Arial"/>
                <a:cs typeface="Arial"/>
                <a:sym typeface="Arial"/>
              </a:rPr>
              <a:t> </a:t>
            </a:r>
            <a:r>
              <a:rPr lang="pt-BR" sz="1800" b="0" i="0" u="none" strike="noStrike" cap="none" baseline="0" dirty="0" err="1">
                <a:solidFill>
                  <a:srgbClr val="000000"/>
                </a:solidFill>
                <a:latin typeface="Arial"/>
                <a:ea typeface="Arial"/>
                <a:cs typeface="Arial"/>
                <a:sym typeface="Arial"/>
              </a:rPr>
              <a:t>about</a:t>
            </a:r>
            <a:r>
              <a:rPr lang="pt-BR" sz="1800" b="0" i="0" u="none" strike="noStrike" cap="none" baseline="0" dirty="0">
                <a:solidFill>
                  <a:srgbClr val="000000"/>
                </a:solidFill>
                <a:latin typeface="Arial"/>
                <a:ea typeface="Arial"/>
                <a:cs typeface="Arial"/>
                <a:sym typeface="Arial"/>
              </a:rPr>
              <a:t> </a:t>
            </a:r>
            <a:r>
              <a:rPr lang="pt-BR" sz="1800" b="0" i="0" u="none" strike="noStrike" cap="none" baseline="0" dirty="0" err="1">
                <a:solidFill>
                  <a:srgbClr val="000000"/>
                </a:solidFill>
                <a:latin typeface="Arial"/>
                <a:ea typeface="Arial"/>
                <a:cs typeface="Arial"/>
                <a:sym typeface="Arial"/>
              </a:rPr>
              <a:t>quantic</a:t>
            </a:r>
            <a:r>
              <a:rPr lang="pt-BR" sz="1800" b="0" i="0" u="none" strike="noStrike" cap="none" baseline="0" dirty="0">
                <a:solidFill>
                  <a:srgbClr val="000000"/>
                </a:solidFill>
                <a:latin typeface="Arial"/>
                <a:ea typeface="Arial"/>
                <a:cs typeface="Arial"/>
                <a:sym typeface="Arial"/>
              </a:rPr>
              <a:t> </a:t>
            </a:r>
            <a:r>
              <a:rPr lang="pt-BR" sz="1800" b="0" i="0" u="none" strike="noStrike" cap="none" baseline="0" dirty="0" err="1">
                <a:solidFill>
                  <a:srgbClr val="000000"/>
                </a:solidFill>
                <a:latin typeface="Arial"/>
                <a:ea typeface="Arial"/>
                <a:cs typeface="Arial"/>
                <a:sym typeface="Arial"/>
              </a:rPr>
              <a:t>phisics</a:t>
            </a:r>
            <a:r>
              <a:rPr lang="pt-BR" sz="1800" b="0" i="0" u="none" strike="noStrike" cap="none" baseline="0" dirty="0">
                <a:solidFill>
                  <a:srgbClr val="000000"/>
                </a:solidFill>
                <a:latin typeface="Arial"/>
                <a:ea typeface="Arial"/>
                <a:cs typeface="Arial"/>
                <a:sym typeface="Arial"/>
              </a:rPr>
              <a:t> </a:t>
            </a:r>
            <a:r>
              <a:rPr lang="pt-BR" sz="1800" b="0" i="0" u="none" strike="noStrike" cap="none" baseline="0" dirty="0" err="1">
                <a:solidFill>
                  <a:srgbClr val="000000"/>
                </a:solidFill>
                <a:latin typeface="Arial"/>
                <a:ea typeface="Arial"/>
                <a:cs typeface="Arial"/>
                <a:sym typeface="Arial"/>
              </a:rPr>
              <a:t>concepts</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posted_on</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user_name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body</a:t>
            </a:r>
            <a:r>
              <a:rPr lang="pt-BR" sz="1800" b="0" i="0" u="none" strike="noStrike" cap="none" dirty="0">
                <a:solidFill>
                  <a:srgbClr val="000000"/>
                </a:solidFill>
                <a:latin typeface="Arial"/>
                <a:ea typeface="Arial"/>
                <a:cs typeface="Arial"/>
                <a:sym typeface="Arial"/>
              </a:rPr>
              <a:t>) VALUES (103, 1384895227, '</a:t>
            </a:r>
            <a:r>
              <a:rPr lang="pt-BR" sz="1800" b="0" i="0" u="none" strike="noStrike" cap="none" dirty="0" err="1">
                <a:solidFill>
                  <a:srgbClr val="000000"/>
                </a:solidFill>
                <a:latin typeface="Arial"/>
                <a:ea typeface="Arial"/>
                <a:cs typeface="Arial"/>
                <a:sym typeface="Arial"/>
              </a:rPr>
              <a:t>karl</a:t>
            </a:r>
            <a:r>
              <a:rPr lang="pt-BR" sz="1800" b="0" i="0" u="none" strike="noStrike" cap="none" dirty="0">
                <a:solidFill>
                  <a:srgbClr val="000000"/>
                </a:solidFill>
                <a:latin typeface="Arial"/>
                <a:ea typeface="Arial"/>
                <a:cs typeface="Arial"/>
                <a:sym typeface="Arial"/>
              </a:rPr>
              <a:t>', 'A </a:t>
            </a:r>
            <a:r>
              <a:rPr lang="pt-BR" sz="1800" b="0" i="0" u="none" strike="noStrike" cap="none" dirty="0" err="1">
                <a:solidFill>
                  <a:srgbClr val="000000"/>
                </a:solidFill>
                <a:latin typeface="Arial"/>
                <a:ea typeface="Arial"/>
                <a:cs typeface="Arial"/>
                <a:sym typeface="Arial"/>
              </a:rPr>
              <a:t>pale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shelter</a:t>
            </a:r>
            <a:r>
              <a:rPr lang="pt-BR" sz="1800" b="0" i="0" u="none" strike="noStrike" cap="none" dirty="0">
                <a:solidFill>
                  <a:srgbClr val="000000"/>
                </a:solidFill>
                <a:latin typeface="Arial"/>
                <a:ea typeface="Arial"/>
                <a:cs typeface="Arial"/>
                <a:sym typeface="Arial"/>
              </a:rPr>
              <a:t>');</a:t>
            </a:r>
          </a:p>
          <a:p>
            <a:endParaRPr lang="pt-BR" sz="1800" b="0" i="0" u="none" strike="noStrike" cap="none" dirty="0">
              <a:solidFill>
                <a:srgbClr val="000000"/>
              </a:solidFill>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1773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Creating collections</a:t>
            </a:r>
          </a:p>
          <a:p>
            <a:r>
              <a:rPr lang="en-US" sz="1800" b="0" i="0" u="none" strike="noStrike" cap="none" dirty="0">
                <a:solidFill>
                  <a:srgbClr val="000000"/>
                </a:solidFill>
                <a:effectLst/>
                <a:latin typeface="Arial"/>
                <a:ea typeface="Arial"/>
                <a:cs typeface="Arial"/>
                <a:sym typeface="Arial"/>
              </a:rPr>
              <a:t>Cassandra provides collection types as a way to group and store data together in a column. For example, in a relational database a grouping such as a user's multiple email addresses is related with a many-to-one joined relationship between a user table and an email table. Cassandra avoids joins between two tables by storing the user's email addresses in a collection column in the user table. Each collection specifies the data type of the data held.</a:t>
            </a:r>
          </a:p>
          <a:p>
            <a:r>
              <a:rPr lang="en-US" sz="1800" b="0" i="0" u="none" strike="noStrike" cap="none" dirty="0">
                <a:solidFill>
                  <a:srgbClr val="000000"/>
                </a:solidFill>
                <a:effectLst/>
                <a:latin typeface="Arial"/>
                <a:ea typeface="Arial"/>
                <a:cs typeface="Arial"/>
                <a:sym typeface="Arial"/>
              </a:rPr>
              <a:t>A collection is appropriate if the data for collection storage is limited. If the data has unbounded growth potential, like messages sent or sensor events registered every second, do not use collections. Instead, use a table with a </a:t>
            </a:r>
            <a:r>
              <a:rPr lang="en-US" sz="1800" b="0" i="0" u="none" strike="noStrike" cap="none" dirty="0">
                <a:solidFill>
                  <a:srgbClr val="000000"/>
                </a:solidFill>
                <a:effectLst/>
                <a:latin typeface="Arial"/>
                <a:ea typeface="Arial"/>
                <a:cs typeface="Arial"/>
                <a:sym typeface="Arial"/>
                <a:hlinkClick r:id="rId3" tooltip="A compound primary key consists of a partition key that determines which node stores the data and of clustering column(s) which determine the order of the data on the partition."/>
              </a:rPr>
              <a:t>compound primary key</a:t>
            </a:r>
            <a:r>
              <a:rPr lang="en-US" sz="1800" b="0" i="0" u="none" strike="noStrike" cap="none" dirty="0">
                <a:solidFill>
                  <a:srgbClr val="000000"/>
                </a:solidFill>
                <a:effectLst/>
                <a:latin typeface="Arial"/>
                <a:ea typeface="Arial"/>
                <a:cs typeface="Arial"/>
                <a:sym typeface="Arial"/>
              </a:rPr>
              <a:t> where data is stored in the clustering columns.</a:t>
            </a:r>
          </a:p>
          <a:p>
            <a:r>
              <a:rPr lang="en-US" sz="1800" b="0" i="0" u="none" strike="noStrike" cap="none" dirty="0">
                <a:solidFill>
                  <a:srgbClr val="000000"/>
                </a:solidFill>
                <a:effectLst/>
                <a:latin typeface="Arial"/>
                <a:ea typeface="Arial"/>
                <a:cs typeface="Arial"/>
                <a:sym typeface="Arial"/>
              </a:rPr>
              <a:t>CQL contains these collection types:</a:t>
            </a:r>
          </a:p>
          <a:p>
            <a:r>
              <a:rPr lang="en-US" sz="1800" b="0" i="0" u="none" strike="noStrike" cap="none" dirty="0">
                <a:solidFill>
                  <a:srgbClr val="000000"/>
                </a:solidFill>
                <a:effectLst/>
                <a:latin typeface="Arial"/>
                <a:ea typeface="Arial"/>
                <a:cs typeface="Arial"/>
                <a:sym typeface="Arial"/>
                <a:hlinkClick r:id="rId4" tooltip="Using the set data type, store unordered multiple items."/>
              </a:rPr>
              <a:t>set</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hlinkClick r:id="rId5" tooltip="Use a list when the order of elements matter or when you need to store same value multiple times."/>
              </a:rPr>
              <a:t>list</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hlinkClick r:id="rId6" tooltip="Use a map when pairs of related elements must be stored as a key-value pair."/>
              </a:rPr>
              <a:t>map</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Observe the following limitations of collections:</a:t>
            </a:r>
          </a:p>
          <a:p>
            <a:r>
              <a:rPr lang="en-US" sz="1800" b="0" i="0" u="none" strike="noStrike" cap="none" dirty="0">
                <a:solidFill>
                  <a:srgbClr val="000000"/>
                </a:solidFill>
                <a:effectLst/>
                <a:latin typeface="Arial"/>
                <a:ea typeface="Arial"/>
                <a:cs typeface="Arial"/>
                <a:sym typeface="Arial"/>
              </a:rPr>
              <a:t>Never insert more than 2 billion items in a collection, as only that number can be queried.</a:t>
            </a:r>
          </a:p>
          <a:p>
            <a:r>
              <a:rPr lang="en-US" sz="1800" b="0" i="0" u="none" strike="noStrike" cap="none" dirty="0">
                <a:solidFill>
                  <a:srgbClr val="000000"/>
                </a:solidFill>
                <a:effectLst/>
                <a:latin typeface="Arial"/>
                <a:ea typeface="Arial"/>
                <a:cs typeface="Arial"/>
                <a:sym typeface="Arial"/>
              </a:rPr>
              <a:t>The maximum number of keys for a map collection is 65,535.</a:t>
            </a:r>
          </a:p>
          <a:p>
            <a:r>
              <a:rPr lang="en-US" sz="1800" b="0" i="0" u="none" strike="noStrike" cap="none" dirty="0">
                <a:solidFill>
                  <a:srgbClr val="000000"/>
                </a:solidFill>
                <a:effectLst/>
                <a:latin typeface="Arial"/>
                <a:ea typeface="Arial"/>
                <a:cs typeface="Arial"/>
                <a:sym typeface="Arial"/>
              </a:rPr>
              <a:t>The maximum size of an item in a list or a map collection is 2GB.</a:t>
            </a:r>
          </a:p>
          <a:p>
            <a:r>
              <a:rPr lang="en-US" sz="1800" b="0" i="0" u="none" strike="noStrike" cap="none" dirty="0">
                <a:solidFill>
                  <a:srgbClr val="000000"/>
                </a:solidFill>
                <a:effectLst/>
                <a:latin typeface="Arial"/>
                <a:ea typeface="Arial"/>
                <a:cs typeface="Arial"/>
                <a:sym typeface="Arial"/>
              </a:rPr>
              <a:t>The maximum size of an item in a set collection is 65,535 bytes.</a:t>
            </a:r>
          </a:p>
          <a:p>
            <a:r>
              <a:rPr lang="en-US" sz="1800" b="0" i="0" u="none" strike="noStrike" cap="none" dirty="0">
                <a:solidFill>
                  <a:srgbClr val="000000"/>
                </a:solidFill>
                <a:effectLst/>
                <a:latin typeface="Arial"/>
                <a:ea typeface="Arial"/>
                <a:cs typeface="Arial"/>
                <a:sym typeface="Arial"/>
              </a:rPr>
              <a:t>Keep collections small to prevent delays during </a:t>
            </a:r>
            <a:r>
              <a:rPr lang="en-US" sz="1800" b="0" i="0" u="none" strike="noStrike" cap="none" dirty="0" err="1">
                <a:solidFill>
                  <a:srgbClr val="000000"/>
                </a:solidFill>
                <a:effectLst/>
                <a:latin typeface="Arial"/>
                <a:ea typeface="Arial"/>
                <a:cs typeface="Arial"/>
                <a:sym typeface="Arial"/>
              </a:rPr>
              <a:t>querying.Collections</a:t>
            </a:r>
            <a:r>
              <a:rPr lang="en-US" sz="1800" b="0" i="0" u="none" strike="noStrike" cap="none" dirty="0">
                <a:solidFill>
                  <a:srgbClr val="000000"/>
                </a:solidFill>
                <a:effectLst/>
                <a:latin typeface="Arial"/>
                <a:ea typeface="Arial"/>
                <a:cs typeface="Arial"/>
                <a:sym typeface="Arial"/>
              </a:rPr>
              <a:t> cannot be "sliced"; Cassandra reads a collection in its entirety, impacting performance. Thus, collections should be much smaller than the maximum limits listed. The collection is not paged internally.</a:t>
            </a:r>
          </a:p>
          <a:p>
            <a:r>
              <a:rPr lang="en-US" sz="1800" b="0" i="0" u="none" strike="noStrike" cap="none" dirty="0">
                <a:solidFill>
                  <a:srgbClr val="000000"/>
                </a:solidFill>
                <a:effectLst/>
                <a:latin typeface="Arial"/>
                <a:ea typeface="Arial"/>
                <a:cs typeface="Arial"/>
                <a:sym typeface="Arial"/>
              </a:rPr>
              <a:t>Lists can incur a read-before-write operation for some insertions. Sets are preferred over lists whenever possible.</a:t>
            </a:r>
          </a:p>
          <a:p>
            <a:r>
              <a:rPr lang="en-US" sz="1800" b="1" i="0" u="none" strike="noStrike" cap="none" dirty="0">
                <a:solidFill>
                  <a:srgbClr val="000000"/>
                </a:solidFill>
                <a:effectLst/>
                <a:latin typeface="Arial"/>
                <a:ea typeface="Arial"/>
                <a:cs typeface="Arial"/>
                <a:sym typeface="Arial"/>
              </a:rPr>
              <a:t>Note:</a:t>
            </a:r>
            <a:r>
              <a:rPr lang="en-US" sz="1800" b="0" i="0" u="none" strike="noStrike" cap="none" dirty="0">
                <a:solidFill>
                  <a:srgbClr val="000000"/>
                </a:solidFill>
                <a:effectLst/>
                <a:latin typeface="Arial"/>
                <a:ea typeface="Arial"/>
                <a:cs typeface="Arial"/>
                <a:sym typeface="Arial"/>
              </a:rPr>
              <a:t> The limits specified for collections are for non-frozen collections.</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7157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Creating the set type</a:t>
            </a:r>
          </a:p>
          <a:p>
            <a:r>
              <a:rPr lang="en-US" sz="1800" b="0" i="0" u="none" strike="noStrike" cap="none" dirty="0">
                <a:solidFill>
                  <a:srgbClr val="000000"/>
                </a:solidFill>
                <a:effectLst/>
                <a:latin typeface="Arial"/>
                <a:ea typeface="Arial"/>
                <a:cs typeface="Arial"/>
                <a:sym typeface="Arial"/>
              </a:rPr>
              <a:t>A </a:t>
            </a:r>
            <a:r>
              <a:rPr lang="en-US" sz="1800" b="1" i="0" u="none" strike="noStrike" cap="none" dirty="0">
                <a:solidFill>
                  <a:srgbClr val="000000"/>
                </a:solidFill>
                <a:effectLst/>
                <a:latin typeface="Arial"/>
                <a:ea typeface="Arial"/>
                <a:cs typeface="Arial"/>
                <a:sym typeface="Arial"/>
              </a:rPr>
              <a:t>set</a:t>
            </a:r>
            <a:r>
              <a:rPr lang="en-US" sz="1800" b="0" i="0" u="none" strike="noStrike" cap="none" dirty="0">
                <a:solidFill>
                  <a:srgbClr val="000000"/>
                </a:solidFill>
                <a:effectLst/>
                <a:latin typeface="Arial"/>
                <a:ea typeface="Arial"/>
                <a:cs typeface="Arial"/>
                <a:sym typeface="Arial"/>
              </a:rPr>
              <a:t> consists of a group of elements with unique values. Duplicate values will not be stored distinctly. The values of a </a:t>
            </a:r>
            <a:r>
              <a:rPr lang="en-US" sz="1800" b="1" i="0" u="none" strike="noStrike" cap="none" dirty="0">
                <a:solidFill>
                  <a:srgbClr val="000000"/>
                </a:solidFill>
                <a:effectLst/>
                <a:latin typeface="Arial"/>
                <a:ea typeface="Arial"/>
                <a:cs typeface="Arial"/>
                <a:sym typeface="Arial"/>
              </a:rPr>
              <a:t>set</a:t>
            </a:r>
            <a:r>
              <a:rPr lang="en-US" sz="1800" b="0" i="0" u="none" strike="noStrike" cap="none" dirty="0">
                <a:solidFill>
                  <a:srgbClr val="000000"/>
                </a:solidFill>
                <a:effectLst/>
                <a:latin typeface="Arial"/>
                <a:ea typeface="Arial"/>
                <a:cs typeface="Arial"/>
                <a:sym typeface="Arial"/>
              </a:rPr>
              <a:t> are stored unordered, but will return the elements in sorted order when queried. Use the </a:t>
            </a:r>
            <a:r>
              <a:rPr lang="en-US" sz="1800" b="1" i="0" u="none" strike="noStrike" cap="none" dirty="0">
                <a:solidFill>
                  <a:srgbClr val="000000"/>
                </a:solidFill>
                <a:effectLst/>
                <a:latin typeface="Arial"/>
                <a:ea typeface="Arial"/>
                <a:cs typeface="Arial"/>
                <a:sym typeface="Arial"/>
              </a:rPr>
              <a:t>set</a:t>
            </a:r>
            <a:r>
              <a:rPr lang="en-US" sz="1800" b="0" i="0" u="none" strike="noStrike" cap="none" dirty="0">
                <a:solidFill>
                  <a:srgbClr val="000000"/>
                </a:solidFill>
                <a:effectLst/>
                <a:latin typeface="Arial"/>
                <a:ea typeface="Arial"/>
                <a:cs typeface="Arial"/>
                <a:sym typeface="Arial"/>
              </a:rPr>
              <a:t> data type to store data that has a many-to-one relationship with another column. For example, in the example below, a </a:t>
            </a:r>
            <a:r>
              <a:rPr lang="en-US" sz="1800" b="1" i="0" u="none" strike="noStrike" cap="none" dirty="0">
                <a:solidFill>
                  <a:srgbClr val="000000"/>
                </a:solidFill>
                <a:effectLst/>
                <a:latin typeface="Arial"/>
                <a:ea typeface="Arial"/>
                <a:cs typeface="Arial"/>
                <a:sym typeface="Arial"/>
              </a:rPr>
              <a:t>set</a:t>
            </a:r>
            <a:r>
              <a:rPr lang="en-US" sz="1800" b="0" i="0" u="none" strike="noStrike" cap="none" dirty="0">
                <a:solidFill>
                  <a:srgbClr val="000000"/>
                </a:solidFill>
                <a:effectLst/>
                <a:latin typeface="Arial"/>
                <a:ea typeface="Arial"/>
                <a:cs typeface="Arial"/>
                <a:sym typeface="Arial"/>
              </a:rPr>
              <a:t> called </a:t>
            </a:r>
            <a:r>
              <a:rPr lang="en-US" sz="1800" b="1" i="0" u="none" strike="noStrike" cap="none" dirty="0">
                <a:solidFill>
                  <a:srgbClr val="000000"/>
                </a:solidFill>
                <a:effectLst/>
                <a:latin typeface="Arial"/>
                <a:ea typeface="Arial"/>
                <a:cs typeface="Arial"/>
                <a:sym typeface="Arial"/>
              </a:rPr>
              <a:t>teams</a:t>
            </a:r>
            <a:r>
              <a:rPr lang="en-US" sz="1800" b="0" i="0" u="none" strike="noStrike" cap="none" dirty="0">
                <a:solidFill>
                  <a:srgbClr val="000000"/>
                </a:solidFill>
                <a:effectLst/>
                <a:latin typeface="Arial"/>
                <a:ea typeface="Arial"/>
                <a:cs typeface="Arial"/>
                <a:sym typeface="Arial"/>
              </a:rPr>
              <a:t> stores all the teams that a cyclist has been a member of during their career.</a:t>
            </a:r>
          </a:p>
          <a:p>
            <a:r>
              <a:rPr lang="en-US" sz="1800" b="0" i="0" u="none" strike="noStrike" cap="none" dirty="0">
                <a:solidFill>
                  <a:srgbClr val="000000"/>
                </a:solidFill>
                <a:effectLst/>
                <a:latin typeface="Arial"/>
                <a:ea typeface="Arial"/>
                <a:cs typeface="Arial"/>
                <a:sym typeface="Arial"/>
              </a:rPr>
              <a:t>Procedure</a:t>
            </a:r>
          </a:p>
          <a:p>
            <a:r>
              <a:rPr lang="en-US" sz="1800" b="0" i="0" u="none" strike="noStrike" cap="none" dirty="0">
                <a:solidFill>
                  <a:srgbClr val="000000"/>
                </a:solidFill>
                <a:effectLst/>
                <a:latin typeface="Arial"/>
                <a:ea typeface="Arial"/>
                <a:cs typeface="Arial"/>
                <a:sym typeface="Arial"/>
              </a:rPr>
              <a:t>Define </a:t>
            </a:r>
            <a:r>
              <a:rPr lang="en-US" sz="1800" b="1" i="0" u="none" strike="noStrike" cap="none" dirty="0">
                <a:solidFill>
                  <a:srgbClr val="000000"/>
                </a:solidFill>
                <a:effectLst/>
                <a:latin typeface="Arial"/>
                <a:ea typeface="Arial"/>
                <a:cs typeface="Arial"/>
                <a:sym typeface="Arial"/>
              </a:rPr>
              <a:t>teams</a:t>
            </a:r>
            <a:r>
              <a:rPr lang="en-US" sz="1800" b="0" i="0" u="none" strike="noStrike" cap="none" dirty="0">
                <a:solidFill>
                  <a:srgbClr val="000000"/>
                </a:solidFill>
                <a:effectLst/>
                <a:latin typeface="Arial"/>
                <a:ea typeface="Arial"/>
                <a:cs typeface="Arial"/>
                <a:sym typeface="Arial"/>
              </a:rPr>
              <a:t> in a table </a:t>
            </a:r>
            <a:r>
              <a:rPr lang="en-US" sz="1800" b="1" i="0" u="none" strike="noStrike" cap="none" dirty="0" err="1">
                <a:solidFill>
                  <a:srgbClr val="000000"/>
                </a:solidFill>
                <a:effectLst/>
                <a:latin typeface="Arial"/>
                <a:ea typeface="Arial"/>
                <a:cs typeface="Arial"/>
                <a:sym typeface="Arial"/>
              </a:rPr>
              <a:t>cyclist_career_teams</a:t>
            </a:r>
            <a:r>
              <a:rPr lang="en-US" sz="1800" b="0" i="0" u="none" strike="noStrike" cap="none" dirty="0">
                <a:solidFill>
                  <a:srgbClr val="000000"/>
                </a:solidFill>
                <a:effectLst/>
                <a:latin typeface="Arial"/>
                <a:ea typeface="Arial"/>
                <a:cs typeface="Arial"/>
                <a:sym typeface="Arial"/>
              </a:rPr>
              <a:t>. Each team listed in the </a:t>
            </a:r>
            <a:r>
              <a:rPr lang="en-US" sz="1800" b="1" i="0" u="none" strike="noStrike" cap="none" dirty="0">
                <a:solidFill>
                  <a:srgbClr val="000000"/>
                </a:solidFill>
                <a:effectLst/>
                <a:latin typeface="Arial"/>
                <a:ea typeface="Arial"/>
                <a:cs typeface="Arial"/>
                <a:sym typeface="Arial"/>
              </a:rPr>
              <a:t>set</a:t>
            </a:r>
            <a:r>
              <a:rPr lang="en-US" sz="1800" b="0" i="0" u="none" strike="noStrike" cap="none" dirty="0">
                <a:solidFill>
                  <a:srgbClr val="000000"/>
                </a:solidFill>
                <a:effectLst/>
                <a:latin typeface="Arial"/>
                <a:ea typeface="Arial"/>
                <a:cs typeface="Arial"/>
                <a:sym typeface="Arial"/>
              </a:rPr>
              <a:t> will have a </a:t>
            </a:r>
            <a:r>
              <a:rPr lang="en-US" sz="1800" b="1" i="0" u="none" strike="noStrike" cap="none" dirty="0" err="1">
                <a:solidFill>
                  <a:srgbClr val="000000"/>
                </a:solidFill>
                <a:effectLst/>
                <a:latin typeface="Arial"/>
                <a:ea typeface="Arial"/>
                <a:cs typeface="Arial"/>
                <a:sym typeface="Arial"/>
              </a:rPr>
              <a:t>text</a:t>
            </a:r>
            <a:r>
              <a:rPr lang="en-US" sz="1800" b="0" i="0" u="none" strike="noStrike" cap="none" dirty="0" err="1">
                <a:solidFill>
                  <a:srgbClr val="000000"/>
                </a:solidFill>
                <a:effectLst/>
                <a:latin typeface="Arial"/>
                <a:ea typeface="Arial"/>
                <a:cs typeface="Arial"/>
                <a:sym typeface="Arial"/>
              </a:rPr>
              <a:t>data</a:t>
            </a:r>
            <a:r>
              <a:rPr lang="en-US" sz="1800" b="0" i="0" u="none" strike="noStrike" cap="none" dirty="0">
                <a:solidFill>
                  <a:srgbClr val="000000"/>
                </a:solidFill>
                <a:effectLst/>
                <a:latin typeface="Arial"/>
                <a:ea typeface="Arial"/>
                <a:cs typeface="Arial"/>
                <a:sym typeface="Arial"/>
              </a:rPr>
              <a:t> type.</a:t>
            </a:r>
          </a:p>
          <a:p>
            <a:r>
              <a:rPr lang="en-US" sz="1800" b="1" i="0" u="none" strike="noStrike" cap="none" dirty="0">
                <a:solidFill>
                  <a:srgbClr val="000000"/>
                </a:solidFill>
                <a:effectLst/>
                <a:latin typeface="Arial"/>
                <a:ea typeface="Arial"/>
                <a:cs typeface="Arial"/>
                <a:sym typeface="Arial"/>
              </a:rPr>
              <a:t>REATE</a:t>
            </a:r>
            <a:r>
              <a:rPr lang="en-US" dirty="0">
                <a:effectLst/>
              </a:rPr>
              <a:t> </a:t>
            </a:r>
            <a:r>
              <a:rPr lang="en-US" sz="1800" b="1" i="0" u="none" strike="noStrike" cap="none" dirty="0">
                <a:solidFill>
                  <a:srgbClr val="000000"/>
                </a:solidFill>
                <a:effectLst/>
                <a:latin typeface="Arial"/>
                <a:ea typeface="Arial"/>
                <a:cs typeface="Arial"/>
                <a:sym typeface="Arial"/>
              </a:rPr>
              <a:t>TABLE</a:t>
            </a:r>
            <a:r>
              <a:rPr lang="en-US" dirty="0">
                <a:effectLst/>
              </a:rPr>
              <a:t> </a:t>
            </a:r>
            <a:r>
              <a:rPr lang="en-US" dirty="0" err="1">
                <a:effectLst/>
              </a:rPr>
              <a:t>cycling.cyclist_career_teams</a:t>
            </a:r>
            <a:r>
              <a:rPr lang="en-US" dirty="0">
                <a:effectLst/>
              </a:rPr>
              <a:t> ( id </a:t>
            </a:r>
            <a:r>
              <a:rPr lang="en-US" sz="1800" b="0" i="0" u="none" strike="noStrike" cap="none" dirty="0">
                <a:solidFill>
                  <a:srgbClr val="000000"/>
                </a:solidFill>
                <a:effectLst/>
                <a:latin typeface="Arial"/>
                <a:ea typeface="Arial"/>
                <a:cs typeface="Arial"/>
                <a:sym typeface="Arial"/>
              </a:rPr>
              <a:t>UUID</a:t>
            </a:r>
            <a:r>
              <a:rPr lang="en-US" dirty="0">
                <a:effectLst/>
              </a:rPr>
              <a:t> </a:t>
            </a:r>
            <a:r>
              <a:rPr lang="en-US" sz="1800" b="1" i="0" u="none" strike="noStrike" cap="none" dirty="0">
                <a:solidFill>
                  <a:srgbClr val="000000"/>
                </a:solidFill>
                <a:effectLst/>
                <a:latin typeface="Arial"/>
                <a:ea typeface="Arial"/>
                <a:cs typeface="Arial"/>
                <a:sym typeface="Arial"/>
              </a:rPr>
              <a:t>PRIMARY</a:t>
            </a:r>
            <a:r>
              <a:rPr lang="en-US" dirty="0">
                <a:effectLst/>
              </a:rPr>
              <a:t> </a:t>
            </a:r>
            <a:r>
              <a:rPr lang="en-US" sz="1800" b="1" i="0" u="none" strike="noStrike" cap="none" dirty="0">
                <a:solidFill>
                  <a:srgbClr val="000000"/>
                </a:solidFill>
                <a:effectLst/>
                <a:latin typeface="Arial"/>
                <a:ea typeface="Arial"/>
                <a:cs typeface="Arial"/>
                <a:sym typeface="Arial"/>
              </a:rPr>
              <a:t>KEY</a:t>
            </a:r>
            <a:r>
              <a:rPr lang="en-US" dirty="0">
                <a:effectLst/>
              </a:rPr>
              <a:t>, </a:t>
            </a:r>
            <a:r>
              <a:rPr lang="en-US" dirty="0" err="1">
                <a:effectLst/>
              </a:rPr>
              <a:t>lastname</a:t>
            </a:r>
            <a:r>
              <a:rPr lang="en-US" dirty="0">
                <a:effectLst/>
              </a:rPr>
              <a:t> </a:t>
            </a:r>
            <a:r>
              <a:rPr lang="en-US" sz="1800" b="0" i="0" u="none" strike="noStrike" cap="none" dirty="0">
                <a:solidFill>
                  <a:srgbClr val="000000"/>
                </a:solidFill>
                <a:effectLst/>
                <a:latin typeface="Arial"/>
                <a:ea typeface="Arial"/>
                <a:cs typeface="Arial"/>
                <a:sym typeface="Arial"/>
              </a:rPr>
              <a:t>text</a:t>
            </a:r>
            <a:r>
              <a:rPr lang="en-US" dirty="0">
                <a:effectLst/>
              </a:rPr>
              <a:t>, teams </a:t>
            </a:r>
            <a:r>
              <a:rPr lang="en-US" sz="1800" b="1" i="0" u="none" strike="noStrike" cap="none" dirty="0">
                <a:solidFill>
                  <a:srgbClr val="000000"/>
                </a:solidFill>
                <a:effectLst/>
                <a:latin typeface="Arial"/>
                <a:ea typeface="Arial"/>
                <a:cs typeface="Arial"/>
                <a:sym typeface="Arial"/>
              </a:rPr>
              <a:t>set</a:t>
            </a:r>
            <a:r>
              <a:rPr lang="en-US" dirty="0">
                <a:effectLst/>
              </a:rPr>
              <a:t>&lt;</a:t>
            </a:r>
            <a:r>
              <a:rPr lang="en-US" sz="1800" b="0" i="0" u="none" strike="noStrike" cap="none" dirty="0">
                <a:solidFill>
                  <a:srgbClr val="000000"/>
                </a:solidFill>
                <a:effectLst/>
                <a:latin typeface="Arial"/>
                <a:ea typeface="Arial"/>
                <a:cs typeface="Arial"/>
                <a:sym typeface="Arial"/>
              </a:rPr>
              <a:t>text</a:t>
            </a:r>
            <a:r>
              <a:rPr lang="en-US" dirty="0">
                <a:effectLst/>
              </a:rPr>
              <a:t>&gt; );</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44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Creating the list type</a:t>
            </a:r>
          </a:p>
          <a:p>
            <a:r>
              <a:rPr lang="en-US" sz="1800" b="0" i="0" u="none" strike="noStrike" cap="none" dirty="0">
                <a:solidFill>
                  <a:srgbClr val="000000"/>
                </a:solidFill>
                <a:effectLst/>
                <a:latin typeface="Arial"/>
                <a:ea typeface="Arial"/>
                <a:cs typeface="Arial"/>
                <a:sym typeface="Arial"/>
              </a:rPr>
              <a:t>A </a:t>
            </a:r>
            <a:r>
              <a:rPr lang="en-US" sz="1800" b="1" i="0" u="none" strike="noStrike" cap="none" dirty="0">
                <a:solidFill>
                  <a:srgbClr val="000000"/>
                </a:solidFill>
                <a:effectLst/>
                <a:latin typeface="Arial"/>
                <a:ea typeface="Arial"/>
                <a:cs typeface="Arial"/>
                <a:sym typeface="Arial"/>
              </a:rPr>
              <a:t>list</a:t>
            </a:r>
            <a:r>
              <a:rPr lang="en-US" sz="1800" b="0" i="0" u="none" strike="noStrike" cap="none" dirty="0">
                <a:solidFill>
                  <a:srgbClr val="000000"/>
                </a:solidFill>
                <a:effectLst/>
                <a:latin typeface="Arial"/>
                <a:ea typeface="Arial"/>
                <a:cs typeface="Arial"/>
                <a:sym typeface="Arial"/>
              </a:rPr>
              <a:t> has a form much like a </a:t>
            </a:r>
            <a:r>
              <a:rPr lang="en-US" sz="1800" b="1" i="0" u="none" strike="noStrike" cap="none" dirty="0">
                <a:solidFill>
                  <a:srgbClr val="000000"/>
                </a:solidFill>
                <a:effectLst/>
                <a:latin typeface="Arial"/>
                <a:ea typeface="Arial"/>
                <a:cs typeface="Arial"/>
                <a:sym typeface="Arial"/>
              </a:rPr>
              <a:t>set</a:t>
            </a:r>
            <a:r>
              <a:rPr lang="en-US" sz="1800" b="0" i="0" u="none" strike="noStrike" cap="none" dirty="0">
                <a:solidFill>
                  <a:srgbClr val="000000"/>
                </a:solidFill>
                <a:effectLst/>
                <a:latin typeface="Arial"/>
                <a:ea typeface="Arial"/>
                <a:cs typeface="Arial"/>
                <a:sym typeface="Arial"/>
              </a:rPr>
              <a:t>, in that a </a:t>
            </a:r>
            <a:r>
              <a:rPr lang="en-US" sz="1800" b="1" i="0" u="none" strike="noStrike" cap="none" dirty="0">
                <a:solidFill>
                  <a:srgbClr val="000000"/>
                </a:solidFill>
                <a:effectLst/>
                <a:latin typeface="Arial"/>
                <a:ea typeface="Arial"/>
                <a:cs typeface="Arial"/>
                <a:sym typeface="Arial"/>
              </a:rPr>
              <a:t>list</a:t>
            </a:r>
            <a:r>
              <a:rPr lang="en-US" sz="1800" b="0" i="0" u="none" strike="noStrike" cap="none" dirty="0">
                <a:solidFill>
                  <a:srgbClr val="000000"/>
                </a:solidFill>
                <a:effectLst/>
                <a:latin typeface="Arial"/>
                <a:ea typeface="Arial"/>
                <a:cs typeface="Arial"/>
                <a:sym typeface="Arial"/>
              </a:rPr>
              <a:t> groups and stores values. Unlike a </a:t>
            </a:r>
            <a:r>
              <a:rPr lang="en-US" sz="1800" b="1" i="0" u="none" strike="noStrike" cap="none" dirty="0">
                <a:solidFill>
                  <a:srgbClr val="000000"/>
                </a:solidFill>
                <a:effectLst/>
                <a:latin typeface="Arial"/>
                <a:ea typeface="Arial"/>
                <a:cs typeface="Arial"/>
                <a:sym typeface="Arial"/>
              </a:rPr>
              <a:t>set</a:t>
            </a:r>
            <a:r>
              <a:rPr lang="en-US" sz="1800" b="0" i="0" u="none" strike="noStrike" cap="none" dirty="0">
                <a:solidFill>
                  <a:srgbClr val="000000"/>
                </a:solidFill>
                <a:effectLst/>
                <a:latin typeface="Arial"/>
                <a:ea typeface="Arial"/>
                <a:cs typeface="Arial"/>
                <a:sym typeface="Arial"/>
              </a:rPr>
              <a:t>, the values stored in a </a:t>
            </a:r>
            <a:r>
              <a:rPr lang="en-US" sz="1800" b="1" i="0" u="none" strike="noStrike" cap="none" dirty="0">
                <a:solidFill>
                  <a:srgbClr val="000000"/>
                </a:solidFill>
                <a:effectLst/>
                <a:latin typeface="Arial"/>
                <a:ea typeface="Arial"/>
                <a:cs typeface="Arial"/>
                <a:sym typeface="Arial"/>
              </a:rPr>
              <a:t>list</a:t>
            </a:r>
            <a:r>
              <a:rPr lang="en-US" sz="1800" b="0" i="0" u="none" strike="noStrike" cap="none" dirty="0">
                <a:solidFill>
                  <a:srgbClr val="000000"/>
                </a:solidFill>
                <a:effectLst/>
                <a:latin typeface="Arial"/>
                <a:ea typeface="Arial"/>
                <a:cs typeface="Arial"/>
                <a:sym typeface="Arial"/>
              </a:rPr>
              <a:t> do not need to be unique and can be duplicated. In addition, a </a:t>
            </a:r>
            <a:r>
              <a:rPr lang="en-US" sz="1800" b="1" i="0" u="none" strike="noStrike" cap="none" dirty="0">
                <a:solidFill>
                  <a:srgbClr val="000000"/>
                </a:solidFill>
                <a:effectLst/>
                <a:latin typeface="Arial"/>
                <a:ea typeface="Arial"/>
                <a:cs typeface="Arial"/>
                <a:sym typeface="Arial"/>
              </a:rPr>
              <a:t>list</a:t>
            </a:r>
            <a:r>
              <a:rPr lang="en-US" sz="1800" b="0" i="0" u="none" strike="noStrike" cap="none" dirty="0">
                <a:solidFill>
                  <a:srgbClr val="000000"/>
                </a:solidFill>
                <a:effectLst/>
                <a:latin typeface="Arial"/>
                <a:ea typeface="Arial"/>
                <a:cs typeface="Arial"/>
                <a:sym typeface="Arial"/>
              </a:rPr>
              <a:t> stores the elements in a particular order and may be inserted or retrieved according to an index value.</a:t>
            </a:r>
          </a:p>
          <a:p>
            <a:r>
              <a:rPr lang="en-US" sz="1800" b="0" i="0" u="none" strike="noStrike" cap="none" dirty="0">
                <a:solidFill>
                  <a:srgbClr val="000000"/>
                </a:solidFill>
                <a:effectLst/>
                <a:latin typeface="Arial"/>
                <a:ea typeface="Arial"/>
                <a:cs typeface="Arial"/>
                <a:sym typeface="Arial"/>
              </a:rPr>
              <a:t>Use the </a:t>
            </a:r>
            <a:r>
              <a:rPr lang="en-US" sz="1800" b="1" i="0" u="none" strike="noStrike" cap="none" dirty="0">
                <a:solidFill>
                  <a:srgbClr val="000000"/>
                </a:solidFill>
                <a:effectLst/>
                <a:latin typeface="Arial"/>
                <a:ea typeface="Arial"/>
                <a:cs typeface="Arial"/>
                <a:sym typeface="Arial"/>
              </a:rPr>
              <a:t>list</a:t>
            </a:r>
            <a:r>
              <a:rPr lang="en-US" sz="1800" b="0" i="0" u="none" strike="noStrike" cap="none" dirty="0">
                <a:solidFill>
                  <a:srgbClr val="000000"/>
                </a:solidFill>
                <a:effectLst/>
                <a:latin typeface="Arial"/>
                <a:ea typeface="Arial"/>
                <a:cs typeface="Arial"/>
                <a:sym typeface="Arial"/>
              </a:rPr>
              <a:t> data type to store data that has a possible many-to-many relationship with another column. For example, in the example below, a </a:t>
            </a:r>
            <a:r>
              <a:rPr lang="en-US" sz="1800" b="1" i="0" u="none" strike="noStrike" cap="none" dirty="0">
                <a:solidFill>
                  <a:srgbClr val="000000"/>
                </a:solidFill>
                <a:effectLst/>
                <a:latin typeface="Arial"/>
                <a:ea typeface="Arial"/>
                <a:cs typeface="Arial"/>
                <a:sym typeface="Arial"/>
              </a:rPr>
              <a:t>list</a:t>
            </a:r>
            <a:r>
              <a:rPr lang="en-US" sz="1800" b="0" i="0" u="none" strike="noStrike" cap="none" dirty="0">
                <a:solidFill>
                  <a:srgbClr val="000000"/>
                </a:solidFill>
                <a:effectLst/>
                <a:latin typeface="Arial"/>
                <a:ea typeface="Arial"/>
                <a:cs typeface="Arial"/>
                <a:sym typeface="Arial"/>
              </a:rPr>
              <a:t> called </a:t>
            </a:r>
            <a:r>
              <a:rPr lang="en-US" sz="1800" b="1" i="0" u="none" strike="noStrike" cap="none" dirty="0" err="1">
                <a:solidFill>
                  <a:srgbClr val="000000"/>
                </a:solidFill>
                <a:effectLst/>
                <a:latin typeface="Arial"/>
                <a:ea typeface="Arial"/>
                <a:cs typeface="Arial"/>
                <a:sym typeface="Arial"/>
              </a:rPr>
              <a:t>events</a:t>
            </a:r>
            <a:r>
              <a:rPr lang="en-US" sz="1800" b="0" i="0" u="none" strike="noStrike" cap="none" dirty="0" err="1">
                <a:solidFill>
                  <a:srgbClr val="000000"/>
                </a:solidFill>
                <a:effectLst/>
                <a:latin typeface="Arial"/>
                <a:ea typeface="Arial"/>
                <a:cs typeface="Arial"/>
                <a:sym typeface="Arial"/>
              </a:rPr>
              <a:t>stores</a:t>
            </a:r>
            <a:r>
              <a:rPr lang="en-US" sz="1800" b="0" i="0" u="none" strike="noStrike" cap="none" dirty="0">
                <a:solidFill>
                  <a:srgbClr val="000000"/>
                </a:solidFill>
                <a:effectLst/>
                <a:latin typeface="Arial"/>
                <a:ea typeface="Arial"/>
                <a:cs typeface="Arial"/>
                <a:sym typeface="Arial"/>
              </a:rPr>
              <a:t> all the race events on an upcoming calendar. Each month/year pairing might have several events occurring, and the races are stored in a </a:t>
            </a:r>
            <a:r>
              <a:rPr lang="en-US" sz="1800" b="1" i="0" u="none" strike="noStrike" cap="none" dirty="0">
                <a:solidFill>
                  <a:srgbClr val="000000"/>
                </a:solidFill>
                <a:effectLst/>
                <a:latin typeface="Arial"/>
                <a:ea typeface="Arial"/>
                <a:cs typeface="Arial"/>
                <a:sym typeface="Arial"/>
              </a:rPr>
              <a:t>list</a:t>
            </a:r>
            <a:r>
              <a:rPr lang="en-US" sz="1800" b="0" i="0" u="none" strike="noStrike" cap="none" dirty="0">
                <a:solidFill>
                  <a:srgbClr val="000000"/>
                </a:solidFill>
                <a:effectLst/>
                <a:latin typeface="Arial"/>
                <a:ea typeface="Arial"/>
                <a:cs typeface="Arial"/>
                <a:sym typeface="Arial"/>
              </a:rPr>
              <a:t>. The </a:t>
            </a:r>
            <a:r>
              <a:rPr lang="en-US" sz="1800" b="1" i="0" u="none" strike="noStrike" cap="none" dirty="0">
                <a:solidFill>
                  <a:srgbClr val="000000"/>
                </a:solidFill>
                <a:effectLst/>
                <a:latin typeface="Arial"/>
                <a:ea typeface="Arial"/>
                <a:cs typeface="Arial"/>
                <a:sym typeface="Arial"/>
              </a:rPr>
              <a:t>list</a:t>
            </a:r>
            <a:r>
              <a:rPr lang="en-US" sz="1800" b="0" i="0" u="none" strike="noStrike" cap="none" dirty="0">
                <a:solidFill>
                  <a:srgbClr val="000000"/>
                </a:solidFill>
                <a:effectLst/>
                <a:latin typeface="Arial"/>
                <a:ea typeface="Arial"/>
                <a:cs typeface="Arial"/>
                <a:sym typeface="Arial"/>
              </a:rPr>
              <a:t> can be ordered so that the races appear in the order that they will take place, rather than alphabetical order.</a:t>
            </a:r>
          </a:p>
          <a:p>
            <a:r>
              <a:rPr lang="en-US" sz="1800" b="0" i="0" u="none" strike="noStrike" cap="none" dirty="0">
                <a:solidFill>
                  <a:srgbClr val="000000"/>
                </a:solidFill>
                <a:effectLst/>
                <a:latin typeface="Arial"/>
                <a:ea typeface="Arial"/>
                <a:cs typeface="Arial"/>
                <a:sym typeface="Arial"/>
              </a:rPr>
              <a:t>Procedure</a:t>
            </a:r>
          </a:p>
          <a:p>
            <a:r>
              <a:rPr lang="en-US" sz="1800" b="0" i="0" u="none" strike="noStrike" cap="none" dirty="0">
                <a:solidFill>
                  <a:srgbClr val="000000"/>
                </a:solidFill>
                <a:effectLst/>
                <a:latin typeface="Arial"/>
                <a:ea typeface="Arial"/>
                <a:cs typeface="Arial"/>
                <a:sym typeface="Arial"/>
              </a:rPr>
              <a:t>Define </a:t>
            </a:r>
            <a:r>
              <a:rPr lang="en-US" sz="1800" b="1" i="0" u="none" strike="noStrike" cap="none" dirty="0">
                <a:solidFill>
                  <a:srgbClr val="000000"/>
                </a:solidFill>
                <a:effectLst/>
                <a:latin typeface="Arial"/>
                <a:ea typeface="Arial"/>
                <a:cs typeface="Arial"/>
                <a:sym typeface="Arial"/>
              </a:rPr>
              <a:t>events</a:t>
            </a:r>
            <a:r>
              <a:rPr lang="en-US" sz="1800" b="0" i="0" u="none" strike="noStrike" cap="none" dirty="0">
                <a:solidFill>
                  <a:srgbClr val="000000"/>
                </a:solidFill>
                <a:effectLst/>
                <a:latin typeface="Arial"/>
                <a:ea typeface="Arial"/>
                <a:cs typeface="Arial"/>
                <a:sym typeface="Arial"/>
              </a:rPr>
              <a:t> in a table </a:t>
            </a:r>
            <a:r>
              <a:rPr lang="en-US" sz="1800" b="1" i="0" u="none" strike="noStrike" cap="none" dirty="0" err="1">
                <a:solidFill>
                  <a:srgbClr val="000000"/>
                </a:solidFill>
                <a:effectLst/>
                <a:latin typeface="Arial"/>
                <a:ea typeface="Arial"/>
                <a:cs typeface="Arial"/>
                <a:sym typeface="Arial"/>
              </a:rPr>
              <a:t>upcoming_calendar</a:t>
            </a:r>
            <a:r>
              <a:rPr lang="en-US" sz="1800" b="0" i="0" u="none" strike="noStrike" cap="none" dirty="0">
                <a:solidFill>
                  <a:srgbClr val="000000"/>
                </a:solidFill>
                <a:effectLst/>
                <a:latin typeface="Arial"/>
                <a:ea typeface="Arial"/>
                <a:cs typeface="Arial"/>
                <a:sym typeface="Arial"/>
              </a:rPr>
              <a:t>. Each event listed in the </a:t>
            </a:r>
            <a:r>
              <a:rPr lang="en-US" sz="1800" b="1" i="0" u="none" strike="noStrike" cap="none" dirty="0">
                <a:solidFill>
                  <a:srgbClr val="000000"/>
                </a:solidFill>
                <a:effectLst/>
                <a:latin typeface="Arial"/>
                <a:ea typeface="Arial"/>
                <a:cs typeface="Arial"/>
                <a:sym typeface="Arial"/>
              </a:rPr>
              <a:t>list</a:t>
            </a:r>
            <a:r>
              <a:rPr lang="en-US" sz="1800" b="0" i="0" u="none" strike="noStrike" cap="none" dirty="0">
                <a:solidFill>
                  <a:srgbClr val="000000"/>
                </a:solidFill>
                <a:effectLst/>
                <a:latin typeface="Arial"/>
                <a:ea typeface="Arial"/>
                <a:cs typeface="Arial"/>
                <a:sym typeface="Arial"/>
              </a:rPr>
              <a:t> will have a </a:t>
            </a:r>
            <a:r>
              <a:rPr lang="en-US" sz="1800" b="1" i="0" u="none" strike="noStrike" cap="none" dirty="0">
                <a:solidFill>
                  <a:srgbClr val="000000"/>
                </a:solidFill>
                <a:effectLst/>
                <a:latin typeface="Arial"/>
                <a:ea typeface="Arial"/>
                <a:cs typeface="Arial"/>
                <a:sym typeface="Arial"/>
              </a:rPr>
              <a:t>text</a:t>
            </a:r>
            <a:r>
              <a:rPr lang="en-US" sz="1800" b="0" i="0" u="none" strike="noStrike" cap="none" dirty="0">
                <a:solidFill>
                  <a:srgbClr val="000000"/>
                </a:solidFill>
                <a:effectLst/>
                <a:latin typeface="Arial"/>
                <a:ea typeface="Arial"/>
                <a:cs typeface="Arial"/>
                <a:sym typeface="Arial"/>
              </a:rPr>
              <a:t> data type.</a:t>
            </a:r>
          </a:p>
          <a:p>
            <a:pPr marL="0" lvl="0" indent="0" rtl="0">
              <a:spcBef>
                <a:spcPts val="0"/>
              </a:spcBef>
              <a:spcAft>
                <a:spcPts val="0"/>
              </a:spcAft>
              <a:buNone/>
            </a:pPr>
            <a:r>
              <a:rPr lang="en-US" sz="1800" b="1" i="0" u="none" strike="noStrike" cap="none" dirty="0">
                <a:solidFill>
                  <a:srgbClr val="000000"/>
                </a:solidFill>
                <a:effectLst/>
                <a:latin typeface="Arial"/>
                <a:ea typeface="Arial"/>
                <a:cs typeface="Arial"/>
                <a:sym typeface="Arial"/>
              </a:rPr>
              <a:t>REATE</a:t>
            </a:r>
            <a:r>
              <a:rPr lang="en-US" dirty="0">
                <a:effectLst/>
              </a:rPr>
              <a:t> </a:t>
            </a:r>
            <a:r>
              <a:rPr lang="en-US" sz="1800" b="1" i="0" u="none" strike="noStrike" cap="none" dirty="0">
                <a:solidFill>
                  <a:srgbClr val="000000"/>
                </a:solidFill>
                <a:effectLst/>
                <a:latin typeface="Arial"/>
                <a:ea typeface="Arial"/>
                <a:cs typeface="Arial"/>
                <a:sym typeface="Arial"/>
              </a:rPr>
              <a:t>TABLE</a:t>
            </a:r>
            <a:r>
              <a:rPr lang="en-US" dirty="0">
                <a:effectLst/>
              </a:rPr>
              <a:t> </a:t>
            </a:r>
            <a:r>
              <a:rPr lang="en-US" dirty="0" err="1">
                <a:effectLst/>
              </a:rPr>
              <a:t>cycling.upcoming_calendar</a:t>
            </a:r>
            <a:r>
              <a:rPr lang="en-US" dirty="0">
                <a:effectLst/>
              </a:rPr>
              <a:t> ( </a:t>
            </a:r>
            <a:r>
              <a:rPr lang="en-US" sz="1800" b="1" i="0" u="none" strike="noStrike" cap="none" dirty="0">
                <a:solidFill>
                  <a:srgbClr val="000000"/>
                </a:solidFill>
                <a:effectLst/>
                <a:latin typeface="Arial"/>
                <a:ea typeface="Arial"/>
                <a:cs typeface="Arial"/>
                <a:sym typeface="Arial"/>
              </a:rPr>
              <a:t>year</a:t>
            </a:r>
            <a:r>
              <a:rPr lang="en-US" dirty="0">
                <a:effectLst/>
              </a:rPr>
              <a:t> </a:t>
            </a:r>
            <a:r>
              <a:rPr lang="en-US" sz="1800" b="0" i="0" u="none" strike="noStrike" cap="none" dirty="0" err="1">
                <a:solidFill>
                  <a:srgbClr val="000000"/>
                </a:solidFill>
                <a:effectLst/>
                <a:latin typeface="Arial"/>
                <a:ea typeface="Arial"/>
                <a:cs typeface="Arial"/>
                <a:sym typeface="Arial"/>
              </a:rPr>
              <a:t>int</a:t>
            </a:r>
            <a:r>
              <a:rPr lang="en-US" dirty="0">
                <a:effectLst/>
              </a:rPr>
              <a:t>, </a:t>
            </a:r>
            <a:r>
              <a:rPr lang="en-US" sz="1800" b="1" i="0" u="none" strike="noStrike" cap="none" dirty="0">
                <a:solidFill>
                  <a:srgbClr val="000000"/>
                </a:solidFill>
                <a:effectLst/>
                <a:latin typeface="Arial"/>
                <a:ea typeface="Arial"/>
                <a:cs typeface="Arial"/>
                <a:sym typeface="Arial"/>
              </a:rPr>
              <a:t>month</a:t>
            </a:r>
            <a:r>
              <a:rPr lang="en-US" dirty="0">
                <a:effectLst/>
              </a:rPr>
              <a:t> </a:t>
            </a:r>
            <a:r>
              <a:rPr lang="en-US" sz="1800" b="0" i="0" u="none" strike="noStrike" cap="none" dirty="0" err="1">
                <a:solidFill>
                  <a:srgbClr val="000000"/>
                </a:solidFill>
                <a:effectLst/>
                <a:latin typeface="Arial"/>
                <a:ea typeface="Arial"/>
                <a:cs typeface="Arial"/>
                <a:sym typeface="Arial"/>
              </a:rPr>
              <a:t>int</a:t>
            </a:r>
            <a:r>
              <a:rPr lang="en-US" dirty="0">
                <a:effectLst/>
              </a:rPr>
              <a:t>, </a:t>
            </a:r>
            <a:r>
              <a:rPr lang="en-US" sz="1800" b="1" i="0" u="none" strike="noStrike" cap="none" dirty="0">
                <a:solidFill>
                  <a:srgbClr val="000000"/>
                </a:solidFill>
                <a:effectLst/>
                <a:latin typeface="Arial"/>
                <a:ea typeface="Arial"/>
                <a:cs typeface="Arial"/>
                <a:sym typeface="Arial"/>
              </a:rPr>
              <a:t>events</a:t>
            </a:r>
            <a:r>
              <a:rPr lang="en-US" dirty="0">
                <a:effectLst/>
              </a:rPr>
              <a:t> </a:t>
            </a:r>
            <a:r>
              <a:rPr lang="en-US" sz="1800" b="1" i="0" u="none" strike="noStrike" cap="none" dirty="0">
                <a:solidFill>
                  <a:srgbClr val="000000"/>
                </a:solidFill>
                <a:effectLst/>
                <a:latin typeface="Arial"/>
                <a:ea typeface="Arial"/>
                <a:cs typeface="Arial"/>
                <a:sym typeface="Arial"/>
              </a:rPr>
              <a:t>list</a:t>
            </a:r>
            <a:r>
              <a:rPr lang="en-US" dirty="0">
                <a:effectLst/>
              </a:rPr>
              <a:t>&lt;</a:t>
            </a:r>
            <a:r>
              <a:rPr lang="en-US" sz="1800" b="0" i="0" u="none" strike="noStrike" cap="none" dirty="0">
                <a:solidFill>
                  <a:srgbClr val="000000"/>
                </a:solidFill>
                <a:effectLst/>
                <a:latin typeface="Arial"/>
                <a:ea typeface="Arial"/>
                <a:cs typeface="Arial"/>
                <a:sym typeface="Arial"/>
              </a:rPr>
              <a:t>text</a:t>
            </a:r>
            <a:r>
              <a:rPr lang="en-US" dirty="0">
                <a:effectLst/>
              </a:rPr>
              <a:t>&gt;, </a:t>
            </a:r>
            <a:r>
              <a:rPr lang="en-US" sz="1800" b="1" i="0" u="none" strike="noStrike" cap="none" dirty="0">
                <a:solidFill>
                  <a:srgbClr val="000000"/>
                </a:solidFill>
                <a:effectLst/>
                <a:latin typeface="Arial"/>
                <a:ea typeface="Arial"/>
                <a:cs typeface="Arial"/>
                <a:sym typeface="Arial"/>
              </a:rPr>
              <a:t>PRIMARY</a:t>
            </a:r>
            <a:r>
              <a:rPr lang="en-US" dirty="0">
                <a:effectLst/>
              </a:rPr>
              <a:t> </a:t>
            </a:r>
            <a:r>
              <a:rPr lang="en-US" sz="1800" b="1" i="0" u="none" strike="noStrike" cap="none" dirty="0">
                <a:solidFill>
                  <a:srgbClr val="000000"/>
                </a:solidFill>
                <a:effectLst/>
                <a:latin typeface="Arial"/>
                <a:ea typeface="Arial"/>
                <a:cs typeface="Arial"/>
                <a:sym typeface="Arial"/>
              </a:rPr>
              <a:t>KEY</a:t>
            </a:r>
            <a:r>
              <a:rPr lang="en-US" dirty="0">
                <a:effectLst/>
              </a:rPr>
              <a:t> ( </a:t>
            </a:r>
            <a:r>
              <a:rPr lang="en-US" sz="1800" b="1" i="0" u="none" strike="noStrike" cap="none" dirty="0">
                <a:solidFill>
                  <a:srgbClr val="000000"/>
                </a:solidFill>
                <a:effectLst/>
                <a:latin typeface="Arial"/>
                <a:ea typeface="Arial"/>
                <a:cs typeface="Arial"/>
                <a:sym typeface="Arial"/>
              </a:rPr>
              <a:t>year</a:t>
            </a:r>
            <a:r>
              <a:rPr lang="en-US" dirty="0">
                <a:effectLst/>
              </a:rPr>
              <a:t>, </a:t>
            </a:r>
            <a:r>
              <a:rPr lang="en-US" sz="1800" b="1" i="0" u="none" strike="noStrike" cap="none" dirty="0">
                <a:solidFill>
                  <a:srgbClr val="000000"/>
                </a:solidFill>
                <a:effectLst/>
                <a:latin typeface="Arial"/>
                <a:ea typeface="Arial"/>
                <a:cs typeface="Arial"/>
                <a:sym typeface="Arial"/>
              </a:rPr>
              <a:t>month</a:t>
            </a:r>
            <a:r>
              <a:rPr lang="en-US" dirty="0">
                <a:effectLst/>
              </a:rPr>
              <a:t>) );</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356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310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884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7</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630596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3796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latin typeface="Arial"/>
                <a:ea typeface="Arial"/>
                <a:cs typeface="Arial"/>
                <a:sym typeface="Arial"/>
              </a:rPr>
              <a:t>ALTER TABLE users ADD hobbies </a:t>
            </a:r>
            <a:r>
              <a:rPr lang="pt-BR" sz="1800" b="0" i="0" u="none" strike="noStrike" cap="none" dirty="0">
                <a:solidFill>
                  <a:srgbClr val="000000"/>
                </a:solidFill>
                <a:latin typeface="Arial"/>
                <a:ea typeface="Arial"/>
                <a:cs typeface="Arial"/>
                <a:sym typeface="Arial"/>
              </a:rPr>
              <a:t>set&lt;</a:t>
            </a:r>
            <a:r>
              <a:rPr lang="pt-BR" sz="1800" b="0" i="0" u="none" strike="noStrike" cap="none" dirty="0" err="1">
                <a:solidFill>
                  <a:srgbClr val="000000"/>
                </a:solidFill>
                <a:latin typeface="Arial"/>
                <a:ea typeface="Arial"/>
                <a:cs typeface="Arial"/>
                <a:sym typeface="Arial"/>
              </a:rPr>
              <a:t>text</a:t>
            </a:r>
            <a:r>
              <a:rPr lang="pt-BR" sz="1800" b="0" i="0" u="none" strike="noStrike" cap="none" dirty="0">
                <a:solidFill>
                  <a:srgbClr val="000000"/>
                </a:solidFill>
                <a:latin typeface="Arial"/>
                <a:ea typeface="Arial"/>
                <a:cs typeface="Arial"/>
                <a:sym typeface="Arial"/>
              </a:rPr>
              <a:t>&gt;;</a:t>
            </a:r>
          </a:p>
          <a:p>
            <a:r>
              <a:rPr lang="pt-BR" sz="1800" b="0" i="0" u="none" strike="noStrike" cap="none" dirty="0">
                <a:solidFill>
                  <a:srgbClr val="000000"/>
                </a:solidFill>
                <a:latin typeface="Arial"/>
                <a:ea typeface="Arial"/>
                <a:cs typeface="Arial"/>
                <a:sym typeface="Arial"/>
              </a:rPr>
              <a:t>CREATE TABLE </a:t>
            </a:r>
            <a:r>
              <a:rPr lang="pt-BR" sz="1800" b="0" i="0" u="none" strike="noStrike" cap="none" dirty="0" err="1">
                <a:solidFill>
                  <a:srgbClr val="000000"/>
                </a:solidFill>
                <a:latin typeface="Arial"/>
                <a:ea typeface="Arial"/>
                <a:cs typeface="Arial"/>
                <a:sym typeface="Arial"/>
              </a:rPr>
              <a:t>followers</a:t>
            </a:r>
            <a:r>
              <a:rPr lang="pt-BR" sz="1800" b="0" i="0" u="none" strike="noStrike" cap="none" dirty="0">
                <a:solidFill>
                  <a:srgbClr val="000000"/>
                </a:solidFill>
                <a:latin typeface="Arial"/>
                <a:ea typeface="Arial"/>
                <a:cs typeface="Arial"/>
                <a:sym typeface="Arial"/>
              </a:rPr>
              <a:t> (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int</a:t>
            </a:r>
            <a:r>
              <a:rPr lang="pt-BR" sz="1800" b="0" i="0" u="none" strike="noStrike" cap="none" dirty="0">
                <a:solidFill>
                  <a:srgbClr val="000000"/>
                </a:solidFill>
                <a:latin typeface="Arial"/>
                <a:ea typeface="Arial"/>
                <a:cs typeface="Arial"/>
                <a:sym typeface="Arial"/>
              </a:rPr>
              <a:t> PRIMARY KEY,  </a:t>
            </a:r>
            <a:r>
              <a:rPr lang="pt-BR" sz="1800" b="0" i="0" u="none" strike="noStrike" cap="none" dirty="0" err="1">
                <a:solidFill>
                  <a:srgbClr val="000000"/>
                </a:solidFill>
                <a:latin typeface="Arial"/>
                <a:ea typeface="Arial"/>
                <a:cs typeface="Arial"/>
                <a:sym typeface="Arial"/>
              </a:rPr>
              <a:t>followers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list</a:t>
            </a:r>
            <a:r>
              <a:rPr lang="pt-BR" sz="1800" b="0" i="0" u="none" strike="noStrike" cap="none" dirty="0">
                <a:solidFill>
                  <a:srgbClr val="000000"/>
                </a:solidFill>
                <a:latin typeface="Arial"/>
                <a:ea typeface="Arial"/>
                <a:cs typeface="Arial"/>
                <a:sym typeface="Arial"/>
              </a:rPr>
              <a:t>&lt;</a:t>
            </a:r>
            <a:r>
              <a:rPr lang="pt-BR" sz="1800" b="0" i="0" u="none" strike="noStrike" cap="none" dirty="0" err="1">
                <a:solidFill>
                  <a:srgbClr val="000000"/>
                </a:solidFill>
                <a:latin typeface="Arial"/>
                <a:ea typeface="Arial"/>
                <a:cs typeface="Arial"/>
                <a:sym typeface="Arial"/>
              </a:rPr>
              <a:t>text</a:t>
            </a:r>
            <a:r>
              <a:rPr lang="pt-BR" sz="1800" b="0" i="0" u="none" strike="noStrike" cap="none" dirty="0">
                <a:solidFill>
                  <a:srgbClr val="000000"/>
                </a:solidFill>
                <a:latin typeface="Arial"/>
                <a:ea typeface="Arial"/>
                <a:cs typeface="Arial"/>
                <a:sym typeface="Arial"/>
              </a:rPr>
              <a:t>&gt;);</a:t>
            </a:r>
          </a:p>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followers</a:t>
            </a:r>
            <a:r>
              <a:rPr lang="pt-BR" sz="1800" b="0" i="0" u="none" strike="noStrike" cap="none" dirty="0">
                <a:solidFill>
                  <a:srgbClr val="000000"/>
                </a:solidFill>
                <a:latin typeface="Arial"/>
                <a:ea typeface="Arial"/>
                <a:cs typeface="Arial"/>
                <a:sym typeface="Arial"/>
              </a:rPr>
              <a:t> ( </a:t>
            </a:r>
            <a:r>
              <a:rPr lang="pt-BR" sz="1800" b="0" i="0" u="none" strike="noStrike" cap="none" dirty="0" err="1">
                <a:solidFill>
                  <a:srgbClr val="000000"/>
                </a:solidFill>
                <a:latin typeface="Arial"/>
                <a:ea typeface="Arial"/>
                <a:cs typeface="Arial"/>
                <a:sym typeface="Arial"/>
              </a:rPr>
              <a:t>user_id</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followers</a:t>
            </a:r>
            <a:r>
              <a:rPr lang="pt-BR" sz="1800" b="0" i="0" u="none" strike="noStrike" cap="none" dirty="0">
                <a:solidFill>
                  <a:srgbClr val="000000"/>
                </a:solidFill>
                <a:latin typeface="Arial"/>
                <a:ea typeface="Arial"/>
                <a:cs typeface="Arial"/>
                <a:sym typeface="Arial"/>
              </a:rPr>
              <a:t>) VALUES (101, ['</a:t>
            </a:r>
            <a:r>
              <a:rPr lang="pt-BR" sz="1800" b="0" i="0" u="none" strike="noStrike" cap="none" dirty="0" err="1">
                <a:solidFill>
                  <a:srgbClr val="000000"/>
                </a:solidFill>
                <a:latin typeface="Arial"/>
                <a:ea typeface="Arial"/>
                <a:cs typeface="Arial"/>
                <a:sym typeface="Arial"/>
              </a:rPr>
              <a:t>willi</a:t>
            </a:r>
            <a:r>
              <a:rPr lang="pt-BR" sz="1800" b="0" i="0" u="none" strike="noStrike" cap="none" dirty="0">
                <a:solidFill>
                  <a:srgbClr val="000000"/>
                </a:solidFill>
                <a:latin typeface="Arial"/>
                <a:ea typeface="Arial"/>
                <a:cs typeface="Arial"/>
                <a:sym typeface="Arial"/>
              </a:rPr>
              <a:t>','</a:t>
            </a:r>
            <a:r>
              <a:rPr lang="pt-BR" sz="1800" b="0" i="0" u="none" strike="noStrike" cap="none" dirty="0" err="1">
                <a:solidFill>
                  <a:srgbClr val="000000"/>
                </a:solidFill>
                <a:latin typeface="Arial"/>
                <a:ea typeface="Arial"/>
                <a:cs typeface="Arial"/>
                <a:sym typeface="Arial"/>
              </a:rPr>
              <a:t>heinz</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ALTER TABLE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ADD  </a:t>
            </a:r>
            <a:r>
              <a:rPr lang="pt-BR" sz="1800" b="0" i="0" u="none" strike="noStrike" cap="none" dirty="0" err="1">
                <a:solidFill>
                  <a:srgbClr val="000000"/>
                </a:solidFill>
                <a:latin typeface="Arial"/>
                <a:ea typeface="Arial"/>
                <a:cs typeface="Arial"/>
                <a:sym typeface="Arial"/>
              </a:rPr>
              <a:t>comments</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map</a:t>
            </a:r>
            <a:r>
              <a:rPr lang="pt-BR" sz="1800" b="0" i="0" u="none" strike="noStrike" cap="none" dirty="0">
                <a:solidFill>
                  <a:srgbClr val="000000"/>
                </a:solidFill>
                <a:latin typeface="Arial"/>
                <a:ea typeface="Arial"/>
                <a:cs typeface="Arial"/>
                <a:sym typeface="Arial"/>
              </a:rPr>
              <a:t>&lt;</a:t>
            </a:r>
            <a:r>
              <a:rPr lang="pt-BR" sz="1800" b="0" i="0" u="none" strike="noStrike" cap="none" dirty="0" err="1">
                <a:solidFill>
                  <a:srgbClr val="000000"/>
                </a:solidFill>
                <a:latin typeface="Arial"/>
                <a:ea typeface="Arial"/>
                <a:cs typeface="Arial"/>
                <a:sym typeface="Arial"/>
              </a:rPr>
              <a:t>text</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text</a:t>
            </a:r>
            <a:r>
              <a:rPr lang="pt-BR" sz="1800" b="0" i="0" u="none" strike="noStrike" cap="none" dirty="0">
                <a:solidFill>
                  <a:srgbClr val="000000"/>
                </a:solidFill>
                <a:latin typeface="Arial"/>
                <a:ea typeface="Arial"/>
                <a:cs typeface="Arial"/>
                <a:sym typeface="Arial"/>
              </a:rPr>
              <a:t>&gt;;</a:t>
            </a:r>
          </a:p>
          <a:p>
            <a:endParaRPr lang="pt-BR" sz="1800" b="0" i="0" u="none" strike="noStrike" cap="none" dirty="0">
              <a:solidFill>
                <a:srgbClr val="000000"/>
              </a:solidFill>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150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1160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4033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latin typeface="Arial"/>
                <a:ea typeface="Arial"/>
                <a:cs typeface="Arial"/>
                <a:sym typeface="Arial"/>
              </a:rPr>
              <a:t>SELECT name, email FROM users </a:t>
            </a:r>
            <a:r>
              <a:rPr lang="pt-BR" sz="1800" b="0" i="0" u="none" strike="noStrike" cap="none" dirty="0">
                <a:solidFill>
                  <a:srgbClr val="000000"/>
                </a:solidFill>
                <a:latin typeface="Arial"/>
                <a:ea typeface="Arial"/>
                <a:cs typeface="Arial"/>
                <a:sym typeface="Arial"/>
              </a:rPr>
              <a:t>  WHERE id = 101;</a:t>
            </a:r>
          </a:p>
          <a:p>
            <a:endParaRPr lang="pt-BR" sz="1800" b="0" i="0" u="none" strike="noStrike" cap="none" dirty="0">
              <a:solidFill>
                <a:srgbClr val="000000"/>
              </a:solidFill>
              <a:latin typeface="Arial"/>
              <a:ea typeface="Arial"/>
              <a:cs typeface="Arial"/>
              <a:sym typeface="Arial"/>
            </a:endParaRPr>
          </a:p>
          <a:p>
            <a:r>
              <a:rPr lang="pt-BR" sz="1800" b="0" i="0" u="none" strike="noStrike" cap="none" dirty="0">
                <a:solidFill>
                  <a:srgbClr val="000000"/>
                </a:solidFill>
                <a:latin typeface="Arial"/>
                <a:ea typeface="Arial"/>
                <a:cs typeface="Arial"/>
                <a:sym typeface="Arial"/>
              </a:rPr>
              <a:t>SELECT * FROM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4249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618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61945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6391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099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latin typeface="Arial"/>
                <a:ea typeface="Arial"/>
                <a:cs typeface="Arial"/>
                <a:sym typeface="Arial"/>
              </a:rPr>
              <a:t>CREATE INDEX </a:t>
            </a:r>
            <a:r>
              <a:rPr lang="pt-BR" sz="1800" b="0" i="0" u="none" strike="noStrike" cap="none" dirty="0" err="1">
                <a:solidFill>
                  <a:srgbClr val="000000"/>
                </a:solidFill>
                <a:latin typeface="Arial"/>
                <a:ea typeface="Arial"/>
                <a:cs typeface="Arial"/>
                <a:sym typeface="Arial"/>
              </a:rPr>
              <a:t>name_index</a:t>
            </a:r>
            <a:r>
              <a:rPr lang="pt-BR" sz="1800" b="0" i="0" u="none" strike="noStrike" cap="none" dirty="0">
                <a:solidFill>
                  <a:srgbClr val="000000"/>
                </a:solidFill>
                <a:latin typeface="Arial"/>
                <a:ea typeface="Arial"/>
                <a:cs typeface="Arial"/>
                <a:sym typeface="Arial"/>
              </a:rPr>
              <a:t> ON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CREATE INDEX </a:t>
            </a:r>
            <a:r>
              <a:rPr lang="pt-BR" sz="1800" b="0" i="0" u="none" strike="noStrike" cap="none" dirty="0" err="1">
                <a:solidFill>
                  <a:srgbClr val="000000"/>
                </a:solidFill>
                <a:latin typeface="Arial"/>
                <a:ea typeface="Arial"/>
                <a:cs typeface="Arial"/>
                <a:sym typeface="Arial"/>
              </a:rPr>
              <a:t>email_index</a:t>
            </a:r>
            <a:r>
              <a:rPr lang="pt-BR" sz="1800" b="0" i="0" u="none" strike="noStrike" cap="none" dirty="0">
                <a:solidFill>
                  <a:srgbClr val="000000"/>
                </a:solidFill>
                <a:latin typeface="Arial"/>
                <a:ea typeface="Arial"/>
                <a:cs typeface="Arial"/>
                <a:sym typeface="Arial"/>
              </a:rPr>
              <a:t> ON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SELECT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FROM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WHERE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 '</a:t>
            </a:r>
            <a:r>
              <a:rPr lang="pt-BR" sz="1800" b="0" i="0" u="none" strike="noStrike" cap="none" dirty="0" err="1">
                <a:solidFill>
                  <a:srgbClr val="000000"/>
                </a:solidFill>
                <a:latin typeface="Arial"/>
                <a:ea typeface="Arial"/>
                <a:cs typeface="Arial"/>
                <a:sym typeface="Arial"/>
              </a:rPr>
              <a:t>otto</a:t>
            </a:r>
            <a:r>
              <a:rPr lang="pt-BR" sz="1800" b="0" i="0" u="none" strike="noStrike" cap="none" dirty="0">
                <a:solidFill>
                  <a:srgbClr val="000000"/>
                </a:solidFill>
                <a:latin typeface="Arial"/>
                <a:ea typeface="Arial"/>
                <a:cs typeface="Arial"/>
                <a:sym typeface="Arial"/>
              </a:rPr>
              <a:t>';</a:t>
            </a:r>
          </a:p>
          <a:p>
            <a:r>
              <a:rPr lang="pt-BR" sz="1800" b="0" i="0" u="none" strike="noStrike" cap="none" dirty="0">
                <a:solidFill>
                  <a:srgbClr val="000000"/>
                </a:solidFill>
                <a:latin typeface="Arial"/>
                <a:ea typeface="Arial"/>
                <a:cs typeface="Arial"/>
                <a:sym typeface="Arial"/>
              </a:rPr>
              <a:t>SELECT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FROM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WHERE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 'michael@abc.de';</a:t>
            </a:r>
          </a:p>
          <a:p>
            <a:endParaRPr lang="pt-BR" sz="1800" b="0" i="0" u="none" strike="noStrike" cap="none" dirty="0">
              <a:solidFill>
                <a:srgbClr val="000000"/>
              </a:solidFill>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922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8</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5992225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Collections can be indexed and queried to find a collection containing a particular value. </a:t>
            </a:r>
            <a:r>
              <a:rPr lang="en-US" sz="1800" b="1" i="0" u="none" strike="noStrike" cap="none" dirty="0">
                <a:solidFill>
                  <a:srgbClr val="000000"/>
                </a:solidFill>
                <a:effectLst/>
                <a:latin typeface="Arial"/>
                <a:ea typeface="Arial"/>
                <a:cs typeface="Arial"/>
                <a:sym typeface="Arial"/>
              </a:rPr>
              <a:t>Sets</a:t>
            </a:r>
            <a:r>
              <a:rPr lang="en-US" sz="1800" b="0" i="0" u="none" strike="noStrike" cap="none" dirty="0">
                <a:solidFill>
                  <a:srgbClr val="000000"/>
                </a:solidFill>
                <a:effectLst/>
                <a:latin typeface="Arial"/>
                <a:ea typeface="Arial"/>
                <a:cs typeface="Arial"/>
                <a:sym typeface="Arial"/>
              </a:rPr>
              <a:t> and </a:t>
            </a:r>
            <a:r>
              <a:rPr lang="en-US" sz="1800" b="1" i="0" u="none" strike="noStrike" cap="none" dirty="0">
                <a:solidFill>
                  <a:srgbClr val="000000"/>
                </a:solidFill>
                <a:effectLst/>
                <a:latin typeface="Arial"/>
                <a:ea typeface="Arial"/>
                <a:cs typeface="Arial"/>
                <a:sym typeface="Arial"/>
              </a:rPr>
              <a:t>lists</a:t>
            </a:r>
            <a:r>
              <a:rPr lang="en-US" sz="1800" b="0" i="0" u="none" strike="noStrike" cap="none" dirty="0">
                <a:solidFill>
                  <a:srgbClr val="000000"/>
                </a:solidFill>
                <a:effectLst/>
                <a:latin typeface="Arial"/>
                <a:ea typeface="Arial"/>
                <a:cs typeface="Arial"/>
                <a:sym typeface="Arial"/>
              </a:rPr>
              <a:t> are indexed slightly differently from </a:t>
            </a:r>
            <a:r>
              <a:rPr lang="en-US" sz="1800" b="1" i="0" u="none" strike="noStrike" cap="none" dirty="0">
                <a:solidFill>
                  <a:srgbClr val="000000"/>
                </a:solidFill>
                <a:effectLst/>
                <a:latin typeface="Arial"/>
                <a:ea typeface="Arial"/>
                <a:cs typeface="Arial"/>
                <a:sym typeface="Arial"/>
              </a:rPr>
              <a:t>maps</a:t>
            </a:r>
            <a:r>
              <a:rPr lang="en-US" sz="1800" b="0" i="0" u="none" strike="noStrike" cap="none" dirty="0">
                <a:solidFill>
                  <a:srgbClr val="000000"/>
                </a:solidFill>
                <a:effectLst/>
                <a:latin typeface="Arial"/>
                <a:ea typeface="Arial"/>
                <a:cs typeface="Arial"/>
                <a:sym typeface="Arial"/>
              </a:rPr>
              <a:t>, given the key-value nature of </a:t>
            </a:r>
            <a:r>
              <a:rPr lang="en-US" sz="1800" b="1" i="0" u="none" strike="noStrike" cap="none" dirty="0">
                <a:solidFill>
                  <a:srgbClr val="000000"/>
                </a:solidFill>
                <a:effectLst/>
                <a:latin typeface="Arial"/>
                <a:ea typeface="Arial"/>
                <a:cs typeface="Arial"/>
                <a:sym typeface="Arial"/>
              </a:rPr>
              <a:t>maps</a:t>
            </a:r>
            <a:r>
              <a:rPr lang="en-US" sz="1800" b="0" i="0" u="none" strike="noStrike" cap="none" dirty="0">
                <a:solidFill>
                  <a:srgbClr val="000000"/>
                </a:solidFill>
                <a:effectLst/>
                <a:latin typeface="Arial"/>
                <a:ea typeface="Arial"/>
                <a:cs typeface="Arial"/>
                <a:sym typeface="Arial"/>
              </a:rPr>
              <a:t>.</a:t>
            </a:r>
          </a:p>
          <a:p>
            <a:r>
              <a:rPr lang="en-US" sz="1800" b="1" i="0" u="none" strike="noStrike" cap="none" dirty="0">
                <a:solidFill>
                  <a:srgbClr val="000000"/>
                </a:solidFill>
                <a:effectLst/>
                <a:latin typeface="Arial"/>
                <a:ea typeface="Arial"/>
                <a:cs typeface="Arial"/>
                <a:sym typeface="Arial"/>
              </a:rPr>
              <a:t>Sets</a:t>
            </a:r>
            <a:r>
              <a:rPr lang="en-US" sz="1800" b="0" i="0" u="none" strike="noStrike" cap="none" dirty="0">
                <a:solidFill>
                  <a:srgbClr val="000000"/>
                </a:solidFill>
                <a:effectLst/>
                <a:latin typeface="Arial"/>
                <a:ea typeface="Arial"/>
                <a:cs typeface="Arial"/>
                <a:sym typeface="Arial"/>
              </a:rPr>
              <a:t> and </a:t>
            </a:r>
            <a:r>
              <a:rPr lang="en-US" sz="1800" b="1" i="0" u="none" strike="noStrike" cap="none" dirty="0">
                <a:solidFill>
                  <a:srgbClr val="000000"/>
                </a:solidFill>
                <a:effectLst/>
                <a:latin typeface="Arial"/>
                <a:ea typeface="Arial"/>
                <a:cs typeface="Arial"/>
                <a:sym typeface="Arial"/>
              </a:rPr>
              <a:t>lists</a:t>
            </a:r>
            <a:r>
              <a:rPr lang="en-US" sz="1800" b="0" i="0" u="none" strike="noStrike" cap="none" dirty="0">
                <a:solidFill>
                  <a:srgbClr val="000000"/>
                </a:solidFill>
                <a:effectLst/>
                <a:latin typeface="Arial"/>
                <a:ea typeface="Arial"/>
                <a:cs typeface="Arial"/>
                <a:sym typeface="Arial"/>
              </a:rPr>
              <a:t> can index all values found by indexing the collection column. </a:t>
            </a:r>
            <a:r>
              <a:rPr lang="en-US" sz="1800" b="1" i="0" u="none" strike="noStrike" cap="none" dirty="0">
                <a:solidFill>
                  <a:srgbClr val="000000"/>
                </a:solidFill>
                <a:effectLst/>
                <a:latin typeface="Arial"/>
                <a:ea typeface="Arial"/>
                <a:cs typeface="Arial"/>
                <a:sym typeface="Arial"/>
              </a:rPr>
              <a:t>Maps</a:t>
            </a:r>
            <a:r>
              <a:rPr lang="en-US" sz="1800" b="0" i="0" u="none" strike="noStrike" cap="none" dirty="0">
                <a:solidFill>
                  <a:srgbClr val="000000"/>
                </a:solidFill>
                <a:effectLst/>
                <a:latin typeface="Arial"/>
                <a:ea typeface="Arial"/>
                <a:cs typeface="Arial"/>
                <a:sym typeface="Arial"/>
              </a:rPr>
              <a:t> can index a map key, map value, or map entry using the methods shown below. Multiple indexes can be created on the same map column in a table, so that map keys, values, or entries can be queried. In addition, frozen collections can be indexed using FULL to index the full content of a frozen </a:t>
            </a:r>
            <a:r>
              <a:rPr lang="en-US" sz="1800" b="0" i="0" u="none" strike="noStrike" cap="none" dirty="0" err="1">
                <a:solidFill>
                  <a:srgbClr val="000000"/>
                </a:solidFill>
                <a:effectLst/>
                <a:latin typeface="Arial"/>
                <a:ea typeface="Arial"/>
                <a:cs typeface="Arial"/>
                <a:sym typeface="Arial"/>
              </a:rPr>
              <a:t>collection.</a:t>
            </a:r>
            <a:r>
              <a:rPr lang="en-US" sz="1800" b="1" i="0" u="none" strike="noStrike" cap="none" dirty="0" err="1">
                <a:solidFill>
                  <a:srgbClr val="000000"/>
                </a:solidFill>
                <a:effectLst/>
                <a:latin typeface="Arial"/>
                <a:ea typeface="Arial"/>
                <a:cs typeface="Arial"/>
                <a:sym typeface="Arial"/>
              </a:rPr>
              <a:t>Note</a:t>
            </a:r>
            <a:r>
              <a:rPr lang="en-US" sz="1800" b="1"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rPr>
              <a:t> All the cautions about using secondary indexes apply to indexing collections.</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598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For </a:t>
            </a:r>
            <a:r>
              <a:rPr lang="en-US" sz="1800" b="1" i="0" u="none" strike="noStrike" cap="none" dirty="0">
                <a:solidFill>
                  <a:srgbClr val="000000"/>
                </a:solidFill>
                <a:effectLst/>
                <a:latin typeface="Arial"/>
                <a:ea typeface="Arial"/>
                <a:cs typeface="Arial"/>
                <a:sym typeface="Arial"/>
              </a:rPr>
              <a:t>map</a:t>
            </a:r>
            <a:r>
              <a:rPr lang="en-US" sz="1800" b="0" i="0" u="none" strike="noStrike" cap="none" dirty="0">
                <a:solidFill>
                  <a:srgbClr val="000000"/>
                </a:solidFill>
                <a:effectLst/>
                <a:latin typeface="Arial"/>
                <a:ea typeface="Arial"/>
                <a:cs typeface="Arial"/>
                <a:sym typeface="Arial"/>
              </a:rPr>
              <a:t> collections, create an index on the map key, map value, or map entry. Create an index on a </a:t>
            </a:r>
            <a:r>
              <a:rPr lang="en-US" sz="1800" b="1" i="0" u="none" strike="noStrike" cap="none" dirty="0">
                <a:solidFill>
                  <a:srgbClr val="000000"/>
                </a:solidFill>
                <a:effectLst/>
                <a:latin typeface="Arial"/>
                <a:ea typeface="Arial"/>
                <a:cs typeface="Arial"/>
                <a:sym typeface="Arial"/>
              </a:rPr>
              <a:t>map key</a:t>
            </a:r>
            <a:r>
              <a:rPr lang="en-US" sz="1800" b="0" i="0" u="none" strike="noStrike" cap="none" dirty="0">
                <a:solidFill>
                  <a:srgbClr val="000000"/>
                </a:solidFill>
                <a:effectLst/>
                <a:latin typeface="Arial"/>
                <a:ea typeface="Arial"/>
                <a:cs typeface="Arial"/>
                <a:sym typeface="Arial"/>
              </a:rPr>
              <a:t> to find all cyclist/team combinations for a particular year.</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5043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an index on the map values and find cyclists who have a particular value found in the specified map. An index using </a:t>
            </a:r>
            <a:r>
              <a:rPr lang="en-US" dirty="0"/>
              <a:t>VALUES</a:t>
            </a:r>
            <a:r>
              <a:rPr lang="en-US" sz="1800" b="0" i="0" u="none" strike="noStrike" cap="none" dirty="0">
                <a:solidFill>
                  <a:srgbClr val="000000"/>
                </a:solidFill>
                <a:effectLst/>
                <a:latin typeface="Arial"/>
                <a:ea typeface="Arial"/>
                <a:cs typeface="Arial"/>
                <a:sym typeface="Arial"/>
              </a:rPr>
              <a:t> is only valid for </a:t>
            </a:r>
            <a:r>
              <a:rPr lang="en-US" sz="1800" b="1" i="0" u="none" strike="noStrike" cap="none" dirty="0">
                <a:solidFill>
                  <a:srgbClr val="000000"/>
                </a:solidFill>
                <a:effectLst/>
                <a:latin typeface="Arial"/>
                <a:ea typeface="Arial"/>
                <a:cs typeface="Arial"/>
                <a:sym typeface="Arial"/>
              </a:rPr>
              <a:t>maps</a:t>
            </a:r>
            <a:r>
              <a:rPr lang="en-US" sz="1800" b="0" i="0" u="none" strike="noStrike" cap="none" dirty="0">
                <a:solidFill>
                  <a:srgbClr val="000000"/>
                </a:solidFill>
                <a:effectLst/>
                <a:latin typeface="Arial"/>
                <a:ea typeface="Arial"/>
                <a:cs typeface="Arial"/>
                <a:sym typeface="Arial"/>
              </a:rPr>
              <a:t>.</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512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an index on the map entries and find cyclists who are the same age. An index using </a:t>
            </a:r>
            <a:r>
              <a:rPr lang="en-US" dirty="0"/>
              <a:t>ENTRIES</a:t>
            </a:r>
            <a:r>
              <a:rPr lang="en-US" sz="1800" b="0" i="0" u="none" strike="noStrike" cap="none" dirty="0">
                <a:solidFill>
                  <a:srgbClr val="000000"/>
                </a:solidFill>
                <a:effectLst/>
                <a:latin typeface="Arial"/>
                <a:ea typeface="Arial"/>
                <a:cs typeface="Arial"/>
                <a:sym typeface="Arial"/>
              </a:rPr>
              <a:t> is only valid for </a:t>
            </a:r>
            <a:r>
              <a:rPr lang="en-US" sz="1800" b="1" i="0" u="none" strike="noStrike" cap="none" dirty="0">
                <a:solidFill>
                  <a:srgbClr val="000000"/>
                </a:solidFill>
                <a:effectLst/>
                <a:latin typeface="Arial"/>
                <a:ea typeface="Arial"/>
                <a:cs typeface="Arial"/>
                <a:sym typeface="Arial"/>
              </a:rPr>
              <a:t>maps</a:t>
            </a:r>
            <a:r>
              <a:rPr lang="en-US" sz="1800" b="0" i="0" u="none" strike="noStrike" cap="none" dirty="0">
                <a:solidFill>
                  <a:srgbClr val="000000"/>
                </a:solidFill>
                <a:effectLst/>
                <a:latin typeface="Arial"/>
                <a:ea typeface="Arial"/>
                <a:cs typeface="Arial"/>
                <a:sym typeface="Arial"/>
              </a:rPr>
              <a:t>.</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303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8297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54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8986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5917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35195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122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3801129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36445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0911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2405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latin typeface="Arial"/>
                <a:ea typeface="Arial"/>
                <a:cs typeface="Arial"/>
                <a:sym typeface="Arial"/>
              </a:rPr>
              <a:t>UPDATE users SET email =  'jane@smith.org' WHERE id = 102;</a:t>
            </a:r>
          </a:p>
          <a:p>
            <a:r>
              <a:rPr lang="pt-BR" sz="1800" b="0" i="0" u="none" strike="noStrike" cap="none" dirty="0">
                <a:solidFill>
                  <a:srgbClr val="000000"/>
                </a:solidFill>
                <a:latin typeface="Arial"/>
                <a:ea typeface="Arial"/>
                <a:cs typeface="Arial"/>
                <a:sym typeface="Arial"/>
              </a:rPr>
              <a:t>UPDATE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SET hobbies =  hobbies + {'</a:t>
            </a:r>
            <a:r>
              <a:rPr lang="pt-BR" sz="1800" b="0" i="0" u="none" strike="noStrike" cap="none" dirty="0" err="1">
                <a:solidFill>
                  <a:srgbClr val="000000"/>
                </a:solidFill>
                <a:latin typeface="Arial"/>
                <a:ea typeface="Arial"/>
                <a:cs typeface="Arial"/>
                <a:sym typeface="Arial"/>
              </a:rPr>
              <a:t>badminton','jazz</a:t>
            </a:r>
            <a:r>
              <a:rPr lang="pt-BR" sz="1800" b="0" i="0" u="none" strike="noStrike" cap="none" dirty="0">
                <a:solidFill>
                  <a:srgbClr val="000000"/>
                </a:solidFill>
                <a:latin typeface="Arial"/>
                <a:ea typeface="Arial"/>
                <a:cs typeface="Arial"/>
                <a:sym typeface="Arial"/>
              </a:rPr>
              <a:t>'} WHERE id = 101;</a:t>
            </a:r>
          </a:p>
          <a:p>
            <a:r>
              <a:rPr lang="pt-BR" sz="1800" b="0" i="0" u="none" strike="noStrike" cap="none" dirty="0">
                <a:solidFill>
                  <a:srgbClr val="000000"/>
                </a:solidFill>
                <a:latin typeface="Arial"/>
                <a:ea typeface="Arial"/>
                <a:cs typeface="Arial"/>
                <a:sym typeface="Arial"/>
              </a:rPr>
              <a:t>UPDATE </a:t>
            </a:r>
            <a:r>
              <a:rPr lang="pt-BR" sz="1800" b="0" i="0" u="none" strike="noStrike" cap="none" dirty="0" err="1">
                <a:solidFill>
                  <a:srgbClr val="000000"/>
                </a:solidFill>
                <a:latin typeface="Arial"/>
                <a:ea typeface="Arial"/>
                <a:cs typeface="Arial"/>
                <a:sym typeface="Arial"/>
              </a:rPr>
              <a:t>messages</a:t>
            </a:r>
            <a:r>
              <a:rPr lang="pt-BR" sz="1800" b="0" i="0" u="none" strike="noStrike" cap="none" dirty="0">
                <a:solidFill>
                  <a:srgbClr val="000000"/>
                </a:solidFill>
                <a:latin typeface="Arial"/>
                <a:ea typeface="Arial"/>
                <a:cs typeface="Arial"/>
                <a:sym typeface="Arial"/>
              </a:rPr>
              <a:t> SET </a:t>
            </a:r>
            <a:r>
              <a:rPr lang="pt-BR" sz="1800" b="0" i="0" u="none" strike="noStrike" cap="none" dirty="0" err="1">
                <a:solidFill>
                  <a:srgbClr val="000000"/>
                </a:solidFill>
                <a:latin typeface="Arial"/>
                <a:ea typeface="Arial"/>
                <a:cs typeface="Arial"/>
                <a:sym typeface="Arial"/>
              </a:rPr>
              <a:t>comments</a:t>
            </a:r>
            <a:r>
              <a:rPr lang="pt-BR" sz="1800" b="0" i="0" u="none" strike="noStrike" cap="none" dirty="0">
                <a:solidFill>
                  <a:srgbClr val="000000"/>
                </a:solidFill>
                <a:latin typeface="Arial"/>
                <a:ea typeface="Arial"/>
                <a:cs typeface="Arial"/>
                <a:sym typeface="Arial"/>
              </a:rPr>
              <a:t> </a:t>
            </a:r>
            <a:r>
              <a:rPr lang="en-US" sz="1800" b="0" i="0" u="none" strike="noStrike" cap="none" dirty="0">
                <a:solidFill>
                  <a:srgbClr val="000000"/>
                </a:solidFill>
                <a:latin typeface="Arial"/>
                <a:ea typeface="Arial"/>
                <a:cs typeface="Arial"/>
                <a:sym typeface="Arial"/>
              </a:rPr>
              <a:t> = comments + {'</a:t>
            </a:r>
            <a:r>
              <a:rPr lang="en-US" sz="1800" b="0" i="0" u="none" strike="noStrike" cap="none" dirty="0" err="1">
                <a:solidFill>
                  <a:srgbClr val="000000"/>
                </a:solidFill>
                <a:latin typeface="Arial"/>
                <a:ea typeface="Arial"/>
                <a:cs typeface="Arial"/>
                <a:sym typeface="Arial"/>
              </a:rPr>
              <a:t>otto</a:t>
            </a:r>
            <a:r>
              <a:rPr lang="en-US" sz="1800" b="0" i="0" u="none" strike="noStrike" cap="none" dirty="0">
                <a:solidFill>
                  <a:srgbClr val="000000"/>
                </a:solidFill>
                <a:latin typeface="Arial"/>
                <a:ea typeface="Arial"/>
                <a:cs typeface="Arial"/>
                <a:sym typeface="Arial"/>
              </a:rPr>
              <a:t>' : 'thx for the info!'} WHERE </a:t>
            </a:r>
            <a:r>
              <a:rPr lang="en-US" sz="1800" b="0" i="0" u="none" strike="noStrike" cap="none" dirty="0" err="1">
                <a:solidFill>
                  <a:srgbClr val="000000"/>
                </a:solidFill>
                <a:latin typeface="Arial"/>
                <a:ea typeface="Arial"/>
                <a:cs typeface="Arial"/>
                <a:sym typeface="Arial"/>
              </a:rPr>
              <a:t>user_id</a:t>
            </a:r>
            <a:r>
              <a:rPr lang="en-US" sz="1800" b="0" i="0" u="none" strike="noStrike" cap="none" dirty="0">
                <a:solidFill>
                  <a:srgbClr val="000000"/>
                </a:solidFill>
                <a:latin typeface="Arial"/>
                <a:ea typeface="Arial"/>
                <a:cs typeface="Arial"/>
                <a:sym typeface="Arial"/>
              </a:rPr>
              <a:t> = 103 AND  </a:t>
            </a:r>
            <a:r>
              <a:rPr lang="en-US" sz="1800" b="0" i="0" u="none" strike="noStrike" cap="none" dirty="0" err="1">
                <a:solidFill>
                  <a:srgbClr val="000000"/>
                </a:solidFill>
                <a:latin typeface="Arial"/>
                <a:ea typeface="Arial"/>
                <a:cs typeface="Arial"/>
                <a:sym typeface="Arial"/>
              </a:rPr>
              <a:t>posted_on</a:t>
            </a:r>
            <a:r>
              <a:rPr lang="en-US" sz="1800" b="0" i="0" u="none" strike="noStrike" cap="none" dirty="0">
                <a:solidFill>
                  <a:srgbClr val="000000"/>
                </a:solidFill>
                <a:latin typeface="Arial"/>
                <a:ea typeface="Arial"/>
                <a:cs typeface="Arial"/>
                <a:sym typeface="Arial"/>
              </a:rPr>
              <a:t> = 1384895223;</a:t>
            </a:r>
          </a:p>
          <a:p>
            <a:endParaRPr lang="pt-BR" sz="1800" b="0" i="0" u="none" strike="noStrike" cap="none" dirty="0">
              <a:solidFill>
                <a:srgbClr val="000000"/>
              </a:solidFill>
              <a:latin typeface="Arial"/>
              <a:ea typeface="Arial"/>
              <a:cs typeface="Arial"/>
              <a:sym typeface="Arial"/>
            </a:endParaRPr>
          </a:p>
          <a:p>
            <a:endParaRPr lang="pt-BR" sz="1800" b="0" i="0" u="none" strike="noStrike" cap="none" dirty="0">
              <a:solidFill>
                <a:srgbClr val="000000"/>
              </a:solidFill>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220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latin typeface="Arial"/>
                <a:ea typeface="Arial"/>
                <a:cs typeface="Arial"/>
                <a:sym typeface="Arial"/>
              </a:rPr>
              <a:t>INSERT INTO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(id,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VALUES (110, '</a:t>
            </a:r>
            <a:r>
              <a:rPr lang="pt-BR" sz="1800" b="0" i="0" u="none" strike="noStrike" cap="none" dirty="0" err="1">
                <a:solidFill>
                  <a:srgbClr val="000000"/>
                </a:solidFill>
                <a:latin typeface="Arial"/>
                <a:ea typeface="Arial"/>
                <a:cs typeface="Arial"/>
                <a:sym typeface="Arial"/>
              </a:rPr>
              <a:t>franz</a:t>
            </a:r>
            <a:r>
              <a:rPr lang="pt-BR" sz="1800" b="0" i="0" u="none" strike="noStrike" cap="none" dirty="0">
                <a:solidFill>
                  <a:srgbClr val="000000"/>
                </a:solidFill>
                <a:latin typeface="Arial"/>
                <a:ea typeface="Arial"/>
                <a:cs typeface="Arial"/>
                <a:sym typeface="Arial"/>
              </a:rPr>
              <a:t>', 'fr@nz.de') IF NOT EXISTS;</a:t>
            </a:r>
          </a:p>
          <a:p>
            <a:r>
              <a:rPr lang="pt-BR" sz="1800" b="0" i="0" u="none" strike="noStrike" cap="none" dirty="0">
                <a:solidFill>
                  <a:srgbClr val="000000"/>
                </a:solidFill>
                <a:latin typeface="Arial"/>
                <a:ea typeface="Arial"/>
                <a:cs typeface="Arial"/>
                <a:sym typeface="Arial"/>
              </a:rPr>
              <a:t>UPDATE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SET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 'franz@gmail.com‘ WHERE id = 110 IF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 'fr@nz.de';</a:t>
            </a:r>
          </a:p>
          <a:p>
            <a:r>
              <a:rPr lang="pt-BR" sz="1800" b="0" i="0" u="none" strike="noStrike" cap="none" dirty="0">
                <a:solidFill>
                  <a:srgbClr val="000000"/>
                </a:solidFill>
                <a:latin typeface="Arial"/>
                <a:ea typeface="Arial"/>
                <a:cs typeface="Arial"/>
                <a:sym typeface="Arial"/>
              </a:rPr>
              <a:t>UPDATE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SET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 'franz@ABC.de‘ WHERE id = 110 IF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 'fr@nz.de';</a:t>
            </a:r>
          </a:p>
          <a:p>
            <a:r>
              <a:rPr lang="en-US" sz="1800" b="0" i="0" u="none" strike="noStrike" cap="none" dirty="0">
                <a:solidFill>
                  <a:srgbClr val="000000"/>
                </a:solidFill>
                <a:latin typeface="Arial"/>
                <a:ea typeface="Arial"/>
                <a:cs typeface="Arial"/>
                <a:sym typeface="Arial"/>
              </a:rPr>
              <a:t>UPDATE users USING TTL 77 </a:t>
            </a:r>
            <a:r>
              <a:rPr lang="pt-BR" sz="1800" b="0" i="0" u="none" strike="noStrike" cap="none" dirty="0">
                <a:solidFill>
                  <a:srgbClr val="000000"/>
                </a:solidFill>
                <a:latin typeface="Arial"/>
                <a:ea typeface="Arial"/>
                <a:cs typeface="Arial"/>
                <a:sym typeface="Arial"/>
              </a:rPr>
              <a:t>SET </a:t>
            </a:r>
            <a:r>
              <a:rPr lang="pt-BR" sz="1800" b="0" i="0" u="none" strike="noStrike" cap="none" dirty="0" err="1">
                <a:solidFill>
                  <a:srgbClr val="000000"/>
                </a:solidFill>
                <a:latin typeface="Arial"/>
                <a:ea typeface="Arial"/>
                <a:cs typeface="Arial"/>
                <a:sym typeface="Arial"/>
              </a:rPr>
              <a:t>password_reset_token</a:t>
            </a:r>
            <a:r>
              <a:rPr lang="pt-BR" sz="1800" b="0" i="0" u="none" strike="noStrike" cap="none" dirty="0">
                <a:solidFill>
                  <a:srgbClr val="000000"/>
                </a:solidFill>
                <a:latin typeface="Arial"/>
                <a:ea typeface="Arial"/>
                <a:cs typeface="Arial"/>
                <a:sym typeface="Arial"/>
              </a:rPr>
              <a:t> = 'abc-xyz-123‘ WHERE id = 110;</a:t>
            </a:r>
          </a:p>
          <a:p>
            <a:r>
              <a:rPr lang="pt-BR" sz="1800" b="0" i="0" u="none" strike="noStrike" cap="none" dirty="0">
                <a:solidFill>
                  <a:srgbClr val="000000"/>
                </a:solidFill>
                <a:latin typeface="Arial"/>
                <a:ea typeface="Arial"/>
                <a:cs typeface="Arial"/>
                <a:sym typeface="Arial"/>
              </a:rPr>
              <a:t>UPDATE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SET </a:t>
            </a:r>
            <a:r>
              <a:rPr lang="pt-BR" sz="1800" b="0" i="0" u="none" strike="noStrike" cap="none" dirty="0" err="1">
                <a:solidFill>
                  <a:srgbClr val="000000"/>
                </a:solidFill>
                <a:latin typeface="Arial"/>
                <a:ea typeface="Arial"/>
                <a:cs typeface="Arial"/>
                <a:sym typeface="Arial"/>
              </a:rPr>
              <a:t>password</a:t>
            </a:r>
            <a:r>
              <a:rPr lang="pt-BR" sz="1800" b="0" i="0" u="none" strike="noStrike" cap="none" dirty="0">
                <a:solidFill>
                  <a:srgbClr val="000000"/>
                </a:solidFill>
                <a:latin typeface="Arial"/>
                <a:ea typeface="Arial"/>
                <a:cs typeface="Arial"/>
                <a:sym typeface="Arial"/>
              </a:rPr>
              <a:t> = '</a:t>
            </a:r>
            <a:r>
              <a:rPr lang="pt-BR" sz="1800" b="0" i="0" u="none" strike="noStrike" cap="none" dirty="0" err="1">
                <a:solidFill>
                  <a:srgbClr val="000000"/>
                </a:solidFill>
                <a:latin typeface="Arial"/>
                <a:ea typeface="Arial"/>
                <a:cs typeface="Arial"/>
                <a:sym typeface="Arial"/>
              </a:rPr>
              <a:t>geheim</a:t>
            </a:r>
            <a:r>
              <a:rPr lang="pt-BR" sz="1800" b="0" i="0" u="none" strike="noStrike" cap="none" dirty="0">
                <a:solidFill>
                  <a:srgbClr val="000000"/>
                </a:solidFill>
                <a:latin typeface="Arial"/>
                <a:ea typeface="Arial"/>
                <a:cs typeface="Arial"/>
                <a:sym typeface="Arial"/>
              </a:rPr>
              <a:t>!‘ WHERE id = 110 IF </a:t>
            </a:r>
            <a:r>
              <a:rPr lang="pt-BR" sz="1800" b="0" i="0" u="none" strike="noStrike" cap="none" dirty="0" err="1">
                <a:solidFill>
                  <a:srgbClr val="000000"/>
                </a:solidFill>
                <a:latin typeface="Arial"/>
                <a:ea typeface="Arial"/>
                <a:cs typeface="Arial"/>
                <a:sym typeface="Arial"/>
              </a:rPr>
              <a:t>password_reset_token</a:t>
            </a:r>
            <a:r>
              <a:rPr lang="pt-BR" sz="1800" b="0" i="0" u="none" strike="noStrike" cap="none" dirty="0">
                <a:solidFill>
                  <a:srgbClr val="000000"/>
                </a:solidFill>
                <a:latin typeface="Arial"/>
                <a:ea typeface="Arial"/>
                <a:cs typeface="Arial"/>
                <a:sym typeface="Arial"/>
              </a:rPr>
              <a:t> = 'abc-xyz-123';</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609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8064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9330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58424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39020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929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10</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6770300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08166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44197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634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latin typeface="Arial"/>
                <a:ea typeface="Arial"/>
                <a:cs typeface="Arial"/>
                <a:sym typeface="Arial"/>
              </a:rPr>
              <a:t>DELETE </a:t>
            </a:r>
            <a:r>
              <a:rPr lang="pt-BR" sz="1800" b="0" i="0" u="none" strike="noStrike" cap="none" dirty="0" err="1">
                <a:solidFill>
                  <a:srgbClr val="000000"/>
                </a:solidFill>
                <a:latin typeface="Arial"/>
                <a:ea typeface="Arial"/>
                <a:cs typeface="Arial"/>
                <a:sym typeface="Arial"/>
              </a:rPr>
              <a:t>email</a:t>
            </a:r>
            <a:r>
              <a:rPr lang="pt-BR" sz="1800" b="0" i="0" u="none" strike="noStrike" cap="none" dirty="0">
                <a:solidFill>
                  <a:srgbClr val="000000"/>
                </a:solidFill>
                <a:latin typeface="Arial"/>
                <a:ea typeface="Arial"/>
                <a:cs typeface="Arial"/>
                <a:sym typeface="Arial"/>
              </a:rPr>
              <a:t> FROM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WHERE id = 105;</a:t>
            </a:r>
          </a:p>
          <a:p>
            <a:r>
              <a:rPr lang="pt-BR" sz="1800" b="0" i="0" u="none" strike="noStrike" cap="none" dirty="0">
                <a:solidFill>
                  <a:srgbClr val="000000"/>
                </a:solidFill>
                <a:latin typeface="Arial"/>
                <a:ea typeface="Arial"/>
                <a:cs typeface="Arial"/>
                <a:sym typeface="Arial"/>
              </a:rPr>
              <a:t>DELETE FROM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WHERE id = 106;</a:t>
            </a:r>
          </a:p>
          <a:p>
            <a:r>
              <a:rPr lang="pt-BR" sz="1800" b="0" i="0" u="none" strike="noStrike" cap="none" dirty="0">
                <a:solidFill>
                  <a:srgbClr val="000000"/>
                </a:solidFill>
                <a:latin typeface="Arial"/>
                <a:ea typeface="Arial"/>
                <a:cs typeface="Arial"/>
                <a:sym typeface="Arial"/>
              </a:rPr>
              <a:t>BEGIN BATCH</a:t>
            </a:r>
          </a:p>
          <a:p>
            <a:r>
              <a:rPr lang="en-US" sz="1800" b="0" i="0" u="none" strike="noStrike" cap="none" dirty="0">
                <a:solidFill>
                  <a:srgbClr val="000000"/>
                </a:solidFill>
                <a:latin typeface="Arial"/>
                <a:ea typeface="Arial"/>
                <a:cs typeface="Arial"/>
                <a:sym typeface="Arial"/>
              </a:rPr>
              <a:t>  INSERT INTO users(id, name, email) </a:t>
            </a:r>
            <a:r>
              <a:rPr lang="pt-BR" sz="1800" b="0" i="0" u="none" strike="noStrike" cap="none" dirty="0">
                <a:solidFill>
                  <a:srgbClr val="000000"/>
                </a:solidFill>
                <a:latin typeface="Arial"/>
                <a:ea typeface="Arial"/>
                <a:cs typeface="Arial"/>
                <a:sym typeface="Arial"/>
              </a:rPr>
              <a:t>VALUES(107, '</a:t>
            </a:r>
            <a:r>
              <a:rPr lang="pt-BR" sz="1800" b="0" i="0" u="none" strike="noStrike" cap="none" dirty="0" err="1">
                <a:solidFill>
                  <a:srgbClr val="000000"/>
                </a:solidFill>
                <a:latin typeface="Arial"/>
                <a:ea typeface="Arial"/>
                <a:cs typeface="Arial"/>
                <a:sym typeface="Arial"/>
              </a:rPr>
              <a:t>john</a:t>
            </a:r>
            <a:r>
              <a:rPr lang="pt-BR" sz="1800" b="0" i="0" u="none" strike="noStrike" cap="none" dirty="0">
                <a:solidFill>
                  <a:srgbClr val="000000"/>
                </a:solidFill>
                <a:latin typeface="Arial"/>
                <a:ea typeface="Arial"/>
                <a:cs typeface="Arial"/>
                <a:sym typeface="Arial"/>
              </a:rPr>
              <a:t>','j@doe.net')</a:t>
            </a:r>
          </a:p>
          <a:p>
            <a:r>
              <a:rPr lang="pt-BR" sz="1800" b="0" i="0" u="none" strike="noStrike" cap="none" dirty="0">
                <a:solidFill>
                  <a:srgbClr val="000000"/>
                </a:solidFill>
                <a:latin typeface="Arial"/>
                <a:ea typeface="Arial"/>
                <a:cs typeface="Arial"/>
                <a:sym typeface="Arial"/>
              </a:rPr>
              <a:t>  INSERT INTO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(id, </a:t>
            </a:r>
            <a:r>
              <a:rPr lang="pt-BR" sz="1800" b="0" i="0" u="none" strike="noStrike" cap="none" dirty="0" err="1">
                <a:solidFill>
                  <a:srgbClr val="000000"/>
                </a:solidFill>
                <a:latin typeface="Arial"/>
                <a:ea typeface="Arial"/>
                <a:cs typeface="Arial"/>
                <a:sym typeface="Arial"/>
              </a:rPr>
              <a:t>name</a:t>
            </a:r>
            <a:r>
              <a:rPr lang="pt-BR" sz="1800" b="0" i="0" u="none" strike="noStrike" cap="none" dirty="0">
                <a:solidFill>
                  <a:srgbClr val="000000"/>
                </a:solidFill>
                <a:latin typeface="Arial"/>
                <a:ea typeface="Arial"/>
                <a:cs typeface="Arial"/>
                <a:sym typeface="Arial"/>
              </a:rPr>
              <a:t>)   VALUES(108, '</a:t>
            </a:r>
            <a:r>
              <a:rPr lang="pt-BR" sz="1800" b="0" i="0" u="none" strike="noStrike" cap="none" dirty="0" err="1">
                <a:solidFill>
                  <a:srgbClr val="000000"/>
                </a:solidFill>
                <a:latin typeface="Arial"/>
                <a:ea typeface="Arial"/>
                <a:cs typeface="Arial"/>
                <a:sym typeface="Arial"/>
              </a:rPr>
              <a:t>michael</a:t>
            </a:r>
            <a:r>
              <a:rPr lang="pt-BR" sz="1800" b="0" i="0" u="none" strike="noStrike" cap="none" dirty="0">
                <a:solidFill>
                  <a:srgbClr val="000000"/>
                </a:solidFill>
                <a:latin typeface="Arial"/>
                <a:ea typeface="Arial"/>
                <a:cs typeface="Arial"/>
                <a:sym typeface="Arial"/>
              </a:rPr>
              <a:t>')</a:t>
            </a:r>
          </a:p>
          <a:p>
            <a:r>
              <a:rPr lang="en-US" sz="1800" b="0" i="0" u="none" strike="noStrike" cap="none" dirty="0">
                <a:solidFill>
                  <a:srgbClr val="000000"/>
                </a:solidFill>
                <a:latin typeface="Arial"/>
                <a:ea typeface="Arial"/>
                <a:cs typeface="Arial"/>
                <a:sym typeface="Arial"/>
              </a:rPr>
              <a:t>  UPDATE users SET email = 'michael@abc.de' </a:t>
            </a:r>
            <a:r>
              <a:rPr lang="pt-BR" sz="1800" b="0" i="0" u="none" strike="noStrike" cap="none" dirty="0">
                <a:solidFill>
                  <a:srgbClr val="000000"/>
                </a:solidFill>
                <a:latin typeface="Arial"/>
                <a:ea typeface="Arial"/>
                <a:cs typeface="Arial"/>
                <a:sym typeface="Arial"/>
              </a:rPr>
              <a:t> WHERE id = 108</a:t>
            </a:r>
          </a:p>
          <a:p>
            <a:r>
              <a:rPr lang="pt-BR" sz="1800" b="0" i="0" u="none" strike="noStrike" cap="none" dirty="0">
                <a:solidFill>
                  <a:srgbClr val="000000"/>
                </a:solidFill>
                <a:latin typeface="Arial"/>
                <a:ea typeface="Arial"/>
                <a:cs typeface="Arial"/>
                <a:sym typeface="Arial"/>
              </a:rPr>
              <a:t>  DELETE FROM </a:t>
            </a:r>
            <a:r>
              <a:rPr lang="pt-BR" sz="1800" b="0" i="0" u="none" strike="noStrike" cap="none" dirty="0" err="1">
                <a:solidFill>
                  <a:srgbClr val="000000"/>
                </a:solidFill>
                <a:latin typeface="Arial"/>
                <a:ea typeface="Arial"/>
                <a:cs typeface="Arial"/>
                <a:sym typeface="Arial"/>
              </a:rPr>
              <a:t>users</a:t>
            </a:r>
            <a:r>
              <a:rPr lang="pt-BR" sz="1800" b="0" i="0" u="none" strike="noStrike" cap="none" dirty="0">
                <a:solidFill>
                  <a:srgbClr val="000000"/>
                </a:solidFill>
                <a:latin typeface="Arial"/>
                <a:ea typeface="Arial"/>
                <a:cs typeface="Arial"/>
                <a:sym typeface="Arial"/>
              </a:rPr>
              <a:t> WHERE id = 105</a:t>
            </a:r>
          </a:p>
          <a:p>
            <a:r>
              <a:rPr lang="pt-BR" sz="1800" b="0" i="0" u="none" strike="noStrike" cap="none" dirty="0">
                <a:solidFill>
                  <a:srgbClr val="000000"/>
                </a:solidFill>
                <a:latin typeface="Arial"/>
                <a:ea typeface="Arial"/>
                <a:cs typeface="Arial"/>
                <a:sym typeface="Arial"/>
              </a:rPr>
              <a:t>APPLY BATCH;</a:t>
            </a:r>
          </a:p>
          <a:p>
            <a:endParaRPr lang="pt-BR" sz="1800" b="0" i="0" u="none" strike="noStrike" cap="none" dirty="0">
              <a:solidFill>
                <a:srgbClr val="000000"/>
              </a:solidFill>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0195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85</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28351934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Key Thoughts:</a:t>
            </a:r>
          </a:p>
          <a:p>
            <a:pPr marL="171450" indent="-171450">
              <a:buFont typeface="Arial"/>
              <a:buChar char="•"/>
            </a:pPr>
            <a:r>
              <a:rPr lang="en-US" dirty="0"/>
              <a:t>Most important thing to position on this</a:t>
            </a:r>
            <a:r>
              <a:rPr lang="en-US" baseline="0" dirty="0"/>
              <a:t> slide – THE PLATFORM MUST DO MORE!!!!</a:t>
            </a:r>
          </a:p>
          <a:p>
            <a:pPr marL="171450" indent="-171450">
              <a:buFont typeface="Arial"/>
              <a:buChar char="•"/>
            </a:pPr>
            <a:r>
              <a:rPr lang="en-US" baseline="0" dirty="0"/>
              <a:t>With the continued growth, complexity, etc. and the lack of resource available (on every dimension in an organization) the platform and tools you choose for your Big Data analytic platform must be much more capable</a:t>
            </a:r>
          </a:p>
          <a:p>
            <a:pPr marL="171450" indent="-171450">
              <a:buFont typeface="Arial"/>
              <a:buChar char="•"/>
            </a:pPr>
            <a:r>
              <a:rPr lang="en-US" baseline="0" dirty="0"/>
              <a:t>EVERYONE is becoming an analyst – BI and analytics are no longer about the quants or a handful of statisticians – in order to be successful in this market you must be leveraging analytics </a:t>
            </a:r>
          </a:p>
          <a:p>
            <a:pPr marL="171450" indent="-171450">
              <a:buFont typeface="Arial"/>
              <a:buChar char="•"/>
            </a:pPr>
            <a:r>
              <a:rPr lang="en-US" baseline="0" dirty="0"/>
              <a:t>DETAILS, DETAILS, DETAILS – forget cubes, roll-ups, summarizations, aggregates, etc. – if you aren’t able to engage the individual and do so in a targeted fashion via patterns, behaviors, etc. you might as well forget it, your competitors will…</a:t>
            </a:r>
          </a:p>
          <a:p>
            <a:pPr marL="171450" indent="-171450">
              <a:buFont typeface="Arial"/>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29 November 2018</a:t>
            </a:fld>
            <a:endParaRPr lang="en-US" dirty="0"/>
          </a:p>
        </p:txBody>
      </p:sp>
      <p:sp>
        <p:nvSpPr>
          <p:cNvPr id="6" name="Footer Placeholder 5"/>
          <p:cNvSpPr>
            <a:spLocks noGrp="1"/>
          </p:cNvSpPr>
          <p:nvPr>
            <p:ph type="ftr" sz="quarter" idx="12"/>
          </p:nvPr>
        </p:nvSpPr>
        <p:spPr/>
        <p:txBody>
          <a:bodyPr/>
          <a:lstStyle/>
          <a:p>
            <a:r>
              <a:rPr lang="en-US"/>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86</a:t>
            </a:fld>
            <a:endParaRPr lang="en-US" dirty="0"/>
          </a:p>
        </p:txBody>
      </p:sp>
    </p:spTree>
    <p:extLst>
      <p:ext uri="{BB962C8B-B14F-4D97-AF65-F5344CB8AC3E}">
        <p14:creationId xmlns:p14="http://schemas.microsoft.com/office/powerpoint/2010/main" val="17003467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Key Thoughts:</a:t>
            </a:r>
          </a:p>
          <a:p>
            <a:pPr marL="171450" indent="-171450">
              <a:buFont typeface="Arial"/>
              <a:buChar char="•"/>
            </a:pPr>
            <a:r>
              <a:rPr lang="en-US" b="1" u="sng" dirty="0"/>
              <a:t>Don’t</a:t>
            </a:r>
            <a:r>
              <a:rPr lang="en-US" dirty="0"/>
              <a:t> dig</a:t>
            </a:r>
            <a:r>
              <a:rPr lang="en-US" baseline="0" dirty="0"/>
              <a:t> in deep – just highlight that the core foundation of the product is MPP, Optimized HA, and a True Column </a:t>
            </a:r>
            <a:r>
              <a:rPr lang="en-US" baseline="0" dirty="0" err="1"/>
              <a:t>Store</a:t>
            </a:r>
            <a:r>
              <a:rPr lang="en-US" baseline="30000" dirty="0" err="1"/>
              <a:t>TM</a:t>
            </a:r>
            <a:endParaRPr lang="en-US" baseline="30000" dirty="0"/>
          </a:p>
          <a:p>
            <a:pPr marL="171450" indent="-171450">
              <a:buFont typeface="Arial"/>
              <a:buChar char="•"/>
            </a:pPr>
            <a:r>
              <a:rPr lang="en-US" baseline="0" dirty="0"/>
              <a:t>The key idea is that everything ties into the innovation at the core of the product – every module, feature, function, connector, etc.  The extensibility of the platform is ultimately due to the innovation at the core</a:t>
            </a:r>
          </a:p>
          <a:p>
            <a:pPr marL="171450" indent="-171450">
              <a:buFont typeface="Arial"/>
              <a:buChar char="•"/>
            </a:pPr>
            <a:r>
              <a:rPr lang="en-US" baseline="0" dirty="0"/>
              <a:t>Mention in passing everyone will say “hey – we have a columnar </a:t>
            </a:r>
            <a:r>
              <a:rPr lang="en-US" baseline="0" dirty="0" err="1"/>
              <a:t>db</a:t>
            </a:r>
            <a:r>
              <a:rPr lang="en-US" baseline="0" dirty="0"/>
              <a:t> too”.  But we are the only True Column Store…  Defer to the SE for the differentiation points (highlighted in the Tech Deck). But it’s important to differentiate that we aren’t your grandfather’s column store!!</a:t>
            </a:r>
          </a:p>
          <a:p>
            <a:pPr marL="171450" indent="-171450">
              <a:buFont typeface="Arial"/>
              <a:buChar char="•"/>
            </a:pPr>
            <a:endParaRPr lang="en-US" baseline="0" dirty="0"/>
          </a:p>
          <a:p>
            <a:pPr marL="171450" indent="-171450">
              <a:buFont typeface="Arial"/>
              <a:buChar char="•"/>
            </a:pPr>
            <a:endParaRPr lang="en-US" baseline="30000"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29 November 2018</a:t>
            </a:fld>
            <a:endParaRPr lang="en-US" dirty="0"/>
          </a:p>
        </p:txBody>
      </p:sp>
      <p:sp>
        <p:nvSpPr>
          <p:cNvPr id="6" name="Footer Placeholder 5"/>
          <p:cNvSpPr>
            <a:spLocks noGrp="1"/>
          </p:cNvSpPr>
          <p:nvPr>
            <p:ph type="ftr" sz="quarter" idx="12"/>
          </p:nvPr>
        </p:nvSpPr>
        <p:spPr/>
        <p:txBody>
          <a:bodyPr/>
          <a:lstStyle/>
          <a:p>
            <a:r>
              <a:rPr lang="en-US"/>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87</a:t>
            </a:fld>
            <a:endParaRPr lang="en-US" dirty="0"/>
          </a:p>
        </p:txBody>
      </p:sp>
    </p:spTree>
    <p:extLst>
      <p:ext uri="{BB962C8B-B14F-4D97-AF65-F5344CB8AC3E}">
        <p14:creationId xmlns:p14="http://schemas.microsoft.com/office/powerpoint/2010/main" val="2774281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Key Thoughts:</a:t>
            </a:r>
          </a:p>
          <a:p>
            <a:pPr marL="171450" indent="-171450">
              <a:buFont typeface="Arial"/>
              <a:buChar char="•"/>
            </a:pPr>
            <a:r>
              <a:rPr lang="en-US" dirty="0"/>
              <a:t>Most important thing to position on this</a:t>
            </a:r>
            <a:r>
              <a:rPr lang="en-US" baseline="0" dirty="0"/>
              <a:t> slide – THE PLATFORM MUST DO MORE!!!!</a:t>
            </a:r>
          </a:p>
          <a:p>
            <a:pPr marL="171450" indent="-171450">
              <a:buFont typeface="Arial"/>
              <a:buChar char="•"/>
            </a:pPr>
            <a:r>
              <a:rPr lang="en-US" baseline="0" dirty="0"/>
              <a:t>With the continued growth, complexity, etc. and the lack of resource available (on every dimension in an organization) the platform and tools you choose for your Big Data analytic platform must be much more capable</a:t>
            </a:r>
          </a:p>
          <a:p>
            <a:pPr marL="171450" indent="-171450">
              <a:buFont typeface="Arial"/>
              <a:buChar char="•"/>
            </a:pPr>
            <a:r>
              <a:rPr lang="en-US" baseline="0" dirty="0"/>
              <a:t>EVERYONE is becoming an analyst – BI and analytics are no longer about the quants or a handful of statisticians – in order to be successful in this market you must be leveraging analytics </a:t>
            </a:r>
          </a:p>
          <a:p>
            <a:pPr marL="171450" indent="-171450">
              <a:buFont typeface="Arial"/>
              <a:buChar char="•"/>
            </a:pPr>
            <a:r>
              <a:rPr lang="en-US" baseline="0" dirty="0"/>
              <a:t>DETAILS, DETAILS, DETAILS – forget cubes, roll-ups, summarizations, aggregates, etc. – if you aren’t able to engage the individual and do so in a targeted fashion via patterns, behaviors, etc. you might as well forget it, your competitors will…</a:t>
            </a:r>
          </a:p>
          <a:p>
            <a:pPr marL="171450" indent="-171450">
              <a:buFont typeface="Arial"/>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29 November 2018</a:t>
            </a:fld>
            <a:endParaRPr lang="en-US" dirty="0"/>
          </a:p>
        </p:txBody>
      </p:sp>
      <p:sp>
        <p:nvSpPr>
          <p:cNvPr id="6" name="Footer Placeholder 5"/>
          <p:cNvSpPr>
            <a:spLocks noGrp="1"/>
          </p:cNvSpPr>
          <p:nvPr>
            <p:ph type="ftr" sz="quarter" idx="12"/>
          </p:nvPr>
        </p:nvSpPr>
        <p:spPr/>
        <p:txBody>
          <a:bodyPr/>
          <a:lstStyle/>
          <a:p>
            <a:r>
              <a:rPr lang="en-US"/>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88</a:t>
            </a:fld>
            <a:endParaRPr lang="en-US" dirty="0"/>
          </a:p>
        </p:txBody>
      </p:sp>
    </p:spTree>
    <p:extLst>
      <p:ext uri="{BB962C8B-B14F-4D97-AF65-F5344CB8AC3E}">
        <p14:creationId xmlns:p14="http://schemas.microsoft.com/office/powerpoint/2010/main" val="1446936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Key Thoughts:</a:t>
            </a:r>
          </a:p>
          <a:p>
            <a:pPr marL="171450" indent="-171450">
              <a:buFont typeface="Arial"/>
              <a:buChar char="•"/>
            </a:pPr>
            <a:r>
              <a:rPr lang="en-US" dirty="0"/>
              <a:t>Most important thing to position on this</a:t>
            </a:r>
            <a:r>
              <a:rPr lang="en-US" baseline="0" dirty="0"/>
              <a:t> slide – THE PLATFORM MUST DO MORE!!!!</a:t>
            </a:r>
          </a:p>
          <a:p>
            <a:pPr marL="171450" indent="-171450">
              <a:buFont typeface="Arial"/>
              <a:buChar char="•"/>
            </a:pPr>
            <a:r>
              <a:rPr lang="en-US" baseline="0" dirty="0"/>
              <a:t>With the continued growth, complexity, etc. and the lack of resource available (on every dimension in an organization) the platform and tools you choose for your Big Data analytic platform must be much more capable</a:t>
            </a:r>
          </a:p>
          <a:p>
            <a:pPr marL="171450" indent="-171450">
              <a:buFont typeface="Arial"/>
              <a:buChar char="•"/>
            </a:pPr>
            <a:r>
              <a:rPr lang="en-US" baseline="0" dirty="0"/>
              <a:t>EVERYONE is becoming an analyst – BI and analytics are no longer about the quants or a handful of statisticians – in order to be successful in this market you must be leveraging analytics </a:t>
            </a:r>
          </a:p>
          <a:p>
            <a:pPr marL="171450" indent="-171450">
              <a:buFont typeface="Arial"/>
              <a:buChar char="•"/>
            </a:pPr>
            <a:r>
              <a:rPr lang="en-US" baseline="0" dirty="0"/>
              <a:t>DETAILS, DETAILS, DETAILS – forget cubes, roll-ups, summarizations, aggregates, etc. – if you aren’t able to engage the individual and do so in a targeted fashion via patterns, behaviors, etc. you might as well forget it, your competitors will…</a:t>
            </a:r>
          </a:p>
          <a:p>
            <a:pPr marL="171450" indent="-171450">
              <a:buFont typeface="Arial"/>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29 November 2018</a:t>
            </a:fld>
            <a:endParaRPr lang="en-US" dirty="0"/>
          </a:p>
        </p:txBody>
      </p:sp>
      <p:sp>
        <p:nvSpPr>
          <p:cNvPr id="6" name="Footer Placeholder 5"/>
          <p:cNvSpPr>
            <a:spLocks noGrp="1"/>
          </p:cNvSpPr>
          <p:nvPr>
            <p:ph type="ftr" sz="quarter" idx="12"/>
          </p:nvPr>
        </p:nvSpPr>
        <p:spPr/>
        <p:txBody>
          <a:bodyPr/>
          <a:lstStyle/>
          <a:p>
            <a:r>
              <a:rPr lang="en-US"/>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89</a:t>
            </a:fld>
            <a:endParaRPr lang="en-US" dirty="0"/>
          </a:p>
        </p:txBody>
      </p:sp>
    </p:spTree>
    <p:extLst>
      <p:ext uri="{BB962C8B-B14F-4D97-AF65-F5344CB8AC3E}">
        <p14:creationId xmlns:p14="http://schemas.microsoft.com/office/powerpoint/2010/main" val="29171246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Key Thoughts:</a:t>
            </a:r>
          </a:p>
          <a:p>
            <a:pPr marL="171450" indent="-171450">
              <a:buFont typeface="Arial"/>
              <a:buChar char="•"/>
            </a:pPr>
            <a:r>
              <a:rPr lang="en-US" dirty="0"/>
              <a:t>Most important thing to position on this</a:t>
            </a:r>
            <a:r>
              <a:rPr lang="en-US" baseline="0" dirty="0"/>
              <a:t> slide – THE PLATFORM MUST DO MORE!!!!</a:t>
            </a:r>
          </a:p>
          <a:p>
            <a:pPr marL="171450" indent="-171450">
              <a:buFont typeface="Arial"/>
              <a:buChar char="•"/>
            </a:pPr>
            <a:r>
              <a:rPr lang="en-US" baseline="0" dirty="0"/>
              <a:t>With the continued growth, complexity, etc. and the lack of resource available (on every dimension in an organization) the platform and tools you choose for your Big Data analytic platform must be much more capable</a:t>
            </a:r>
          </a:p>
          <a:p>
            <a:pPr marL="171450" indent="-171450">
              <a:buFont typeface="Arial"/>
              <a:buChar char="•"/>
            </a:pPr>
            <a:r>
              <a:rPr lang="en-US" baseline="0" dirty="0"/>
              <a:t>EVERYONE is becoming an analyst – BI and analytics are no longer about the quants or a handful of statisticians – in order to be successful in this market you must be leveraging analytics </a:t>
            </a:r>
          </a:p>
          <a:p>
            <a:pPr marL="171450" indent="-171450">
              <a:buFont typeface="Arial"/>
              <a:buChar char="•"/>
            </a:pPr>
            <a:r>
              <a:rPr lang="en-US" baseline="0" dirty="0"/>
              <a:t>DETAILS, DETAILS, DETAILS – forget cubes, roll-ups, summarizations, aggregates, etc. – if you aren’t able to engage the individual and do so in a targeted fashion via patterns, behaviors, etc. you might as well forget it, your competitors will…</a:t>
            </a:r>
          </a:p>
          <a:p>
            <a:pPr marL="171450" indent="-171450">
              <a:buFont typeface="Arial"/>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29 November 2018</a:t>
            </a:fld>
            <a:endParaRPr lang="en-US" dirty="0"/>
          </a:p>
        </p:txBody>
      </p:sp>
      <p:sp>
        <p:nvSpPr>
          <p:cNvPr id="6" name="Footer Placeholder 5"/>
          <p:cNvSpPr>
            <a:spLocks noGrp="1"/>
          </p:cNvSpPr>
          <p:nvPr>
            <p:ph type="ftr" sz="quarter" idx="12"/>
          </p:nvPr>
        </p:nvSpPr>
        <p:spPr/>
        <p:txBody>
          <a:bodyPr/>
          <a:lstStyle/>
          <a:p>
            <a:r>
              <a:rPr lang="en-US"/>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90</a:t>
            </a:fld>
            <a:endParaRPr lang="en-US" dirty="0"/>
          </a:p>
        </p:txBody>
      </p:sp>
    </p:spTree>
    <p:extLst>
      <p:ext uri="{BB962C8B-B14F-4D97-AF65-F5344CB8AC3E}">
        <p14:creationId xmlns:p14="http://schemas.microsoft.com/office/powerpoint/2010/main" val="1218327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11</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28898813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92</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4787575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93</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6216062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94</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41508860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95</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0855453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96</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20504516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97</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2748338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98</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6271738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99</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6880079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100</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249428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101</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88589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12</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924279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102</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6069567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103</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103371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105</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665382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O que é </a:t>
            </a:r>
            <a:r>
              <a:rPr lang="pt-BR" dirty="0" err="1"/>
              <a:t>ReDis</a:t>
            </a:r>
            <a:r>
              <a:rPr lang="pt-BR" dirty="0"/>
              <a:t>?</a:t>
            </a:r>
          </a:p>
          <a:p>
            <a:r>
              <a:rPr lang="pt-BR" dirty="0"/>
              <a:t>O Redis é um banco de dados </a:t>
            </a:r>
            <a:r>
              <a:rPr lang="pt-BR" dirty="0" err="1"/>
              <a:t>NoSQL</a:t>
            </a:r>
            <a:r>
              <a:rPr lang="pt-BR" dirty="0"/>
              <a:t> que segue o princípio do armazenamento de valores-chave. O armazenamento de valor-chave fornece a capacidade de armazenar alguns dados chamados de valor, dentro de uma chave. Você pode receber esses dados mais tarde somente se souber a chave exata usada para armazená-los.</a:t>
            </a:r>
          </a:p>
          <a:p>
            <a:endParaRPr lang="pt-BR" dirty="0"/>
          </a:p>
          <a:p>
            <a:r>
              <a:rPr lang="pt-BR" dirty="0"/>
              <a:t>O Redis é um armazenamento de estrutura de dados na memória flexível, de código aberto (BSD), usado como banco de dados, cache e intermediário de mensagens. O Redis é um banco de dados </a:t>
            </a:r>
            <a:r>
              <a:rPr lang="pt-BR" dirty="0" err="1"/>
              <a:t>NoSQL</a:t>
            </a:r>
            <a:r>
              <a:rPr lang="pt-BR" dirty="0"/>
              <a:t>, portanto, facilita que os usuários armazenem uma quantidade enorme de dados sem o limite de um banco de dados relacional.</a:t>
            </a:r>
          </a:p>
          <a:p>
            <a:endParaRPr lang="pt-BR" dirty="0"/>
          </a:p>
          <a:p>
            <a:r>
              <a:rPr lang="pt-BR" dirty="0"/>
              <a:t>O Redis suporta vários tipos de estruturas de dados, como </a:t>
            </a:r>
            <a:r>
              <a:rPr lang="pt-BR" dirty="0" err="1"/>
              <a:t>strings</a:t>
            </a:r>
            <a:r>
              <a:rPr lang="pt-BR" dirty="0"/>
              <a:t>, </a:t>
            </a:r>
            <a:r>
              <a:rPr lang="pt-BR" dirty="0" err="1"/>
              <a:t>hashes</a:t>
            </a:r>
            <a:r>
              <a:rPr lang="pt-BR" dirty="0"/>
              <a:t>, listas, conjuntos, conjuntos de classificação, bitmaps, </a:t>
            </a:r>
            <a:r>
              <a:rPr lang="pt-BR" dirty="0" err="1"/>
              <a:t>hiperloglogs</a:t>
            </a:r>
            <a:r>
              <a:rPr lang="pt-BR" dirty="0"/>
              <a:t> e índices </a:t>
            </a:r>
            <a:r>
              <a:rPr lang="pt-BR" dirty="0" err="1"/>
              <a:t>geoespaciais</a:t>
            </a:r>
            <a:r>
              <a:rPr lang="pt-BR" dirty="0"/>
              <a:t> com consultas </a:t>
            </a:r>
            <a:r>
              <a:rPr lang="pt-BR" dirty="0" err="1"/>
              <a:t>radius</a:t>
            </a:r>
            <a:r>
              <a:rPr lang="pt-BR" dirty="0"/>
              <a:t>.</a:t>
            </a:r>
            <a:endParaRPr lang="en-US" dirty="0"/>
          </a:p>
        </p:txBody>
      </p:sp>
    </p:spTree>
    <p:extLst>
      <p:ext uri="{BB962C8B-B14F-4D97-AF65-F5344CB8AC3E}">
        <p14:creationId xmlns:p14="http://schemas.microsoft.com/office/powerpoint/2010/main" val="37720155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pt-BR" dirty="0"/>
          </a:p>
          <a:p>
            <a:r>
              <a:rPr lang="pt-BR" dirty="0"/>
              <a:t>A tecnologia exclusiva e patenteada da RS foi desenvolvida para atender a esses objetivos principais:</a:t>
            </a:r>
          </a:p>
          <a:p>
            <a:endParaRPr lang="pt-BR" dirty="0"/>
          </a:p>
          <a:p>
            <a:r>
              <a:rPr lang="pt-BR" dirty="0"/>
              <a:t>Desacoplar o caminho de dados do gerenciamento de cluster</a:t>
            </a:r>
          </a:p>
          <a:p>
            <a:r>
              <a:rPr lang="pt-BR" dirty="0"/>
              <a:t>Garanta um desempenho superior consistente</a:t>
            </a:r>
          </a:p>
          <a:p>
            <a:r>
              <a:rPr lang="pt-BR" dirty="0"/>
              <a:t>Simplifique e automatize as operações</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107</a:t>
            </a:fld>
            <a:endParaRPr lang="pt-BR" altLang="pt-BR"/>
          </a:p>
        </p:txBody>
      </p:sp>
    </p:spTree>
    <p:extLst>
      <p:ext uri="{BB962C8B-B14F-4D97-AF65-F5344CB8AC3E}">
        <p14:creationId xmlns:p14="http://schemas.microsoft.com/office/powerpoint/2010/main" val="30164114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Nós de computador não estão muito atrás de homens e vírus quando se trata de fofocar. Os fundamentos da fofoca são os mesmos. É o caminho de espalhar uma informação para as pessoas do mesmo mundo. Quando você fica sabendo que seu gerente colocou seus papéis, você quebra essa informação para seu colega em um intervalo para fumar. Seu colega gosta das informações e as passa para outro colega enquanto você divide essas informações com outro colega seu. Em nenhum momento, cada pessoa na empresa estaria ciente da "fofoca" sobre o seu gerente deixando seu emprego. Na verdade, "em nenhum momento" está incorreto; O tempo gasto para que todos saibam seria da ordem logarítmica do número de funcionários da empresa. É exatamente como os nós de computador fofocam uns com os outros.</a:t>
            </a:r>
          </a:p>
          <a:p>
            <a:endParaRPr lang="pt-BR" dirty="0"/>
          </a:p>
          <a:p>
            <a:r>
              <a:rPr lang="pt-BR" dirty="0"/>
              <a:t>Considere uma rede de nós de computador. Digamos que o nó N1 receba uma nova informação. N1 selecionaria aleatoriamente um </a:t>
            </a:r>
            <a:r>
              <a:rPr lang="pt-BR" dirty="0" err="1"/>
              <a:t>peer</a:t>
            </a:r>
            <a:r>
              <a:rPr lang="pt-BR" dirty="0"/>
              <a:t> (digamos, nó N2) e compartilharia a informação. N1 e N2 escolheriam um </a:t>
            </a:r>
            <a:r>
              <a:rPr lang="pt-BR" dirty="0" err="1"/>
              <a:t>peer</a:t>
            </a:r>
            <a:r>
              <a:rPr lang="pt-BR" dirty="0"/>
              <a:t> cada (digamos, nó N3 e N4) aleatoriamente e compartilhariam a informação. O processo continua dessa maneira até que a informação seja passada para todos os nós conectados. Normalmente, os nós também armazenam o tempo de troca de informações. No exemplo acima, na primeira troca, o N2 armazenaria os detalhes de N1, as informações e a hora em que N2 ficou sabendo sobre as informações.</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108</a:t>
            </a:fld>
            <a:endParaRPr lang="pt-BR" altLang="pt-BR"/>
          </a:p>
        </p:txBody>
      </p:sp>
    </p:spTree>
    <p:extLst>
      <p:ext uri="{BB962C8B-B14F-4D97-AF65-F5344CB8AC3E}">
        <p14:creationId xmlns:p14="http://schemas.microsoft.com/office/powerpoint/2010/main" val="36738163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Nós de computador não estão muito atrás de homens e vírus quando se trata de fofocar. Os fundamentos da fofoca são os mesmos. É o caminho de espalhar uma informação para as pessoas do mesmo mundo. Quando você fica sabendo que seu gerente colocou seus papéis, você quebra essa informação para seu colega em um intervalo para fumar. Seu colega gosta das informações e as passa para outro colega enquanto você divide essas informações com outro colega seu. Em nenhum momento, cada pessoa na empresa estaria ciente da "fofoca" sobre o seu gerente deixando seu emprego. Na verdade, "em nenhum momento" está incorreto; O tempo gasto para que todos saibam seria da ordem logarítmica do número de funcionários da empresa. É exatamente como os nós de computador fofocam uns com os outros.</a:t>
            </a:r>
          </a:p>
          <a:p>
            <a:endParaRPr lang="pt-BR" dirty="0"/>
          </a:p>
          <a:p>
            <a:r>
              <a:rPr lang="pt-BR" dirty="0"/>
              <a:t>Considere uma rede de nós de computador. Digamos que o nó N1 receba uma nova informação. N1 selecionaria aleatoriamente um </a:t>
            </a:r>
            <a:r>
              <a:rPr lang="pt-BR" dirty="0" err="1"/>
              <a:t>peer</a:t>
            </a:r>
            <a:r>
              <a:rPr lang="pt-BR" dirty="0"/>
              <a:t> (digamos, nó N2) e compartilharia a informação. N1 e N2 escolheriam um </a:t>
            </a:r>
            <a:r>
              <a:rPr lang="pt-BR" dirty="0" err="1"/>
              <a:t>peer</a:t>
            </a:r>
            <a:r>
              <a:rPr lang="pt-BR" dirty="0"/>
              <a:t> cada (digamos, nó N3 e N4) aleatoriamente e compartilhariam a informação. O processo continua dessa maneira até que a informação seja passada para todos os nós conectados. Normalmente, os nós também armazenam o tempo de troca de informações. No exemplo acima, na primeira troca, o N2 armazenaria os detalhes de N1, as informações e a hora em que N2 ficou sabendo sobre as informações.</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109</a:t>
            </a:fld>
            <a:endParaRPr lang="pt-BR" altLang="pt-BR"/>
          </a:p>
        </p:txBody>
      </p:sp>
    </p:spTree>
    <p:extLst>
      <p:ext uri="{BB962C8B-B14F-4D97-AF65-F5344CB8AC3E}">
        <p14:creationId xmlns:p14="http://schemas.microsoft.com/office/powerpoint/2010/main" val="19111023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Alta escalabilidade</a:t>
            </a:r>
          </a:p>
          <a:p>
            <a:r>
              <a:rPr lang="pt-BR" dirty="0"/>
              <a:t>O Cassandra é altamente escalável, o que facilita a adição de mais hardware para conectar mais clientes e mais dados, conforme a necessidade.</a:t>
            </a:r>
          </a:p>
          <a:p>
            <a:endParaRPr lang="pt-BR" dirty="0"/>
          </a:p>
          <a:p>
            <a:r>
              <a:rPr lang="pt-BR" dirty="0"/>
              <a:t>Arquitetura Rígida</a:t>
            </a:r>
          </a:p>
          <a:p>
            <a:r>
              <a:rPr lang="pt-BR" dirty="0"/>
              <a:t>O Cassandra não possui um único ponto de falha e está continuamente disponível para aplicativos essenciais aos negócios que não podem pagar por uma falha.</a:t>
            </a:r>
          </a:p>
          <a:p>
            <a:endParaRPr lang="pt-BR" dirty="0"/>
          </a:p>
          <a:p>
            <a:r>
              <a:rPr lang="pt-BR" dirty="0"/>
              <a:t>Desempenho rápido em escala linear</a:t>
            </a:r>
          </a:p>
          <a:p>
            <a:r>
              <a:rPr lang="pt-BR" dirty="0"/>
              <a:t>Cassandra é linearmente escalável. Isso aumenta sua taxa de transferência porque facilita o aumento do número de nós no cluster. Por isso, mantém um tempo de resposta rápido.</a:t>
            </a:r>
          </a:p>
          <a:p>
            <a:endParaRPr lang="pt-BR" dirty="0"/>
          </a:p>
          <a:p>
            <a:r>
              <a:rPr lang="pt-BR" dirty="0"/>
              <a:t>Tolerante a falhas</a:t>
            </a:r>
          </a:p>
          <a:p>
            <a:r>
              <a:rPr lang="pt-BR" dirty="0"/>
              <a:t>Cassandra é tolerante a falhas. Suponha que haja 4 nós em um cluster, aqui cada nó tem uma cópia dos mesmos dados. Se um nó não estiver mais em serviço, outros três nós poderão ser atendidos por solicitação.</a:t>
            </a:r>
          </a:p>
          <a:p>
            <a:endParaRPr lang="pt-BR" dirty="0"/>
          </a:p>
          <a:p>
            <a:r>
              <a:rPr lang="pt-BR" dirty="0"/>
              <a:t>Armazenamento de dados flexível</a:t>
            </a:r>
          </a:p>
          <a:p>
            <a:r>
              <a:rPr lang="pt-BR" dirty="0"/>
              <a:t>O Cassandra suporta todos os formatos de dados possíveis, como estruturado, semiestruturado e não estruturado. Isso facilita você a fazer alterações em suas estruturas de dados de acordo com sua necessidade.</a:t>
            </a:r>
          </a:p>
          <a:p>
            <a:endParaRPr lang="pt-BR" dirty="0"/>
          </a:p>
          <a:p>
            <a:r>
              <a:rPr lang="pt-BR" dirty="0"/>
              <a:t>Distribuição Fácil de Dados</a:t>
            </a:r>
          </a:p>
          <a:p>
            <a:r>
              <a:rPr lang="pt-BR" dirty="0"/>
              <a:t>A distribuição de dados no Cassandra é muito fácil, pois fornece a flexibilidade de distribuir dados onde você precisa, replicando dados em vários datacenters.</a:t>
            </a:r>
          </a:p>
          <a:p>
            <a:endParaRPr lang="pt-BR" dirty="0"/>
          </a:p>
          <a:p>
            <a:r>
              <a:rPr lang="pt-BR" dirty="0"/>
              <a:t>Suporte de Transação</a:t>
            </a:r>
          </a:p>
          <a:p>
            <a:r>
              <a:rPr lang="pt-BR" dirty="0"/>
              <a:t>O Cassandra suporta propriedades como Atomicidade, Consistência, Isolamento e Durabilidade (ACID).</a:t>
            </a:r>
          </a:p>
          <a:p>
            <a:endParaRPr lang="pt-BR" dirty="0"/>
          </a:p>
          <a:p>
            <a:r>
              <a:rPr lang="pt-BR" dirty="0"/>
              <a:t>Escreve rápido</a:t>
            </a:r>
          </a:p>
          <a:p>
            <a:r>
              <a:rPr lang="pt-BR" dirty="0"/>
              <a:t>O Cassandra foi projetado para rodar em hardware barato. Ele executa gravações incrivelmente rápidas e pode armazenar centenas de </a:t>
            </a:r>
            <a:r>
              <a:rPr lang="pt-BR" dirty="0" err="1"/>
              <a:t>terabytes</a:t>
            </a:r>
            <a:r>
              <a:rPr lang="pt-BR" dirty="0"/>
              <a:t> de dados, sem sacrificar a eficiência de leitura.</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110</a:t>
            </a:fld>
            <a:endParaRPr lang="pt-BR" altLang="pt-BR"/>
          </a:p>
        </p:txBody>
      </p:sp>
    </p:spTree>
    <p:extLst>
      <p:ext uri="{BB962C8B-B14F-4D97-AF65-F5344CB8AC3E}">
        <p14:creationId xmlns:p14="http://schemas.microsoft.com/office/powerpoint/2010/main" val="2584114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Alta escalabilidade</a:t>
            </a:r>
          </a:p>
          <a:p>
            <a:r>
              <a:rPr lang="pt-BR" dirty="0"/>
              <a:t>O Cassandra é altamente escalável, o que facilita a adição de mais hardware para conectar mais clientes e mais dados, conforme a necessidade.</a:t>
            </a:r>
          </a:p>
          <a:p>
            <a:endParaRPr lang="pt-BR" dirty="0"/>
          </a:p>
          <a:p>
            <a:r>
              <a:rPr lang="pt-BR" dirty="0"/>
              <a:t>Arquitetura Rígida</a:t>
            </a:r>
          </a:p>
          <a:p>
            <a:r>
              <a:rPr lang="pt-BR" dirty="0"/>
              <a:t>O Cassandra não possui um único ponto de falha e está continuamente disponível para aplicativos essenciais aos negócios que não podem pagar por uma falha.</a:t>
            </a:r>
          </a:p>
          <a:p>
            <a:endParaRPr lang="pt-BR" dirty="0"/>
          </a:p>
          <a:p>
            <a:r>
              <a:rPr lang="pt-BR" dirty="0"/>
              <a:t>Desempenho rápido em escala linear</a:t>
            </a:r>
          </a:p>
          <a:p>
            <a:r>
              <a:rPr lang="pt-BR" dirty="0"/>
              <a:t>Cassandra é linearmente escalável. Isso aumenta sua taxa de transferência porque facilita o aumento do número de nós no cluster. Por isso, mantém um tempo de resposta rápido.</a:t>
            </a:r>
          </a:p>
          <a:p>
            <a:endParaRPr lang="pt-BR" dirty="0"/>
          </a:p>
          <a:p>
            <a:r>
              <a:rPr lang="pt-BR" dirty="0"/>
              <a:t>Tolerante a falhas</a:t>
            </a:r>
          </a:p>
          <a:p>
            <a:r>
              <a:rPr lang="pt-BR" dirty="0"/>
              <a:t>Cassandra é tolerante a falhas. Suponha que haja 4 nós em um cluster, aqui cada nó tem uma cópia dos mesmos dados. Se um nó não estiver mais em serviço, outros três nós poderão ser atendidos por solicitação.</a:t>
            </a:r>
          </a:p>
          <a:p>
            <a:endParaRPr lang="pt-BR" dirty="0"/>
          </a:p>
          <a:p>
            <a:r>
              <a:rPr lang="pt-BR" dirty="0"/>
              <a:t>Armazenamento de dados flexível</a:t>
            </a:r>
          </a:p>
          <a:p>
            <a:r>
              <a:rPr lang="pt-BR" dirty="0"/>
              <a:t>O Cassandra suporta todos os formatos de dados possíveis, como estruturado, semiestruturado e não estruturado. Isso facilita você a fazer alterações em suas estruturas de dados de acordo com sua necessidade.</a:t>
            </a:r>
          </a:p>
          <a:p>
            <a:endParaRPr lang="pt-BR" dirty="0"/>
          </a:p>
          <a:p>
            <a:r>
              <a:rPr lang="pt-BR" dirty="0"/>
              <a:t>Distribuição Fácil de Dados</a:t>
            </a:r>
          </a:p>
          <a:p>
            <a:r>
              <a:rPr lang="pt-BR" dirty="0"/>
              <a:t>A distribuição de dados no Cassandra é muito fácil, pois fornece a flexibilidade de distribuir dados onde você precisa, replicando dados em vários datacenters.</a:t>
            </a:r>
          </a:p>
          <a:p>
            <a:endParaRPr lang="pt-BR" dirty="0"/>
          </a:p>
          <a:p>
            <a:r>
              <a:rPr lang="pt-BR" dirty="0"/>
              <a:t>Suporte de Transação</a:t>
            </a:r>
          </a:p>
          <a:p>
            <a:r>
              <a:rPr lang="pt-BR" dirty="0"/>
              <a:t>O Cassandra suporta propriedades como Atomicidade, Consistência, Isolamento e Durabilidade (ACID).</a:t>
            </a:r>
          </a:p>
          <a:p>
            <a:endParaRPr lang="pt-BR" dirty="0"/>
          </a:p>
          <a:p>
            <a:r>
              <a:rPr lang="pt-BR" dirty="0"/>
              <a:t>Escreve rápido</a:t>
            </a:r>
          </a:p>
          <a:p>
            <a:r>
              <a:rPr lang="pt-BR" dirty="0"/>
              <a:t>O Cassandra foi projetado para rodar em hardware barato. Ele executa gravações incrivelmente rápidas e pode armazenar centenas de </a:t>
            </a:r>
            <a:r>
              <a:rPr lang="pt-BR" dirty="0" err="1"/>
              <a:t>terabytes</a:t>
            </a:r>
            <a:r>
              <a:rPr lang="pt-BR" dirty="0"/>
              <a:t> de dados, sem sacrificar a eficiência de leitura.</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111</a:t>
            </a:fld>
            <a:endParaRPr lang="pt-BR" altLang="pt-BR"/>
          </a:p>
        </p:txBody>
      </p:sp>
    </p:spTree>
    <p:extLst>
      <p:ext uri="{BB962C8B-B14F-4D97-AF65-F5344CB8AC3E}">
        <p14:creationId xmlns:p14="http://schemas.microsoft.com/office/powerpoint/2010/main" val="29032456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Alta escalabilidade</a:t>
            </a:r>
          </a:p>
          <a:p>
            <a:r>
              <a:rPr lang="pt-BR" dirty="0"/>
              <a:t>O Cassandra é altamente escalável, o que facilita a adição de mais hardware para conectar mais clientes e mais dados, conforme a necessidade.</a:t>
            </a:r>
          </a:p>
          <a:p>
            <a:endParaRPr lang="pt-BR" dirty="0"/>
          </a:p>
          <a:p>
            <a:r>
              <a:rPr lang="pt-BR" dirty="0"/>
              <a:t>Arquitetura Rígida</a:t>
            </a:r>
          </a:p>
          <a:p>
            <a:r>
              <a:rPr lang="pt-BR" dirty="0"/>
              <a:t>O Cassandra não possui um único ponto de falha e está continuamente disponível para aplicativos essenciais aos negócios que não podem pagar por uma falha.</a:t>
            </a:r>
          </a:p>
          <a:p>
            <a:endParaRPr lang="pt-BR" dirty="0"/>
          </a:p>
          <a:p>
            <a:r>
              <a:rPr lang="pt-BR" dirty="0"/>
              <a:t>Desempenho rápido em escala linear</a:t>
            </a:r>
          </a:p>
          <a:p>
            <a:r>
              <a:rPr lang="pt-BR" dirty="0"/>
              <a:t>Cassandra é linearmente escalável. Isso aumenta sua taxa de transferência porque facilita o aumento do número de nós no cluster. Por isso, mantém um tempo de resposta rápido.</a:t>
            </a:r>
          </a:p>
          <a:p>
            <a:endParaRPr lang="pt-BR" dirty="0"/>
          </a:p>
          <a:p>
            <a:r>
              <a:rPr lang="pt-BR" dirty="0"/>
              <a:t>Tolerante a falhas</a:t>
            </a:r>
          </a:p>
          <a:p>
            <a:r>
              <a:rPr lang="pt-BR" dirty="0"/>
              <a:t>Cassandra é tolerante a falhas. Suponha que haja 4 nós em um cluster, aqui cada nó tem uma cópia dos mesmos dados. Se um nó não estiver mais em serviço, outros três nós poderão ser atendidos por solicitação.</a:t>
            </a:r>
          </a:p>
          <a:p>
            <a:endParaRPr lang="pt-BR" dirty="0"/>
          </a:p>
          <a:p>
            <a:r>
              <a:rPr lang="pt-BR" dirty="0"/>
              <a:t>Armazenamento de dados flexível</a:t>
            </a:r>
          </a:p>
          <a:p>
            <a:r>
              <a:rPr lang="pt-BR" dirty="0"/>
              <a:t>O Cassandra suporta todos os formatos de dados possíveis, como estruturado, semiestruturado e não estruturado. Isso facilita você a fazer alterações em suas estruturas de dados de acordo com sua necessidade.</a:t>
            </a:r>
          </a:p>
          <a:p>
            <a:endParaRPr lang="pt-BR" dirty="0"/>
          </a:p>
          <a:p>
            <a:r>
              <a:rPr lang="pt-BR" dirty="0"/>
              <a:t>Distribuição Fácil de Dados</a:t>
            </a:r>
          </a:p>
          <a:p>
            <a:r>
              <a:rPr lang="pt-BR" dirty="0"/>
              <a:t>A distribuição de dados no Cassandra é muito fácil, pois fornece a flexibilidade de distribuir dados onde você precisa, replicando dados em vários datacenters.</a:t>
            </a:r>
          </a:p>
          <a:p>
            <a:endParaRPr lang="pt-BR" dirty="0"/>
          </a:p>
          <a:p>
            <a:r>
              <a:rPr lang="pt-BR" dirty="0"/>
              <a:t>Suporte de Transação</a:t>
            </a:r>
          </a:p>
          <a:p>
            <a:r>
              <a:rPr lang="pt-BR" dirty="0"/>
              <a:t>O Cassandra suporta propriedades como Atomicidade, Consistência, Isolamento e Durabilidade (ACID).</a:t>
            </a:r>
          </a:p>
          <a:p>
            <a:endParaRPr lang="pt-BR" dirty="0"/>
          </a:p>
          <a:p>
            <a:r>
              <a:rPr lang="pt-BR" dirty="0"/>
              <a:t>Escreve rápido</a:t>
            </a:r>
          </a:p>
          <a:p>
            <a:r>
              <a:rPr lang="pt-BR" dirty="0"/>
              <a:t>O Cassandra foi projetado para rodar em hardware barato. Ele executa gravações incrivelmente rápidas e pode armazenar centenas de </a:t>
            </a:r>
            <a:r>
              <a:rPr lang="pt-BR" dirty="0" err="1"/>
              <a:t>terabytes</a:t>
            </a:r>
            <a:r>
              <a:rPr lang="pt-BR" dirty="0"/>
              <a:t> de dados, sem sacrificar a eficiência de leitura.</a:t>
            </a:r>
            <a:endParaRPr lang="en-US" dirty="0"/>
          </a:p>
        </p:txBody>
      </p:sp>
      <p:sp>
        <p:nvSpPr>
          <p:cNvPr id="4" name="Slide Number Placeholder 3"/>
          <p:cNvSpPr>
            <a:spLocks noGrp="1"/>
          </p:cNvSpPr>
          <p:nvPr>
            <p:ph type="sldNum" sz="quarter" idx="10"/>
          </p:nvPr>
        </p:nvSpPr>
        <p:spPr/>
        <p:txBody>
          <a:bodyPr/>
          <a:lstStyle/>
          <a:p>
            <a:pPr>
              <a:defRPr/>
            </a:pPr>
            <a:fld id="{5042AA11-4CB8-4348-9B14-589292C2A503}" type="slidenum">
              <a:rPr lang="pt-BR" altLang="pt-BR" smtClean="0"/>
              <a:pPr>
                <a:defRPr/>
              </a:pPr>
              <a:t>112</a:t>
            </a:fld>
            <a:endParaRPr lang="pt-BR" altLang="pt-BR"/>
          </a:p>
        </p:txBody>
      </p:sp>
    </p:spTree>
    <p:extLst>
      <p:ext uri="{BB962C8B-B14F-4D97-AF65-F5344CB8AC3E}">
        <p14:creationId xmlns:p14="http://schemas.microsoft.com/office/powerpoint/2010/main" val="171595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tif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52336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8337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91880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913408" y="332656"/>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54352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409274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79512" y="5760"/>
            <a:ext cx="8229600" cy="1143000"/>
          </a:xfrm>
          <a:prstGeom prst="rect">
            <a:avLst/>
          </a:prstGeom>
        </p:spPr>
        <p:txBody>
          <a:bodyPr/>
          <a:lstStyle>
            <a:lvl1pPr algn="l">
              <a:defRPr sz="2400">
                <a:solidFill>
                  <a:schemeClr val="bg2"/>
                </a:solidFill>
              </a:defRPr>
            </a:lvl1pPr>
          </a:lstStyle>
          <a:p>
            <a:r>
              <a:rPr lang="pt-BR" dirty="0"/>
              <a:t>Clique para editar o estilo do título mestre</a:t>
            </a:r>
          </a:p>
        </p:txBody>
      </p:sp>
      <p:sp>
        <p:nvSpPr>
          <p:cNvPr id="3" name="Espaço Reservado para Conteúdo 2"/>
          <p:cNvSpPr>
            <a:spLocks noGrp="1"/>
          </p:cNvSpPr>
          <p:nvPr>
            <p:ph idx="1"/>
          </p:nvPr>
        </p:nvSpPr>
        <p:spPr>
          <a:xfrm>
            <a:off x="446236" y="2060848"/>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TextBox 7">
            <a:extLst>
              <a:ext uri="{FF2B5EF4-FFF2-40B4-BE49-F238E27FC236}">
                <a16:creationId xmlns:a16="http://schemas.microsoft.com/office/drawing/2014/main" id="{DEA0DB03-D2D8-445A-8859-97F86D0EA8A0}"/>
              </a:ext>
            </a:extLst>
          </p:cNvPr>
          <p:cNvSpPr txBox="1"/>
          <p:nvPr userDrawn="1"/>
        </p:nvSpPr>
        <p:spPr>
          <a:xfrm>
            <a:off x="6948264" y="6311731"/>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127789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tretch>
            <a:fillRect/>
          </a:stretch>
        </p:blipFill>
        <p:spPr>
          <a:xfrm>
            <a:off x="-108520" y="-27384"/>
            <a:ext cx="9334500" cy="6877050"/>
          </a:xfrm>
          <a:prstGeom prst="rect">
            <a:avLst/>
          </a:prstGeom>
        </p:spPr>
      </p:pic>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422164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51997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58530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175828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14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457200" y="1600201"/>
            <a:ext cx="8229600" cy="4205064"/>
          </a:xfrm>
          <a:prstGeom prst="rect">
            <a:avLst/>
          </a:prstGeom>
          <a:solidFill>
            <a:srgbClr val="F8F8F8"/>
          </a:solidFill>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204006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356088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913081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84767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82850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07905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18583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6948264" y="6311731"/>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682540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0035FACE-AEAF-448E-940E-CDF0AC9C7EB8}"/>
              </a:ext>
            </a:extLst>
          </p:cNvPr>
          <p:cNvSpPr txBox="1"/>
          <p:nvPr userDrawn="1"/>
        </p:nvSpPr>
        <p:spPr>
          <a:xfrm>
            <a:off x="6948264" y="6311731"/>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3689039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Line with Subtitle">
    <p:spTree>
      <p:nvGrpSpPr>
        <p:cNvPr id="1" name=""/>
        <p:cNvGrpSpPr/>
        <p:nvPr/>
      </p:nvGrpSpPr>
      <p:grpSpPr>
        <a:xfrm>
          <a:off x="0" y="0"/>
          <a:ext cx="0" cy="0"/>
          <a:chOff x="0" y="0"/>
          <a:chExt cx="0" cy="0"/>
        </a:xfrm>
      </p:grpSpPr>
      <p:sp>
        <p:nvSpPr>
          <p:cNvPr id="7" name="Text Placeholder 12"/>
          <p:cNvSpPr>
            <a:spLocks noGrp="1"/>
          </p:cNvSpPr>
          <p:nvPr>
            <p:ph type="body" sz="quarter" idx="14" hasCustomPrompt="1"/>
          </p:nvPr>
        </p:nvSpPr>
        <p:spPr>
          <a:xfrm>
            <a:off x="358775" y="1013287"/>
            <a:ext cx="8370380" cy="393287"/>
          </a:xfrm>
          <a:prstGeom prst="rect">
            <a:avLst/>
          </a:prstGeom>
        </p:spPr>
        <p:txBody>
          <a:bodyPr>
            <a:noAutofit/>
          </a:bodyPr>
          <a:lstStyle>
            <a:lvl1pPr marL="0" indent="0">
              <a:lnSpc>
                <a:spcPct val="100000"/>
              </a:lnSpc>
              <a:buNone/>
              <a:defRPr lang="en-US" sz="2000" kern="1200" dirty="0" smtClean="0">
                <a:solidFill>
                  <a:srgbClr val="7B7B79"/>
                </a:solidFill>
                <a:latin typeface="Futura Bk" pitchFamily="34" charset="0"/>
                <a:ea typeface="+mn-ea"/>
                <a:cs typeface="+mn-cs"/>
              </a:defRPr>
            </a:lvl1pPr>
            <a:lvl2pPr>
              <a:defRPr lang="en-US" sz="2000" kern="1200" dirty="0" smtClean="0">
                <a:solidFill>
                  <a:srgbClr val="FFFFFF"/>
                </a:solidFill>
                <a:latin typeface="Futura Bk" pitchFamily="34" charset="0"/>
                <a:ea typeface="+mn-ea"/>
                <a:cs typeface="+mn-cs"/>
              </a:defRPr>
            </a:lvl2pPr>
            <a:lvl3pPr>
              <a:defRPr lang="en-US" sz="2000" kern="1200" dirty="0" smtClean="0">
                <a:solidFill>
                  <a:srgbClr val="FFFFFF"/>
                </a:solidFill>
                <a:latin typeface="Futura Bk" pitchFamily="34" charset="0"/>
                <a:ea typeface="+mn-ea"/>
                <a:cs typeface="+mn-cs"/>
              </a:defRPr>
            </a:lvl3pPr>
            <a:lvl4pPr>
              <a:defRPr lang="en-US" sz="2000" kern="1200" dirty="0" smtClean="0">
                <a:solidFill>
                  <a:srgbClr val="FFFFFF"/>
                </a:solidFill>
                <a:latin typeface="Futura Bk" pitchFamily="34" charset="0"/>
                <a:ea typeface="+mn-ea"/>
                <a:cs typeface="+mn-cs"/>
              </a:defRPr>
            </a:lvl4pPr>
            <a:lvl5pPr>
              <a:defRPr lang="en-US" sz="2000" kern="1200" dirty="0" smtClean="0">
                <a:solidFill>
                  <a:srgbClr val="FFFFFF"/>
                </a:solidFill>
                <a:latin typeface="Futura Bk" pitchFamily="34" charset="0"/>
                <a:ea typeface="+mn-ea"/>
                <a:cs typeface="+mn-cs"/>
              </a:defRPr>
            </a:lvl5pPr>
          </a:lstStyle>
          <a:p>
            <a:pPr lvl="0"/>
            <a:r>
              <a:rPr lang="en-US" dirty="0"/>
              <a:t>Subtitle placeholder here</a:t>
            </a:r>
          </a:p>
        </p:txBody>
      </p:sp>
      <p:sp>
        <p:nvSpPr>
          <p:cNvPr id="11" name="Title 8"/>
          <p:cNvSpPr>
            <a:spLocks noGrp="1"/>
          </p:cNvSpPr>
          <p:nvPr>
            <p:ph type="title" hasCustomPrompt="1"/>
          </p:nvPr>
        </p:nvSpPr>
        <p:spPr>
          <a:xfrm>
            <a:off x="339725" y="406280"/>
            <a:ext cx="8375650" cy="626453"/>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chemeClr val="bg2"/>
                </a:solidFill>
                <a:latin typeface="Futura Bk" pitchFamily="34" charset="0"/>
              </a:defRPr>
            </a:lvl1pPr>
          </a:lstStyle>
          <a:p>
            <a:r>
              <a:rPr lang="en-US" dirty="0"/>
              <a:t>Single line title</a:t>
            </a:r>
          </a:p>
        </p:txBody>
      </p:sp>
      <p:sp>
        <p:nvSpPr>
          <p:cNvPr id="9" name="TextBox 7">
            <a:extLst>
              <a:ext uri="{FF2B5EF4-FFF2-40B4-BE49-F238E27FC236}">
                <a16:creationId xmlns:a16="http://schemas.microsoft.com/office/drawing/2014/main" id="{C9B22FCD-0CC9-417D-A9B0-98304FF7D723}"/>
              </a:ext>
            </a:extLst>
          </p:cNvPr>
          <p:cNvSpPr txBox="1"/>
          <p:nvPr userDrawn="1"/>
        </p:nvSpPr>
        <p:spPr>
          <a:xfrm>
            <a:off x="6948264" y="6311731"/>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pic>
        <p:nvPicPr>
          <p:cNvPr id="8"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10"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12"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3"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168310"/>
      </p:ext>
    </p:extLst>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3542571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3379409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11560" y="1166018"/>
            <a:ext cx="8229600" cy="4525963"/>
          </a:xfrm>
          <a:prstGeom prst="rect">
            <a:avLst/>
          </a:prstGeom>
          <a:solidFill>
            <a:schemeClr val="tx2"/>
          </a:solidFill>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TextBox 7">
            <a:extLst>
              <a:ext uri="{FF2B5EF4-FFF2-40B4-BE49-F238E27FC236}">
                <a16:creationId xmlns:a16="http://schemas.microsoft.com/office/drawing/2014/main" id="{9E4525F1-84BD-4D76-878C-1E9D979DACFE}"/>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425231395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4197112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98073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065989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4054571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5776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9308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0889366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1729308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962664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49504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22410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107282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26134839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DAA9E71-A69E-4C04-AB1B-B0D794265213}"/>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7225574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ítulo e conteúdo" type="obj">
  <p:cSld name="1_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67484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478411" y="625852"/>
            <a:ext cx="8178929" cy="304623"/>
          </a:xfrm>
        </p:spPr>
        <p:txBody>
          <a:bodyPr lIns="0" tIns="0" rIns="0" bIns="0">
            <a:normAutofit/>
          </a:bodyPr>
          <a:lstStyle>
            <a:lvl1pPr marL="0" indent="0" algn="l">
              <a:buNone/>
              <a:defRPr sz="1500" b="1" kern="0" spc="113">
                <a:solidFill>
                  <a:srgbClr val="07A990"/>
                </a:solidFill>
                <a:latin typeface="Arial" panose="020B0604020202020204" pitchFamily="34" charset="0"/>
                <a:ea typeface="Arial" panose="020B0604020202020204" pitchFamily="34" charset="0"/>
                <a:cs typeface="Arial" panose="020B0604020202020204" pitchFamily="34" charset="0"/>
              </a:defRPr>
            </a:lvl1pPr>
          </a:lstStyle>
          <a:p>
            <a:pPr lvl="0"/>
            <a:r>
              <a:rPr lang="pt-BR"/>
              <a:t>Editar estilos de texto Mestre</a:t>
            </a:r>
          </a:p>
        </p:txBody>
      </p:sp>
      <p:sp>
        <p:nvSpPr>
          <p:cNvPr id="11" name="Rectangle 10"/>
          <p:cNvSpPr/>
          <p:nvPr userDrawn="1"/>
        </p:nvSpPr>
        <p:spPr>
          <a:xfrm>
            <a:off x="487936" y="1016001"/>
            <a:ext cx="479819" cy="457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13" dirty="0">
              <a:solidFill>
                <a:srgbClr val="118CE7"/>
              </a:solidFill>
            </a:endParaRPr>
          </a:p>
        </p:txBody>
      </p:sp>
    </p:spTree>
    <p:extLst>
      <p:ext uri="{BB962C8B-B14F-4D97-AF65-F5344CB8AC3E}">
        <p14:creationId xmlns:p14="http://schemas.microsoft.com/office/powerpoint/2010/main" val="343456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anim calcmode="lin" valueType="num">
                                      <p:cBhvr>
                                        <p:cTn id="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045E5-2FFF-4EA1-99D6-F353DAFE44F0}"/>
              </a:ext>
            </a:extLst>
          </p:cNvPr>
          <p:cNvSpPr>
            <a:spLocks noGrp="1"/>
          </p:cNvSpPr>
          <p:nvPr>
            <p:ph type="ctrTitle"/>
          </p:nvPr>
        </p:nvSpPr>
        <p:spPr>
          <a:xfrm>
            <a:off x="1143000" y="1122363"/>
            <a:ext cx="6858000" cy="2387600"/>
          </a:xfrm>
        </p:spPr>
        <p:txBody>
          <a:bodyPr anchor="b"/>
          <a:lstStyle>
            <a:lvl1pPr algn="ctr">
              <a:defRPr sz="45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0E75AA3-A4C9-4FEA-9E08-8BA1C8B7213F}"/>
              </a:ext>
            </a:extLst>
          </p:cNvPr>
          <p:cNvSpPr>
            <a:spLocks noGrp="1"/>
          </p:cNvSpPr>
          <p:nvPr>
            <p:ph type="subTitle" idx="1"/>
          </p:nvPr>
        </p:nvSpPr>
        <p:spPr>
          <a:xfrm>
            <a:off x="1143000" y="3602038"/>
            <a:ext cx="6858000" cy="1655762"/>
          </a:xfrm>
        </p:spPr>
        <p:txBody>
          <a:bodyPr/>
          <a:lstStyle>
            <a:lvl1pPr marL="0" indent="0" algn="ctr">
              <a:buNone/>
              <a:defRPr sz="1800" b="1">
                <a:solidFill>
                  <a:schemeClr val="bg1">
                    <a:lumMod val="50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D52199A7-4AB6-47C1-87E7-C079C49692F6}"/>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5" name="Espaço Reservado para Rodapé 4">
            <a:extLst>
              <a:ext uri="{FF2B5EF4-FFF2-40B4-BE49-F238E27FC236}">
                <a16:creationId xmlns:a16="http://schemas.microsoft.com/office/drawing/2014/main" id="{2C2896E0-5837-46AA-9446-D998B3F84620}"/>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32448994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1EABD-F897-4C91-9EE6-A258A7263B5F}"/>
              </a:ext>
            </a:extLst>
          </p:cNvPr>
          <p:cNvSpPr>
            <a:spLocks noGrp="1"/>
          </p:cNvSpPr>
          <p:nvPr>
            <p:ph type="title"/>
          </p:nvPr>
        </p:nvSpPr>
        <p:spPr>
          <a:xfrm>
            <a:off x="252323" y="189782"/>
            <a:ext cx="8637198" cy="517585"/>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A484E6F3-3FBB-4032-AB8E-2E10272C9B1E}"/>
              </a:ext>
            </a:extLst>
          </p:cNvPr>
          <p:cNvSpPr>
            <a:spLocks noGrp="1"/>
          </p:cNvSpPr>
          <p:nvPr>
            <p:ph idx="1"/>
          </p:nvPr>
        </p:nvSpPr>
        <p:spPr>
          <a:xfrm>
            <a:off x="252323" y="809898"/>
            <a:ext cx="8637198" cy="5081452"/>
          </a:xfrm>
          <a:solidFill>
            <a:schemeClr val="bg1"/>
          </a:solidFill>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TextBox 7">
            <a:extLst>
              <a:ext uri="{FF2B5EF4-FFF2-40B4-BE49-F238E27FC236}">
                <a16:creationId xmlns:a16="http://schemas.microsoft.com/office/drawing/2014/main" id="{26918763-B346-4500-A13A-F5B615B38509}"/>
              </a:ext>
            </a:extLst>
          </p:cNvPr>
          <p:cNvSpPr txBox="1"/>
          <p:nvPr userDrawn="1"/>
        </p:nvSpPr>
        <p:spPr>
          <a:xfrm>
            <a:off x="7001494" y="6360442"/>
            <a:ext cx="468398" cy="30008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A8B614E7-2400-45CE-848D-BA84F4236734}" type="slidenum">
              <a:rPr lang="en-US" altLang="pt-BR" sz="1350">
                <a:solidFill>
                  <a:schemeClr val="bg1"/>
                </a:solidFill>
                <a:latin typeface="Gotham-Bold"/>
                <a:ea typeface="Gotham-Bold"/>
                <a:cs typeface="Gotham-Bold"/>
              </a:rPr>
              <a:pPr algn="r"/>
              <a:t>‹nº›</a:t>
            </a:fld>
            <a:endParaRPr lang="en-US" altLang="pt-BR" sz="1350" dirty="0">
              <a:solidFill>
                <a:schemeClr val="bg1"/>
              </a:solidFill>
              <a:latin typeface="Gotham-Bold"/>
              <a:ea typeface="Gotham-Bold"/>
              <a:cs typeface="Gotham-Bold"/>
            </a:endParaRPr>
          </a:p>
        </p:txBody>
      </p:sp>
    </p:spTree>
    <p:extLst>
      <p:ext uri="{BB962C8B-B14F-4D97-AF65-F5344CB8AC3E}">
        <p14:creationId xmlns:p14="http://schemas.microsoft.com/office/powerpoint/2010/main" val="352352946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C3CC0-B9F9-4795-871F-2C9C1C85E1AF}"/>
              </a:ext>
            </a:extLst>
          </p:cNvPr>
          <p:cNvSpPr>
            <a:spLocks noGrp="1"/>
          </p:cNvSpPr>
          <p:nvPr>
            <p:ph type="title"/>
          </p:nvPr>
        </p:nvSpPr>
        <p:spPr>
          <a:xfrm>
            <a:off x="623888" y="1709739"/>
            <a:ext cx="7886700" cy="2852737"/>
          </a:xfrm>
        </p:spPr>
        <p:txBody>
          <a:bodyPr anchor="b"/>
          <a:lstStyle>
            <a:lvl1pPr>
              <a:defRPr sz="4500" b="1">
                <a:solidFill>
                  <a:srgbClr val="07A990"/>
                </a:solidFill>
                <a:latin typeface="Arial Narrow" panose="020B060602020203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C31C9D13-66D2-44C8-822C-D1DE3CDF6CBA}"/>
              </a:ext>
            </a:extLst>
          </p:cNvPr>
          <p:cNvSpPr>
            <a:spLocks noGrp="1"/>
          </p:cNvSpPr>
          <p:nvPr>
            <p:ph type="body" idx="1"/>
          </p:nvPr>
        </p:nvSpPr>
        <p:spPr>
          <a:xfrm>
            <a:off x="623888" y="4589464"/>
            <a:ext cx="7886700" cy="1311005"/>
          </a:xfrm>
        </p:spPr>
        <p:txBody>
          <a:bodyPr/>
          <a:lstStyle>
            <a:lvl1pPr marL="0" indent="0">
              <a:buNone/>
              <a:defRPr sz="1800">
                <a:solidFill>
                  <a:schemeClr val="tx1">
                    <a:tint val="75000"/>
                  </a:schemeClr>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23A676B-5C13-429F-8C81-CB54021352FD}"/>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5" name="Espaço Reservado para Rodapé 4">
            <a:extLst>
              <a:ext uri="{FF2B5EF4-FFF2-40B4-BE49-F238E27FC236}">
                <a16:creationId xmlns:a16="http://schemas.microsoft.com/office/drawing/2014/main" id="{8AE87292-3F06-4C28-B1F6-A7706C873545}"/>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42653839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07638-BC33-4787-91AF-5D5C5D6B5DC1}"/>
              </a:ext>
            </a:extLst>
          </p:cNvPr>
          <p:cNvSpPr>
            <a:spLocks noGrp="1"/>
          </p:cNvSpPr>
          <p:nvPr>
            <p:ph type="title"/>
          </p:nvPr>
        </p:nvSpPr>
        <p:spPr>
          <a:xfrm>
            <a:off x="252322" y="181156"/>
            <a:ext cx="8625338" cy="793631"/>
          </a:xfrm>
        </p:spPr>
        <p:txBody>
          <a:bodyPr>
            <a:normAutofit/>
          </a:bodyPr>
          <a:lstStyle>
            <a:lvl1pPr>
              <a:defRPr sz="2400" b="1">
                <a:solidFill>
                  <a:srgbClr val="07A990"/>
                </a:solidFill>
                <a:latin typeface="Arial" panose="020B0604020202020204" pitchFamily="34" charset="0"/>
                <a:cs typeface="Arial" panose="020B0604020202020204" pitchFamily="34"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001D46-32F8-440C-AD0D-F2D20337D607}"/>
              </a:ext>
            </a:extLst>
          </p:cNvPr>
          <p:cNvSpPr>
            <a:spLocks noGrp="1"/>
          </p:cNvSpPr>
          <p:nvPr>
            <p:ph sz="half" idx="1"/>
          </p:nvPr>
        </p:nvSpPr>
        <p:spPr>
          <a:xfrm>
            <a:off x="272810"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205E18C2-8179-44CD-A0AB-3499CF58088E}"/>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6" name="Espaço Reservado para Rodapé 5">
            <a:extLst>
              <a:ext uri="{FF2B5EF4-FFF2-40B4-BE49-F238E27FC236}">
                <a16:creationId xmlns:a16="http://schemas.microsoft.com/office/drawing/2014/main" id="{A6BD4C35-C6A3-4360-AEE1-324E72FE05EB}"/>
              </a:ext>
            </a:extLst>
          </p:cNvPr>
          <p:cNvSpPr>
            <a:spLocks noGrp="1"/>
          </p:cNvSpPr>
          <p:nvPr>
            <p:ph type="ftr" sz="quarter" idx="11"/>
          </p:nvPr>
        </p:nvSpPr>
        <p:spPr/>
        <p:txBody>
          <a:bodyPr/>
          <a:lstStyle>
            <a:lvl1pPr>
              <a:defRPr>
                <a:solidFill>
                  <a:schemeClr val="bg1"/>
                </a:solidFill>
              </a:defRPr>
            </a:lvl1pPr>
          </a:lstStyle>
          <a:p>
            <a:endParaRPr lang="pt-BR"/>
          </a:p>
        </p:txBody>
      </p:sp>
      <p:sp>
        <p:nvSpPr>
          <p:cNvPr id="7" name="Espaço Reservado para Número de Slide 6">
            <a:extLst>
              <a:ext uri="{FF2B5EF4-FFF2-40B4-BE49-F238E27FC236}">
                <a16:creationId xmlns:a16="http://schemas.microsoft.com/office/drawing/2014/main" id="{506CE9C7-6739-41B2-B2D9-A286AC33C3B2}"/>
              </a:ext>
            </a:extLst>
          </p:cNvPr>
          <p:cNvSpPr>
            <a:spLocks noGrp="1"/>
          </p:cNvSpPr>
          <p:nvPr>
            <p:ph type="sldNum" sz="quarter" idx="12"/>
          </p:nvPr>
        </p:nvSpPr>
        <p:spPr/>
        <p:txBody>
          <a:bodyPr/>
          <a:lstStyle/>
          <a:p>
            <a:fld id="{CB34E426-9B0F-4FDD-821D-9C318AC0C01E}" type="slidenum">
              <a:rPr lang="pt-BR" smtClean="0"/>
              <a:t>‹nº›</a:t>
            </a:fld>
            <a:endParaRPr lang="pt-BR"/>
          </a:p>
        </p:txBody>
      </p:sp>
      <p:sp>
        <p:nvSpPr>
          <p:cNvPr id="8" name="Espaço Reservado para Conteúdo 2">
            <a:extLst>
              <a:ext uri="{FF2B5EF4-FFF2-40B4-BE49-F238E27FC236}">
                <a16:creationId xmlns:a16="http://schemas.microsoft.com/office/drawing/2014/main" id="{3DF1A564-DF05-458D-AE26-46AA4BF18A6C}"/>
              </a:ext>
            </a:extLst>
          </p:cNvPr>
          <p:cNvSpPr>
            <a:spLocks noGrp="1"/>
          </p:cNvSpPr>
          <p:nvPr>
            <p:ph sz="half" idx="13"/>
          </p:nvPr>
        </p:nvSpPr>
        <p:spPr>
          <a:xfrm>
            <a:off x="4770408"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4001678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26265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717E7-2478-4584-9076-7AC20C7192E5}"/>
              </a:ext>
            </a:extLst>
          </p:cNvPr>
          <p:cNvSpPr>
            <a:spLocks noGrp="1"/>
          </p:cNvSpPr>
          <p:nvPr>
            <p:ph type="title"/>
          </p:nvPr>
        </p:nvSpPr>
        <p:spPr>
          <a:xfrm>
            <a:off x="252323" y="365126"/>
            <a:ext cx="8637198" cy="1325563"/>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B75AC31D-F09D-4647-B7FA-D2E338E74BD0}"/>
              </a:ext>
            </a:extLst>
          </p:cNvPr>
          <p:cNvSpPr>
            <a:spLocks noGrp="1"/>
          </p:cNvSpPr>
          <p:nvPr>
            <p:ph type="body" idx="1"/>
          </p:nvPr>
        </p:nvSpPr>
        <p:spPr>
          <a:xfrm>
            <a:off x="252323"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84F015E2-600F-4F27-B76A-F466A6EAAB2F}"/>
              </a:ext>
            </a:extLst>
          </p:cNvPr>
          <p:cNvSpPr>
            <a:spLocks noGrp="1"/>
          </p:cNvSpPr>
          <p:nvPr>
            <p:ph sz="half" idx="2"/>
          </p:nvPr>
        </p:nvSpPr>
        <p:spPr>
          <a:xfrm>
            <a:off x="252323"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2BB85145-CA57-4630-B772-5200A6F8CCAC}"/>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8" name="Espaço Reservado para Rodapé 7">
            <a:extLst>
              <a:ext uri="{FF2B5EF4-FFF2-40B4-BE49-F238E27FC236}">
                <a16:creationId xmlns:a16="http://schemas.microsoft.com/office/drawing/2014/main" id="{69F1E8B3-8B99-4839-8089-5493DF246BD2}"/>
              </a:ext>
            </a:extLst>
          </p:cNvPr>
          <p:cNvSpPr>
            <a:spLocks noGrp="1"/>
          </p:cNvSpPr>
          <p:nvPr>
            <p:ph type="ftr" sz="quarter" idx="11"/>
          </p:nvPr>
        </p:nvSpPr>
        <p:spPr/>
        <p:txBody>
          <a:bodyPr/>
          <a:lstStyle>
            <a:lvl1pPr>
              <a:defRPr>
                <a:solidFill>
                  <a:schemeClr val="bg1"/>
                </a:solidFill>
              </a:defRPr>
            </a:lvl1pPr>
          </a:lstStyle>
          <a:p>
            <a:endParaRPr lang="pt-BR"/>
          </a:p>
        </p:txBody>
      </p:sp>
      <p:sp>
        <p:nvSpPr>
          <p:cNvPr id="10" name="Espaço Reservado para Texto 2">
            <a:extLst>
              <a:ext uri="{FF2B5EF4-FFF2-40B4-BE49-F238E27FC236}">
                <a16:creationId xmlns:a16="http://schemas.microsoft.com/office/drawing/2014/main" id="{26FB951A-FC54-4548-BE20-BCD51D258E00}"/>
              </a:ext>
            </a:extLst>
          </p:cNvPr>
          <p:cNvSpPr>
            <a:spLocks noGrp="1"/>
          </p:cNvSpPr>
          <p:nvPr>
            <p:ph type="body" idx="13"/>
          </p:nvPr>
        </p:nvSpPr>
        <p:spPr>
          <a:xfrm>
            <a:off x="5021181"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11" name="Espaço Reservado para Conteúdo 3">
            <a:extLst>
              <a:ext uri="{FF2B5EF4-FFF2-40B4-BE49-F238E27FC236}">
                <a16:creationId xmlns:a16="http://schemas.microsoft.com/office/drawing/2014/main" id="{CC193089-498E-4335-96A0-04859B985D25}"/>
              </a:ext>
            </a:extLst>
          </p:cNvPr>
          <p:cNvSpPr>
            <a:spLocks noGrp="1"/>
          </p:cNvSpPr>
          <p:nvPr>
            <p:ph sz="half" idx="14"/>
          </p:nvPr>
        </p:nvSpPr>
        <p:spPr>
          <a:xfrm>
            <a:off x="5021181"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40705627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0CE5D-5BD2-4FE4-A2E8-59DBF895C649}"/>
              </a:ext>
            </a:extLst>
          </p:cNvPr>
          <p:cNvSpPr>
            <a:spLocks noGrp="1"/>
          </p:cNvSpPr>
          <p:nvPr>
            <p:ph type="title"/>
          </p:nvPr>
        </p:nvSpPr>
        <p:spPr>
          <a:xfrm>
            <a:off x="250166" y="192598"/>
            <a:ext cx="8643668" cy="566528"/>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Data 2">
            <a:extLst>
              <a:ext uri="{FF2B5EF4-FFF2-40B4-BE49-F238E27FC236}">
                <a16:creationId xmlns:a16="http://schemas.microsoft.com/office/drawing/2014/main" id="{AB25A183-799B-4880-A698-2916DDC5921B}"/>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4" name="Espaço Reservado para Rodapé 3">
            <a:extLst>
              <a:ext uri="{FF2B5EF4-FFF2-40B4-BE49-F238E27FC236}">
                <a16:creationId xmlns:a16="http://schemas.microsoft.com/office/drawing/2014/main" id="{1761EA66-31D8-4D92-96AE-85D9374D104C}"/>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41920318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F4A7CC-C051-43D1-B38F-60DC2A97E764}"/>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3" name="Espaço Reservado para Rodapé 2">
            <a:extLst>
              <a:ext uri="{FF2B5EF4-FFF2-40B4-BE49-F238E27FC236}">
                <a16:creationId xmlns:a16="http://schemas.microsoft.com/office/drawing/2014/main" id="{9F16F9A9-8DE7-4170-9774-5865C26CBB81}"/>
              </a:ext>
            </a:extLst>
          </p:cNvPr>
          <p:cNvSpPr>
            <a:spLocks noGrp="1"/>
          </p:cNvSpPr>
          <p:nvPr>
            <p:ph type="ftr" sz="quarter" idx="11"/>
          </p:nvPr>
        </p:nvSpPr>
        <p:spPr/>
        <p:txBody>
          <a:bodyPr/>
          <a:lstStyle>
            <a:lvl1pPr>
              <a:defRPr>
                <a:solidFill>
                  <a:schemeClr val="bg1"/>
                </a:solidFill>
              </a:defRPr>
            </a:lvl1pPr>
          </a:lstStyle>
          <a:p>
            <a:endParaRPr lang="pt-BR"/>
          </a:p>
        </p:txBody>
      </p:sp>
      <p:sp>
        <p:nvSpPr>
          <p:cNvPr id="4" name="Text Placeholder 7">
            <a:extLst>
              <a:ext uri="{FF2B5EF4-FFF2-40B4-BE49-F238E27FC236}">
                <a16:creationId xmlns:a16="http://schemas.microsoft.com/office/drawing/2014/main" id="{4C1B3B06-6A51-4B3F-AB6D-B8213424707E}"/>
              </a:ext>
            </a:extLst>
          </p:cNvPr>
          <p:cNvSpPr>
            <a:spLocks noGrp="1"/>
          </p:cNvSpPr>
          <p:nvPr>
            <p:ph type="body" sz="quarter" idx="4294967295" hasCustomPrompt="1"/>
          </p:nvPr>
        </p:nvSpPr>
        <p:spPr>
          <a:xfrm>
            <a:off x="1520688" y="5406888"/>
            <a:ext cx="7046843" cy="354703"/>
          </a:xfrm>
        </p:spPr>
        <p:txBody>
          <a:bodyPr>
            <a:normAutofit/>
          </a:bodyPr>
          <a:lstStyle>
            <a:lvl1pPr marL="0" indent="0">
              <a:buNone/>
              <a:defRPr sz="1200" b="1">
                <a:solidFill>
                  <a:srgbClr val="07A990"/>
                </a:solidFill>
              </a:defRPr>
            </a:lvl1pPr>
          </a:lstStyle>
          <a:p>
            <a:pPr marL="0" indent="0">
              <a:buNone/>
            </a:pPr>
            <a:r>
              <a:rPr lang="en-US" sz="1350" dirty="0" err="1"/>
              <a:t>Autoria</a:t>
            </a:r>
            <a:endParaRPr lang="en-US" sz="1350" dirty="0"/>
          </a:p>
        </p:txBody>
      </p:sp>
    </p:spTree>
    <p:extLst>
      <p:ext uri="{BB962C8B-B14F-4D97-AF65-F5344CB8AC3E}">
        <p14:creationId xmlns:p14="http://schemas.microsoft.com/office/powerpoint/2010/main" val="14424016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6876256" y="6311732"/>
            <a:ext cx="373820" cy="23083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900">
                <a:solidFill>
                  <a:schemeClr val="bg1"/>
                </a:solidFill>
                <a:latin typeface="Gotham-Bold"/>
                <a:ea typeface="Gotham-Bold"/>
                <a:cs typeface="Gotham-Bold"/>
              </a:rPr>
              <a:pPr/>
              <a:t>‹nº›</a:t>
            </a:fld>
            <a:endParaRPr lang="en-US" altLang="pt-BR" sz="9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630635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extLst>
      <p:ext uri="{BB962C8B-B14F-4D97-AF65-F5344CB8AC3E}">
        <p14:creationId xmlns:p14="http://schemas.microsoft.com/office/powerpoint/2010/main" val="328704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5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464853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91537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tiff"/><Relationship Id="rId3" Type="http://schemas.openxmlformats.org/officeDocument/2006/relationships/slideLayout" Target="../slideLayouts/slideLayout15.xml"/><Relationship Id="rId21" Type="http://schemas.openxmlformats.org/officeDocument/2006/relationships/image" Target="../media/image4.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3.tif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tif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1.tiff"/><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tif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tiff"/><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tif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image" Target="../media/image2.tiff"/><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image" Target="../media/image1.tiff"/><Relationship Id="rId5" Type="http://schemas.openxmlformats.org/officeDocument/2006/relationships/slideLayout" Target="../slideLayouts/slideLayout49.xml"/><Relationship Id="rId10"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4"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5"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6"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6"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7"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8"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74" r:id="rId1"/>
    <p:sldLayoutId id="2147483673" r:id="rId2"/>
    <p:sldLayoutId id="2147483672"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78" r:id="rId14"/>
    <p:sldLayoutId id="2147483764" r:id="rId15"/>
    <p:sldLayoutId id="2147483767" r:id="rId16"/>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5"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6"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7"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359844"/>
      </p:ext>
    </p:extLst>
  </p:cSld>
  <p:clrMap bg1="dk2" tx1="lt1" bg2="dk1"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61A265A-0AD1-4355-8A65-B9F3F4963EF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C5BB11-A91C-4FDE-88C9-647B298D56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7D2323-D095-45F3-826C-3525EF25C1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E1BB25E-2443-4DA3-94DD-5CA5E81E7056}" type="datetimeFigureOut">
              <a:rPr lang="pt-BR" smtClean="0"/>
              <a:t>29/11/2018</a:t>
            </a:fld>
            <a:endParaRPr lang="pt-BR"/>
          </a:p>
        </p:txBody>
      </p:sp>
      <p:sp>
        <p:nvSpPr>
          <p:cNvPr id="5" name="Espaço Reservado para Rodapé 4">
            <a:extLst>
              <a:ext uri="{FF2B5EF4-FFF2-40B4-BE49-F238E27FC236}">
                <a16:creationId xmlns:a16="http://schemas.microsoft.com/office/drawing/2014/main" id="{C982C1E8-6CAE-4822-A614-064F06B192C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8329BC0-470C-4807-9E0F-6B22CC2C4F2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4E426-9B0F-4FDD-821D-9C318AC0C01E}" type="slidenum">
              <a:rPr lang="pt-BR" smtClean="0"/>
              <a:t>‹nº›</a:t>
            </a:fld>
            <a:endParaRPr lang="pt-BR"/>
          </a:p>
        </p:txBody>
      </p:sp>
      <p:pic>
        <p:nvPicPr>
          <p:cNvPr id="8"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6410" y="211018"/>
            <a:ext cx="1146811" cy="1034233"/>
          </a:xfrm>
          <a:prstGeom prst="rect">
            <a:avLst/>
          </a:prstGeom>
        </p:spPr>
      </p:pic>
      <p:pic>
        <p:nvPicPr>
          <p:cNvPr id="9"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436594" y="6251943"/>
            <a:ext cx="421656" cy="469532"/>
          </a:xfrm>
          <a:prstGeom prst="rect">
            <a:avLst/>
          </a:prstGeom>
        </p:spPr>
      </p:pic>
      <p:pic>
        <p:nvPicPr>
          <p:cNvPr id="10"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06410" y="6254496"/>
            <a:ext cx="4512116" cy="469532"/>
          </a:xfrm>
          <a:prstGeom prst="rect">
            <a:avLst/>
          </a:prstGeom>
        </p:spPr>
      </p:pic>
      <p:pic>
        <p:nvPicPr>
          <p:cNvPr id="12"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36088" y="147451"/>
            <a:ext cx="981280"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81448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0.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5.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1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7.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8.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9.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hyperlink" Target="https://docs.datastax.com/en/cql/3.3/cql/cql_using/useQuerySystem.html?hl=system,tables" TargetMode="External"/><Relationship Id="rId2" Type="http://schemas.openxmlformats.org/officeDocument/2006/relationships/notesSlide" Target="../notesSlides/notesSlide124.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5.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1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7.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8.xml"/><Relationship Id="rId1" Type="http://schemas.openxmlformats.org/officeDocument/2006/relationships/slideLayout" Target="../slideLayouts/slideLayout1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datastax.com/en/cql/3.3/cql/cql_reference/cqlCreateKeyspace.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datastax.com/en/cql/3.3/cql/cql_reference/cqlDropKeyspace.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datastax.com/en/cql/3.3/cql/cql_reference/cqlCreateTable.html#cqlCreateTabl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datastax.com/en/cql/3.3/cql/cql_reference/cqlDropTable.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datastax.com/en/cql/3.3/cql/cql_reference/tupleType.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s://docs.datastax.com/en/cql/3.3/cql/cql_using/useQueryJSON.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ocs.datastax.com/en/cql/3.3/cql/cql_reference/cqlSelect.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ocs.datastax.com/en/cql/3.3/cql/cql_reference/cqlCreateIndex.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docs.datastax.com/en/cql/3.3/cql/cql_reference/cqlshCopy.html?hl=copy"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docs.datastax.com/en/cql/3.3/cql/cql_reference/cqlUpdate.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8.xml"/><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6.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MBA em IA</a:t>
            </a:r>
            <a:br>
              <a:rPr lang="pt-BR" dirty="0" smtClean="0"/>
            </a:br>
            <a:r>
              <a:rPr lang="pt-BR" dirty="0" smtClean="0"/>
              <a:t/>
            </a:r>
            <a:br>
              <a:rPr lang="pt-BR" dirty="0" smtClean="0"/>
            </a:br>
            <a:r>
              <a:rPr lang="pt-BR" sz="2100" dirty="0"/>
              <a:t>Arquitetura de Dados</a:t>
            </a:r>
            <a:endParaRPr lang="pt-BR" dirty="0"/>
          </a:p>
        </p:txBody>
      </p:sp>
      <p:sp>
        <p:nvSpPr>
          <p:cNvPr id="3" name="Subtítulo 2"/>
          <p:cNvSpPr>
            <a:spLocks noGrp="1"/>
          </p:cNvSpPr>
          <p:nvPr>
            <p:ph type="subTitle" idx="1"/>
          </p:nvPr>
        </p:nvSpPr>
        <p:spPr/>
        <p:txBody>
          <a:bodyPr/>
          <a:lstStyle/>
          <a:p>
            <a:r>
              <a:rPr lang="pt-BR" dirty="0" smtClean="0">
                <a:solidFill>
                  <a:srgbClr val="07A990"/>
                </a:solidFill>
              </a:rPr>
              <a:t>NO-SQL</a:t>
            </a:r>
          </a:p>
          <a:p>
            <a:r>
              <a:rPr lang="pt-BR" dirty="0" smtClean="0">
                <a:solidFill>
                  <a:srgbClr val="07A990"/>
                </a:solidFill>
              </a:rPr>
              <a:t>Cassandra</a:t>
            </a:r>
            <a:endParaRPr lang="pt-BR" dirty="0">
              <a:solidFill>
                <a:srgbClr val="07A990"/>
              </a:solidFill>
            </a:endParaRPr>
          </a:p>
        </p:txBody>
      </p:sp>
    </p:spTree>
    <p:extLst>
      <p:ext uri="{BB962C8B-B14F-4D97-AF65-F5344CB8AC3E}">
        <p14:creationId xmlns:p14="http://schemas.microsoft.com/office/powerpoint/2010/main" val="2688223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456815" y="668942"/>
            <a:ext cx="8230369" cy="4676487"/>
          </a:xfrm>
          <a:solidFill>
            <a:schemeClr val="tx2"/>
          </a:solidFill>
        </p:spPr>
        <p:txBody>
          <a:bodyPr>
            <a:noAutofit/>
          </a:bodyPr>
          <a:lstStyle/>
          <a:p>
            <a:pPr marL="342900" lvl="1" indent="0" algn="just">
              <a:buNone/>
            </a:pPr>
            <a:r>
              <a:rPr lang="pt-BR" sz="2400" b="0" i="0" dirty="0"/>
              <a:t>O porquê da vantagem!</a:t>
            </a:r>
          </a:p>
          <a:p>
            <a:pPr marL="342900" lvl="1" indent="0" algn="just">
              <a:buNone/>
            </a:pPr>
            <a:endParaRPr lang="pt-BR" sz="2000" b="0" i="0" dirty="0"/>
          </a:p>
          <a:p>
            <a:pPr marL="342900" lvl="1" indent="0" algn="just">
              <a:buNone/>
            </a:pPr>
            <a:r>
              <a:rPr lang="pt-BR" sz="2000" b="0" i="0" dirty="0"/>
              <a:t>Como “pensa” um Relacional</a:t>
            </a:r>
          </a:p>
          <a:p>
            <a:pPr marL="342900" lvl="1" indent="0" algn="just">
              <a:buNone/>
            </a:pPr>
            <a:r>
              <a:rPr lang="pt-BR" sz="2000" b="0" i="0" dirty="0"/>
              <a:t>O executor de consultas de </a:t>
            </a:r>
            <a:r>
              <a:rPr lang="pt-BR" sz="2000" b="0" i="0" dirty="0" err="1"/>
              <a:t>SGBDs</a:t>
            </a:r>
            <a:r>
              <a:rPr lang="pt-BR" sz="2000" b="0" i="0" dirty="0"/>
              <a:t> relacionais, necessitam de tempo demasiado para interpretar </a:t>
            </a:r>
            <a:r>
              <a:rPr lang="pt-BR" sz="2000" b="0" i="0" dirty="0" err="1"/>
              <a:t>tuplas</a:t>
            </a:r>
            <a:r>
              <a:rPr lang="pt-BR" sz="2000" b="0" i="0" dirty="0"/>
              <a:t> antes de fornecer o resultado de uma consulta. Isso ocorre porque todas as </a:t>
            </a:r>
            <a:r>
              <a:rPr lang="pt-BR" sz="2000" b="0" i="0" dirty="0" err="1"/>
              <a:t>tuplas</a:t>
            </a:r>
            <a:r>
              <a:rPr lang="pt-BR" sz="2000" b="0" i="0" dirty="0"/>
              <a:t> devem ser percorridas e interpretadas uma-a-uma, lendo atributos de forma desnecessária e utilizando um alto número de instruções de CPU para verificar todos os registros. </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pic>
        <p:nvPicPr>
          <p:cNvPr id="2" name="Imagem 1">
            <a:extLst>
              <a:ext uri="{FF2B5EF4-FFF2-40B4-BE49-F238E27FC236}">
                <a16:creationId xmlns:a16="http://schemas.microsoft.com/office/drawing/2014/main" id="{76A894D0-D7FE-49BD-916E-CB58DA6418ED}"/>
              </a:ext>
            </a:extLst>
          </p:cNvPr>
          <p:cNvPicPr>
            <a:picLocks noChangeAspect="1"/>
          </p:cNvPicPr>
          <p:nvPr/>
        </p:nvPicPr>
        <p:blipFill>
          <a:blip r:embed="rId3"/>
          <a:stretch>
            <a:fillRect/>
          </a:stretch>
        </p:blipFill>
        <p:spPr>
          <a:xfrm>
            <a:off x="6156176" y="3481621"/>
            <a:ext cx="2148086" cy="2230705"/>
          </a:xfrm>
          <a:prstGeom prst="rect">
            <a:avLst/>
          </a:prstGeom>
        </p:spPr>
      </p:pic>
    </p:spTree>
    <p:extLst>
      <p:ext uri="{BB962C8B-B14F-4D97-AF65-F5344CB8AC3E}">
        <p14:creationId xmlns:p14="http://schemas.microsoft.com/office/powerpoint/2010/main" val="32679672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5148064" y="896090"/>
            <a:ext cx="3168352" cy="1450527"/>
          </a:xfrm>
        </p:spPr>
        <p:txBody>
          <a:bodyPr>
            <a:noAutofit/>
          </a:bodyPr>
          <a:lstStyle/>
          <a:p>
            <a:pPr marL="342900" lvl="1" indent="0" algn="just">
              <a:buNone/>
            </a:pPr>
            <a:r>
              <a:rPr lang="pt-BR" sz="2000" i="0" dirty="0"/>
              <a:t>Busca em Field Swap</a:t>
            </a:r>
          </a:p>
          <a:p>
            <a:pPr marL="342900" lvl="1" indent="0" algn="just">
              <a:buNone/>
            </a:pPr>
            <a:endParaRPr lang="pt-BR" sz="2000" b="0"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6379307" y="5229200"/>
            <a:ext cx="1937109" cy="641250"/>
          </a:xfrm>
          <a:prstGeom prst="rect">
            <a:avLst/>
          </a:prstGeom>
        </p:spPr>
      </p:pic>
      <p:pic>
        <p:nvPicPr>
          <p:cNvPr id="2" name="Imagem 1">
            <a:extLst>
              <a:ext uri="{FF2B5EF4-FFF2-40B4-BE49-F238E27FC236}">
                <a16:creationId xmlns:a16="http://schemas.microsoft.com/office/drawing/2014/main" id="{66613C38-5F50-487B-B54C-ACA327FF6C38}"/>
              </a:ext>
            </a:extLst>
          </p:cNvPr>
          <p:cNvPicPr>
            <a:picLocks noChangeAspect="1"/>
          </p:cNvPicPr>
          <p:nvPr/>
        </p:nvPicPr>
        <p:blipFill>
          <a:blip r:embed="rId4"/>
          <a:stretch>
            <a:fillRect/>
          </a:stretch>
        </p:blipFill>
        <p:spPr>
          <a:xfrm>
            <a:off x="213426" y="596608"/>
            <a:ext cx="4848225" cy="3914775"/>
          </a:xfrm>
          <a:prstGeom prst="rect">
            <a:avLst/>
          </a:prstGeom>
        </p:spPr>
      </p:pic>
      <p:pic>
        <p:nvPicPr>
          <p:cNvPr id="3" name="Imagem 2">
            <a:extLst>
              <a:ext uri="{FF2B5EF4-FFF2-40B4-BE49-F238E27FC236}">
                <a16:creationId xmlns:a16="http://schemas.microsoft.com/office/drawing/2014/main" id="{DC0E0045-7D32-4014-AAF2-9DD25F71A7C6}"/>
              </a:ext>
            </a:extLst>
          </p:cNvPr>
          <p:cNvPicPr>
            <a:picLocks noChangeAspect="1"/>
          </p:cNvPicPr>
          <p:nvPr/>
        </p:nvPicPr>
        <p:blipFill>
          <a:blip r:embed="rId5"/>
          <a:stretch>
            <a:fillRect/>
          </a:stretch>
        </p:blipFill>
        <p:spPr>
          <a:xfrm>
            <a:off x="4413318" y="2822090"/>
            <a:ext cx="4486275" cy="2314575"/>
          </a:xfrm>
          <a:prstGeom prst="rect">
            <a:avLst/>
          </a:prstGeom>
        </p:spPr>
      </p:pic>
    </p:spTree>
    <p:extLst>
      <p:ext uri="{BB962C8B-B14F-4D97-AF65-F5344CB8AC3E}">
        <p14:creationId xmlns:p14="http://schemas.microsoft.com/office/powerpoint/2010/main" val="26790943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245778" y="526742"/>
            <a:ext cx="8652444" cy="4676487"/>
          </a:xfrm>
        </p:spPr>
        <p:txBody>
          <a:bodyPr>
            <a:noAutofit/>
          </a:bodyPr>
          <a:lstStyle/>
          <a:p>
            <a:pPr marL="342900" lvl="1" indent="0" algn="just">
              <a:buNone/>
            </a:pPr>
            <a:r>
              <a:rPr lang="pt-BR" sz="2000" i="0" dirty="0"/>
              <a:t>Desenvolvimento</a:t>
            </a:r>
          </a:p>
          <a:p>
            <a:pPr marL="342900" lvl="1" indent="0" algn="just">
              <a:buNone/>
            </a:pPr>
            <a:endParaRPr lang="pt-BR" sz="2000" b="0"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6961113" y="5203229"/>
            <a:ext cx="1937109" cy="641250"/>
          </a:xfrm>
          <a:prstGeom prst="rect">
            <a:avLst/>
          </a:prstGeom>
        </p:spPr>
      </p:pic>
      <p:pic>
        <p:nvPicPr>
          <p:cNvPr id="2" name="Imagem 1">
            <a:extLst>
              <a:ext uri="{FF2B5EF4-FFF2-40B4-BE49-F238E27FC236}">
                <a16:creationId xmlns:a16="http://schemas.microsoft.com/office/drawing/2014/main" id="{D5EA5D05-05BF-44BD-B00C-88772D044FE9}"/>
              </a:ext>
            </a:extLst>
          </p:cNvPr>
          <p:cNvPicPr>
            <a:picLocks noChangeAspect="1"/>
          </p:cNvPicPr>
          <p:nvPr/>
        </p:nvPicPr>
        <p:blipFill>
          <a:blip r:embed="rId4"/>
          <a:stretch>
            <a:fillRect/>
          </a:stretch>
        </p:blipFill>
        <p:spPr>
          <a:xfrm>
            <a:off x="1331640" y="865046"/>
            <a:ext cx="6848103" cy="4376869"/>
          </a:xfrm>
          <a:prstGeom prst="rect">
            <a:avLst/>
          </a:prstGeom>
        </p:spPr>
      </p:pic>
    </p:spTree>
    <p:extLst>
      <p:ext uri="{BB962C8B-B14F-4D97-AF65-F5344CB8AC3E}">
        <p14:creationId xmlns:p14="http://schemas.microsoft.com/office/powerpoint/2010/main" val="22483309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82561" y="629752"/>
            <a:ext cx="8652444" cy="4676487"/>
          </a:xfrm>
        </p:spPr>
        <p:txBody>
          <a:bodyPr>
            <a:noAutofit/>
          </a:bodyPr>
          <a:lstStyle/>
          <a:p>
            <a:pPr marL="342900" lvl="1" indent="0" algn="just">
              <a:buNone/>
            </a:pPr>
            <a:r>
              <a:rPr lang="pt-BR" sz="2000" i="0" dirty="0"/>
              <a:t>Prós</a:t>
            </a:r>
          </a:p>
          <a:p>
            <a:pPr marL="342900" lvl="1" indent="0" algn="just">
              <a:buNone/>
            </a:pPr>
            <a:endParaRPr lang="pt-BR" sz="2000" b="0"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6732240" y="5132072"/>
            <a:ext cx="1937109" cy="641250"/>
          </a:xfrm>
          <a:prstGeom prst="rect">
            <a:avLst/>
          </a:prstGeom>
        </p:spPr>
      </p:pic>
      <p:pic>
        <p:nvPicPr>
          <p:cNvPr id="4" name="Imagem 3">
            <a:extLst>
              <a:ext uri="{FF2B5EF4-FFF2-40B4-BE49-F238E27FC236}">
                <a16:creationId xmlns:a16="http://schemas.microsoft.com/office/drawing/2014/main" id="{C016FD20-8DCC-49C8-8176-2359A2D15F9B}"/>
              </a:ext>
            </a:extLst>
          </p:cNvPr>
          <p:cNvPicPr>
            <a:picLocks noChangeAspect="1"/>
          </p:cNvPicPr>
          <p:nvPr/>
        </p:nvPicPr>
        <p:blipFill>
          <a:blip r:embed="rId4"/>
          <a:stretch>
            <a:fillRect/>
          </a:stretch>
        </p:blipFill>
        <p:spPr>
          <a:xfrm>
            <a:off x="1653155" y="670147"/>
            <a:ext cx="7181850" cy="4229100"/>
          </a:xfrm>
          <a:prstGeom prst="rect">
            <a:avLst/>
          </a:prstGeom>
        </p:spPr>
      </p:pic>
    </p:spTree>
    <p:extLst>
      <p:ext uri="{BB962C8B-B14F-4D97-AF65-F5344CB8AC3E}">
        <p14:creationId xmlns:p14="http://schemas.microsoft.com/office/powerpoint/2010/main" val="13488118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Contras</a:t>
            </a:r>
          </a:p>
          <a:p>
            <a:pPr marL="342900" lvl="1" indent="0" algn="just">
              <a:buNone/>
            </a:pPr>
            <a:endParaRPr lang="pt-BR" sz="2000" b="0"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6660232" y="5085184"/>
            <a:ext cx="1937109" cy="641250"/>
          </a:xfrm>
          <a:prstGeom prst="rect">
            <a:avLst/>
          </a:prstGeom>
        </p:spPr>
      </p:pic>
      <p:pic>
        <p:nvPicPr>
          <p:cNvPr id="3" name="Imagem 2">
            <a:extLst>
              <a:ext uri="{FF2B5EF4-FFF2-40B4-BE49-F238E27FC236}">
                <a16:creationId xmlns:a16="http://schemas.microsoft.com/office/drawing/2014/main" id="{8142D76D-79E8-46C4-86E0-42ED770B0443}"/>
              </a:ext>
            </a:extLst>
          </p:cNvPr>
          <p:cNvPicPr>
            <a:picLocks noChangeAspect="1"/>
          </p:cNvPicPr>
          <p:nvPr/>
        </p:nvPicPr>
        <p:blipFill>
          <a:blip r:embed="rId4"/>
          <a:stretch>
            <a:fillRect/>
          </a:stretch>
        </p:blipFill>
        <p:spPr>
          <a:xfrm>
            <a:off x="1763688" y="1237090"/>
            <a:ext cx="6096000" cy="2867025"/>
          </a:xfrm>
          <a:prstGeom prst="rect">
            <a:avLst/>
          </a:prstGeom>
        </p:spPr>
      </p:pic>
    </p:spTree>
    <p:extLst>
      <p:ext uri="{BB962C8B-B14F-4D97-AF65-F5344CB8AC3E}">
        <p14:creationId xmlns:p14="http://schemas.microsoft.com/office/powerpoint/2010/main" val="16310881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219661" y="692696"/>
            <a:ext cx="6057640" cy="4536504"/>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Cassandra</a:t>
            </a:r>
          </a:p>
        </p:txBody>
      </p:sp>
    </p:spTree>
    <p:extLst>
      <p:ext uri="{BB962C8B-B14F-4D97-AF65-F5344CB8AC3E}">
        <p14:creationId xmlns:p14="http://schemas.microsoft.com/office/powerpoint/2010/main" val="17065094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344513" y="735191"/>
            <a:ext cx="8652444" cy="4676487"/>
          </a:xfrm>
        </p:spPr>
        <p:txBody>
          <a:bodyPr>
            <a:noAutofit/>
          </a:bodyPr>
          <a:lstStyle/>
          <a:p>
            <a:pPr marL="342900" lvl="1" indent="0" algn="just">
              <a:buNone/>
            </a:pPr>
            <a:r>
              <a:rPr lang="pt-BR" sz="2000" i="0" dirty="0"/>
              <a:t>Características</a:t>
            </a:r>
          </a:p>
          <a:p>
            <a:pPr marL="342900" lvl="1" indent="0" algn="just">
              <a:buNone/>
            </a:pPr>
            <a:endParaRPr lang="pt-BR" sz="2000" b="0" i="0" dirty="0"/>
          </a:p>
          <a:p>
            <a:r>
              <a:rPr lang="pt-BR" sz="2000" b="0" i="0" dirty="0"/>
              <a:t>Trata-se de um banco de dados orientado a colunas, de código aberto, altamente escalável, distribuído, descentralizado, de alta disponibilidade, tolerante a falhas.</a:t>
            </a:r>
          </a:p>
          <a:p>
            <a:r>
              <a:rPr lang="pt-BR" sz="2000" b="0" i="0" dirty="0"/>
              <a:t>Foi criado pelo Facebook, sendo usado por empresas como Netflix, </a:t>
            </a:r>
            <a:r>
              <a:rPr lang="pt-BR" sz="2000" b="0" i="0" dirty="0" err="1"/>
              <a:t>Spotify</a:t>
            </a:r>
            <a:r>
              <a:rPr lang="pt-BR" sz="2000" b="0" i="0" dirty="0"/>
              <a:t>, eBay, entre outras.</a:t>
            </a:r>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5940152" y="5326280"/>
            <a:ext cx="2727364" cy="517854"/>
          </a:xfrm>
          <a:prstGeom prst="rect">
            <a:avLst/>
          </a:prstGeom>
        </p:spPr>
      </p:pic>
    </p:spTree>
    <p:extLst>
      <p:ext uri="{BB962C8B-B14F-4D97-AF65-F5344CB8AC3E}">
        <p14:creationId xmlns:p14="http://schemas.microsoft.com/office/powerpoint/2010/main" val="19059639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t>Cassandra: O que é?</a:t>
            </a:r>
            <a:endParaRPr lang="en-US" sz="2000" i="0" dirty="0"/>
          </a:p>
        </p:txBody>
      </p:sp>
      <p:sp>
        <p:nvSpPr>
          <p:cNvPr id="3" name="Content Placeholder 2"/>
          <p:cNvSpPr>
            <a:spLocks noGrp="1"/>
          </p:cNvSpPr>
          <p:nvPr>
            <p:ph idx="1"/>
          </p:nvPr>
        </p:nvSpPr>
        <p:spPr>
          <a:xfrm>
            <a:off x="467544" y="764704"/>
            <a:ext cx="6048672" cy="4593270"/>
          </a:xfrm>
        </p:spPr>
        <p:txBody>
          <a:bodyPr/>
          <a:lstStyle/>
          <a:p>
            <a:pPr marL="0" indent="0">
              <a:buNone/>
            </a:pPr>
            <a:r>
              <a:rPr lang="pt-BR" sz="2000" b="0" i="0" dirty="0"/>
              <a:t>O Cassandra é um banco de dados </a:t>
            </a:r>
            <a:r>
              <a:rPr lang="pt-BR" sz="2000" b="0" i="0" dirty="0" err="1"/>
              <a:t>NoSQL</a:t>
            </a:r>
            <a:r>
              <a:rPr lang="pt-BR" sz="2000" b="0" i="0" dirty="0"/>
              <a:t> que pertence à categoria de banco de dados da </a:t>
            </a:r>
            <a:r>
              <a:rPr lang="pt-BR" sz="2000" b="0" i="0" dirty="0" err="1"/>
              <a:t>column-store</a:t>
            </a:r>
            <a:r>
              <a:rPr lang="pt-BR" sz="2000" b="0" i="0" dirty="0"/>
              <a:t> </a:t>
            </a:r>
            <a:r>
              <a:rPr lang="pt-BR" sz="2000" b="0" i="0" dirty="0" err="1"/>
              <a:t>NoSQL</a:t>
            </a:r>
            <a:r>
              <a:rPr lang="pt-BR" sz="2000" b="0" i="0" dirty="0"/>
              <a:t>. </a:t>
            </a:r>
          </a:p>
          <a:p>
            <a:pPr marL="0" indent="0">
              <a:buNone/>
            </a:pPr>
            <a:endParaRPr lang="pt-BR" sz="2000" b="0" i="0" dirty="0"/>
          </a:p>
          <a:p>
            <a:pPr marL="0" indent="0">
              <a:buNone/>
            </a:pPr>
            <a:r>
              <a:rPr lang="pt-BR" sz="2000" b="0" i="0" dirty="0"/>
              <a:t>Ele é um projeto Apache e possui uma versão Enterprise mantida pelo </a:t>
            </a:r>
            <a:r>
              <a:rPr lang="pt-BR" sz="2000" b="0" i="0" dirty="0" err="1"/>
              <a:t>DataStax</a:t>
            </a:r>
            <a:r>
              <a:rPr lang="pt-BR" sz="2000" b="0" i="0" dirty="0"/>
              <a:t>.</a:t>
            </a:r>
          </a:p>
          <a:p>
            <a:pPr marL="0" indent="0">
              <a:buNone/>
            </a:pPr>
            <a:r>
              <a:rPr lang="pt-BR" sz="2000" b="0" i="0" dirty="0"/>
              <a:t> </a:t>
            </a:r>
          </a:p>
          <a:p>
            <a:pPr marL="0" indent="0">
              <a:buNone/>
            </a:pPr>
            <a:r>
              <a:rPr lang="pt-BR" sz="2000" b="0" i="0" dirty="0"/>
              <a:t>O Cassandra é escrito em Java e é usado principalmente para dados de séries temporais, como métricas, </a:t>
            </a:r>
            <a:r>
              <a:rPr lang="pt-BR" sz="2000" b="0" i="0" dirty="0" err="1"/>
              <a:t>IoT</a:t>
            </a:r>
            <a:r>
              <a:rPr lang="pt-BR" sz="2000" b="0" i="0" dirty="0"/>
              <a:t> (Internet </a:t>
            </a:r>
            <a:r>
              <a:rPr lang="pt-BR" sz="2000" b="0" i="0" dirty="0" err="1"/>
              <a:t>of</a:t>
            </a:r>
            <a:r>
              <a:rPr lang="pt-BR" sz="2000" b="0" i="0" dirty="0"/>
              <a:t> </a:t>
            </a:r>
            <a:r>
              <a:rPr lang="pt-BR" sz="2000" b="0" i="0" dirty="0" err="1"/>
              <a:t>Things</a:t>
            </a:r>
            <a:r>
              <a:rPr lang="pt-BR" sz="2000" b="0" i="0" dirty="0"/>
              <a:t>), logs, mensagens de bate-papo, e assim por diante. Ele é capaz de lidar com uma enorme quantidade de gravações e lê e escala para milhares de nós. </a:t>
            </a:r>
            <a:endParaRPr lang="en-US" sz="2000" b="0" i="0" dirty="0"/>
          </a:p>
        </p:txBody>
      </p:sp>
      <p:pic>
        <p:nvPicPr>
          <p:cNvPr id="1026" name="Picture 2" descr="Resultado de imagem para cassand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2132856"/>
            <a:ext cx="2342605" cy="1570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488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Tecnologia Embarcada</a:t>
            </a:r>
            <a:endParaRPr lang="en-US" sz="2000" i="0" dirty="0">
              <a:solidFill>
                <a:schemeClr val="bg2"/>
              </a:solidFill>
            </a:endParaRPr>
          </a:p>
        </p:txBody>
      </p:sp>
      <p:sp>
        <p:nvSpPr>
          <p:cNvPr id="5" name="CaixaDeTexto 5"/>
          <p:cNvSpPr txBox="1"/>
          <p:nvPr/>
        </p:nvSpPr>
        <p:spPr>
          <a:xfrm>
            <a:off x="946747" y="764704"/>
            <a:ext cx="7250505" cy="3169549"/>
          </a:xfrm>
          <a:prstGeom prst="rect">
            <a:avLst/>
          </a:prstGeom>
          <a:noFill/>
        </p:spPr>
        <p:txBody>
          <a:bodyPr wrap="square" rtlCol="0">
            <a:spAutoFit/>
          </a:bodyPr>
          <a:lstStyle/>
          <a:p>
            <a:pPr marL="342831" indent="-342831">
              <a:buClr>
                <a:srgbClr val="FF0000"/>
              </a:buClr>
              <a:buFont typeface="Wingdings" panose="05000000000000000000" pitchFamily="2" charset="2"/>
              <a:buChar char="ü"/>
            </a:pPr>
            <a:r>
              <a:rPr lang="pt-BR" sz="2000" b="0" i="0" dirty="0">
                <a:solidFill>
                  <a:schemeClr val="bg2"/>
                </a:solidFill>
              </a:rPr>
              <a:t>Mistura ideias do Big </a:t>
            </a:r>
            <a:r>
              <a:rPr lang="pt-BR" sz="2000" b="0" i="0" dirty="0" err="1">
                <a:solidFill>
                  <a:schemeClr val="bg2"/>
                </a:solidFill>
              </a:rPr>
              <a:t>Table</a:t>
            </a:r>
            <a:r>
              <a:rPr lang="pt-BR" sz="2000" b="0" i="0" dirty="0">
                <a:solidFill>
                  <a:schemeClr val="bg2"/>
                </a:solidFill>
              </a:rPr>
              <a:t> do Google e do </a:t>
            </a:r>
            <a:r>
              <a:rPr lang="pt-BR" sz="2000" b="0" i="0" dirty="0" err="1">
                <a:solidFill>
                  <a:schemeClr val="bg2"/>
                </a:solidFill>
              </a:rPr>
              <a:t>Dynamo</a:t>
            </a:r>
            <a:r>
              <a:rPr lang="pt-BR" sz="2000" b="0" i="0" dirty="0">
                <a:solidFill>
                  <a:schemeClr val="bg2"/>
                </a:solidFill>
              </a:rPr>
              <a:t> da </a:t>
            </a:r>
            <a:r>
              <a:rPr lang="pt-BR" sz="2000" b="0" i="0" dirty="0" err="1">
                <a:solidFill>
                  <a:schemeClr val="bg2"/>
                </a:solidFill>
              </a:rPr>
              <a:t>Amazon</a:t>
            </a:r>
            <a:r>
              <a:rPr lang="pt-BR" sz="2000" b="0" i="0" dirty="0">
                <a:solidFill>
                  <a:schemeClr val="bg2"/>
                </a:solidFill>
              </a:rPr>
              <a:t>;</a:t>
            </a:r>
          </a:p>
          <a:p>
            <a:pPr marL="342831" indent="-342831">
              <a:buClr>
                <a:srgbClr val="FF0000"/>
              </a:buClr>
              <a:buFont typeface="Wingdings" panose="05000000000000000000" pitchFamily="2" charset="2"/>
              <a:buChar char="ü"/>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É baseado em arquitetura </a:t>
            </a:r>
            <a:r>
              <a:rPr lang="pt-BR" sz="2000" b="0" i="0" dirty="0" err="1">
                <a:solidFill>
                  <a:schemeClr val="bg2"/>
                </a:solidFill>
              </a:rPr>
              <a:t>peer-to-peer</a:t>
            </a:r>
            <a:r>
              <a:rPr lang="pt-BR" sz="2000" b="0" i="0" dirty="0">
                <a:solidFill>
                  <a:schemeClr val="bg2"/>
                </a:solidFill>
              </a:rPr>
              <a:t>. Cada nó é igual (pode executar leituras e gravações), portanto, não há nó mestre ou escravo, ou seja, não há um único ponto mestre de falha.</a:t>
            </a:r>
          </a:p>
          <a:p>
            <a:pPr marL="342831" indent="-342831">
              <a:buClr>
                <a:srgbClr val="FF0000"/>
              </a:buClr>
              <a:buFont typeface="Wingdings" panose="05000000000000000000" pitchFamily="2" charset="2"/>
              <a:buChar char="ü"/>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Faz partição e replicação automáticas;</a:t>
            </a:r>
          </a:p>
          <a:p>
            <a:pPr marL="342831" indent="-342831">
              <a:buClr>
                <a:srgbClr val="FF0000"/>
              </a:buClr>
              <a:buFont typeface="Wingdings" panose="05000000000000000000" pitchFamily="2" charset="2"/>
              <a:buChar char="ü"/>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Tem gravação sintonizável e consistência de leitura para operações de leitura e gravação – ACID.</a:t>
            </a:r>
          </a:p>
        </p:txBody>
      </p:sp>
    </p:spTree>
    <p:extLst>
      <p:ext uri="{BB962C8B-B14F-4D97-AF65-F5344CB8AC3E}">
        <p14:creationId xmlns:p14="http://schemas.microsoft.com/office/powerpoint/2010/main" val="16512715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Tecnologia Embarcada</a:t>
            </a:r>
            <a:endParaRPr lang="en-US" sz="2000" i="0" dirty="0">
              <a:solidFill>
                <a:schemeClr val="bg2"/>
              </a:solidFill>
            </a:endParaRPr>
          </a:p>
        </p:txBody>
      </p:sp>
      <p:sp>
        <p:nvSpPr>
          <p:cNvPr id="5" name="CaixaDeTexto 5"/>
          <p:cNvSpPr txBox="1"/>
          <p:nvPr/>
        </p:nvSpPr>
        <p:spPr>
          <a:xfrm>
            <a:off x="946747" y="836712"/>
            <a:ext cx="7250505" cy="4093428"/>
          </a:xfrm>
          <a:prstGeom prst="rect">
            <a:avLst/>
          </a:prstGeom>
          <a:noFill/>
        </p:spPr>
        <p:txBody>
          <a:bodyPr wrap="square" rtlCol="0">
            <a:spAutoFit/>
          </a:bodyPr>
          <a:lstStyle/>
          <a:p>
            <a:pPr marL="342831" indent="-342831">
              <a:buClr>
                <a:srgbClr val="FF0000"/>
              </a:buClr>
              <a:buFont typeface="Wingdings" panose="05000000000000000000" pitchFamily="2" charset="2"/>
              <a:buChar char="ü"/>
            </a:pPr>
            <a:r>
              <a:rPr lang="pt-BR" sz="2000" b="0" i="0" dirty="0">
                <a:solidFill>
                  <a:schemeClr val="bg2"/>
                </a:solidFill>
              </a:rPr>
              <a:t>É capaz de escalar horizontalmente mantendo a escalabilidade linear para leitura e gravação;</a:t>
            </a:r>
          </a:p>
          <a:p>
            <a:pPr marL="342831" indent="-342831">
              <a:buClr>
                <a:srgbClr val="FF0000"/>
              </a:buClr>
              <a:buFont typeface="Wingdings" panose="05000000000000000000" pitchFamily="2" charset="2"/>
              <a:buChar char="ü"/>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Lida com a comunicação </a:t>
            </a:r>
            <a:r>
              <a:rPr lang="pt-BR" sz="2000" b="0" i="0" dirty="0" err="1">
                <a:solidFill>
                  <a:schemeClr val="bg2"/>
                </a:solidFill>
              </a:rPr>
              <a:t>inter-nó</a:t>
            </a:r>
            <a:r>
              <a:rPr lang="pt-BR" sz="2000" b="0" i="0" dirty="0">
                <a:solidFill>
                  <a:schemeClr val="bg2"/>
                </a:solidFill>
              </a:rPr>
              <a:t> através do protocolo </a:t>
            </a:r>
            <a:r>
              <a:rPr lang="pt-BR" sz="2000" b="0" i="0" dirty="0" err="1">
                <a:solidFill>
                  <a:schemeClr val="bg2"/>
                </a:solidFill>
              </a:rPr>
              <a:t>Gossip</a:t>
            </a:r>
            <a:r>
              <a:rPr lang="pt-BR" sz="2000" b="0" i="0" dirty="0">
                <a:solidFill>
                  <a:schemeClr val="bg2"/>
                </a:solidFill>
              </a:rPr>
              <a:t>.</a:t>
            </a:r>
          </a:p>
          <a:p>
            <a:pPr marL="342831" indent="-342831">
              <a:buClr>
                <a:srgbClr val="FF0000"/>
              </a:buClr>
              <a:buFont typeface="Wingdings" panose="05000000000000000000" pitchFamily="2" charset="2"/>
              <a:buChar char="ü"/>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Lida com a comunicação do cliente através do CQL (Cassandra Query </a:t>
            </a:r>
            <a:r>
              <a:rPr lang="pt-BR" sz="2000" b="0" i="0" dirty="0" err="1">
                <a:solidFill>
                  <a:schemeClr val="bg2"/>
                </a:solidFill>
              </a:rPr>
              <a:t>Language</a:t>
            </a:r>
            <a:r>
              <a:rPr lang="pt-BR" sz="2000" b="0" i="0" dirty="0">
                <a:solidFill>
                  <a:schemeClr val="bg2"/>
                </a:solidFill>
              </a:rPr>
              <a:t>), que é muito semelhante ao SQL.</a:t>
            </a:r>
          </a:p>
          <a:p>
            <a:pPr marL="342831" indent="-342831">
              <a:buClr>
                <a:srgbClr val="FF0000"/>
              </a:buClr>
              <a:buFont typeface="Wingdings" panose="05000000000000000000" pitchFamily="2" charset="2"/>
              <a:buChar char="ü"/>
            </a:pPr>
            <a:endParaRPr lang="pt-BR" sz="2000" b="0" i="0" dirty="0">
              <a:solidFill>
                <a:schemeClr val="bg2"/>
              </a:solidFill>
            </a:endParaRPr>
          </a:p>
          <a:p>
            <a:pPr marL="342831" indent="-342831">
              <a:buClr>
                <a:srgbClr val="FF0000"/>
              </a:buClr>
              <a:buFont typeface="Wingdings" panose="05000000000000000000" pitchFamily="2" charset="2"/>
              <a:buChar char="ü"/>
            </a:pPr>
            <a:endParaRPr lang="pt-BR" sz="2000" b="0" i="0" dirty="0">
              <a:solidFill>
                <a:schemeClr val="bg2"/>
              </a:solidFill>
            </a:endParaRPr>
          </a:p>
          <a:p>
            <a:pPr>
              <a:buClr>
                <a:srgbClr val="FF0000"/>
              </a:buClr>
            </a:pPr>
            <a:r>
              <a:rPr lang="pt-BR" sz="1600" b="0" i="0" dirty="0">
                <a:solidFill>
                  <a:schemeClr val="bg2"/>
                </a:solidFill>
              </a:rPr>
              <a:t>O que é protocolo </a:t>
            </a:r>
            <a:r>
              <a:rPr lang="pt-BR" sz="1600" b="0" i="0" dirty="0" err="1">
                <a:solidFill>
                  <a:schemeClr val="bg2"/>
                </a:solidFill>
              </a:rPr>
              <a:t>Gossip</a:t>
            </a:r>
            <a:r>
              <a:rPr lang="pt-BR" sz="1600" b="0" i="0" dirty="0">
                <a:solidFill>
                  <a:schemeClr val="bg2"/>
                </a:solidFill>
              </a:rPr>
              <a:t>: Digamos que o nó N1 receba uma nova informação. N1 selecionaria aleatoriamente um </a:t>
            </a:r>
            <a:r>
              <a:rPr lang="pt-BR" sz="1600" b="0" i="0" dirty="0" err="1">
                <a:solidFill>
                  <a:schemeClr val="bg2"/>
                </a:solidFill>
              </a:rPr>
              <a:t>peer</a:t>
            </a:r>
            <a:r>
              <a:rPr lang="pt-BR" sz="1600" b="0" i="0" dirty="0">
                <a:solidFill>
                  <a:schemeClr val="bg2"/>
                </a:solidFill>
              </a:rPr>
              <a:t> (digamos, nó N2) e compartilharia a informação. N1 e N2 escolheriam um </a:t>
            </a:r>
            <a:r>
              <a:rPr lang="pt-BR" sz="1600" b="0" i="0" dirty="0" err="1">
                <a:solidFill>
                  <a:schemeClr val="bg2"/>
                </a:solidFill>
              </a:rPr>
              <a:t>peer</a:t>
            </a:r>
            <a:r>
              <a:rPr lang="pt-BR" sz="1600" b="0" i="0" dirty="0">
                <a:solidFill>
                  <a:schemeClr val="bg2"/>
                </a:solidFill>
              </a:rPr>
              <a:t> cada (digamos, nó N3 e N4) aleatoriamente e compartilhariam a informação. O processo continua dessa maneira até que a informação seja passada para todos os nós conectados. </a:t>
            </a:r>
          </a:p>
        </p:txBody>
      </p:sp>
    </p:spTree>
    <p:extLst>
      <p:ext uri="{BB962C8B-B14F-4D97-AF65-F5344CB8AC3E}">
        <p14:creationId xmlns:p14="http://schemas.microsoft.com/office/powerpoint/2010/main" val="26630241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Tecnologia Embarcada</a:t>
            </a:r>
            <a:endParaRPr lang="en-US" sz="2000" i="0" dirty="0">
              <a:solidFill>
                <a:schemeClr val="bg2"/>
              </a:solidFill>
            </a:endParaRPr>
          </a:p>
        </p:txBody>
      </p:sp>
      <p:sp>
        <p:nvSpPr>
          <p:cNvPr id="5" name="CaixaDeTexto 5"/>
          <p:cNvSpPr txBox="1"/>
          <p:nvPr/>
        </p:nvSpPr>
        <p:spPr>
          <a:xfrm>
            <a:off x="946747" y="577260"/>
            <a:ext cx="7250505" cy="1938992"/>
          </a:xfrm>
          <a:prstGeom prst="rect">
            <a:avLst/>
          </a:prstGeom>
          <a:noFill/>
        </p:spPr>
        <p:txBody>
          <a:bodyPr wrap="square" rtlCol="0">
            <a:spAutoFit/>
          </a:bodyPr>
          <a:lstStyle/>
          <a:p>
            <a:pPr>
              <a:buClr>
                <a:srgbClr val="FF0000"/>
              </a:buClr>
            </a:pPr>
            <a:r>
              <a:rPr lang="pt-BR" sz="2000" b="0" i="0" dirty="0">
                <a:solidFill>
                  <a:schemeClr val="bg2"/>
                </a:solidFill>
              </a:rPr>
              <a:t>Um SGBD orientado a coluna armazena tabelas de dados por coluna em vez de por linha. Ambos os bancos de dados em coluna e linha podem usar linguagens tradicionais de consulta de banco de dados, </a:t>
            </a:r>
          </a:p>
          <a:p>
            <a:pPr>
              <a:buClr>
                <a:srgbClr val="FF0000"/>
              </a:buClr>
            </a:pPr>
            <a:endParaRPr lang="pt-BR" sz="2000" b="0" i="0" dirty="0">
              <a:solidFill>
                <a:schemeClr val="bg2"/>
              </a:solidFill>
            </a:endParaRPr>
          </a:p>
          <a:p>
            <a:pPr>
              <a:buClr>
                <a:srgbClr val="FF0000"/>
              </a:buClr>
            </a:pPr>
            <a:r>
              <a:rPr lang="pt-BR" sz="2000" b="0" i="0" dirty="0">
                <a:solidFill>
                  <a:schemeClr val="bg2"/>
                </a:solidFill>
              </a:rPr>
              <a:t>O desempenho da consulta é muitas vezes aumentado como resultado, particularmente em conjuntos de dados muito grandes.</a:t>
            </a:r>
          </a:p>
        </p:txBody>
      </p:sp>
      <p:pic>
        <p:nvPicPr>
          <p:cNvPr id="3" name="Picture 2"/>
          <p:cNvPicPr>
            <a:picLocks noChangeAspect="1"/>
          </p:cNvPicPr>
          <p:nvPr/>
        </p:nvPicPr>
        <p:blipFill rotWithShape="1">
          <a:blip r:embed="rId3"/>
          <a:srcRect l="16382" t="38724" r="10017" b="7863"/>
          <a:stretch/>
        </p:blipFill>
        <p:spPr>
          <a:xfrm>
            <a:off x="2021435" y="2852936"/>
            <a:ext cx="5101127" cy="24951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754091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434851" y="677961"/>
            <a:ext cx="8230369" cy="4676487"/>
          </a:xfrm>
          <a:solidFill>
            <a:schemeClr val="tx2"/>
          </a:solidFill>
        </p:spPr>
        <p:txBody>
          <a:bodyPr>
            <a:noAutofit/>
          </a:bodyPr>
          <a:lstStyle/>
          <a:p>
            <a:pPr marL="342900" lvl="1" indent="0" algn="just">
              <a:buNone/>
            </a:pPr>
            <a:r>
              <a:rPr lang="pt-BR" sz="2400" b="0" i="0" dirty="0"/>
              <a:t>O porquê da vantagem!</a:t>
            </a:r>
          </a:p>
          <a:p>
            <a:pPr marL="342900" lvl="1" indent="0" algn="just">
              <a:buNone/>
            </a:pPr>
            <a:endParaRPr lang="pt-BR" sz="2000" b="0" i="0" dirty="0"/>
          </a:p>
          <a:p>
            <a:pPr marL="342900" lvl="1" indent="0" algn="just">
              <a:buNone/>
            </a:pPr>
            <a:r>
              <a:rPr lang="pt-BR" sz="2000" b="0" i="0" dirty="0"/>
              <a:t>Como “pensa” um Colunar</a:t>
            </a:r>
          </a:p>
          <a:p>
            <a:pPr marL="342900" lvl="1" indent="0" algn="just">
              <a:buNone/>
            </a:pPr>
            <a:r>
              <a:rPr lang="pt-BR" sz="2000" b="0" i="0" dirty="0"/>
              <a:t>Os </a:t>
            </a:r>
            <a:r>
              <a:rPr lang="pt-BR" sz="2000" b="0" i="0" dirty="0" err="1"/>
              <a:t>SGBDs</a:t>
            </a:r>
            <a:r>
              <a:rPr lang="pt-BR" sz="2000" b="0" i="0" dirty="0"/>
              <a:t> de modelo colunar possuem uma estrutura que minimiza este problema. Dado que armazenam em disco os elementos de cada coluna de forma contígua, é possível armazenar todos os valores de uma coluna em um vetor e manda-lo para o executor de consultas com apenas uma instrução de CPU. </a:t>
            </a:r>
          </a:p>
          <a:p>
            <a:pPr marL="342900" lvl="1" indent="0" algn="just">
              <a:buNone/>
            </a:pPr>
            <a:r>
              <a:rPr lang="pt-BR" sz="2000" b="0" i="0" dirty="0"/>
              <a:t>Dessa forma, o executor de consultas pode operar sobre o vetor contendo todos os elementos da coluna lida de uma só vez, ao invés de requisitar uma instrução para cada </a:t>
            </a:r>
            <a:r>
              <a:rPr lang="pt-BR" sz="2000" b="0" i="0" dirty="0" err="1"/>
              <a:t>tupla</a:t>
            </a:r>
            <a:r>
              <a:rPr lang="pt-BR" sz="2000" b="0" i="0" dirty="0"/>
              <a:t>. </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pic>
        <p:nvPicPr>
          <p:cNvPr id="2" name="Imagem 1">
            <a:extLst>
              <a:ext uri="{FF2B5EF4-FFF2-40B4-BE49-F238E27FC236}">
                <a16:creationId xmlns:a16="http://schemas.microsoft.com/office/drawing/2014/main" id="{76A894D0-D7FE-49BD-916E-CB58DA6418ED}"/>
              </a:ext>
            </a:extLst>
          </p:cNvPr>
          <p:cNvPicPr>
            <a:picLocks noChangeAspect="1"/>
          </p:cNvPicPr>
          <p:nvPr/>
        </p:nvPicPr>
        <p:blipFill>
          <a:blip r:embed="rId3"/>
          <a:stretch>
            <a:fillRect/>
          </a:stretch>
        </p:blipFill>
        <p:spPr>
          <a:xfrm>
            <a:off x="6372200" y="4077072"/>
            <a:ext cx="1644030" cy="1707262"/>
          </a:xfrm>
          <a:prstGeom prst="rect">
            <a:avLst/>
          </a:prstGeom>
        </p:spPr>
      </p:pic>
    </p:spTree>
    <p:extLst>
      <p:ext uri="{BB962C8B-B14F-4D97-AF65-F5344CB8AC3E}">
        <p14:creationId xmlns:p14="http://schemas.microsoft.com/office/powerpoint/2010/main" val="2189869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a:t>
            </a:r>
            <a:r>
              <a:rPr lang="pt-BR" sz="2000" i="0" dirty="0" err="1">
                <a:solidFill>
                  <a:schemeClr val="bg2"/>
                </a:solidFill>
              </a:rPr>
              <a:t>Features</a:t>
            </a:r>
            <a:endParaRPr lang="en-US" sz="2000" i="0" dirty="0">
              <a:solidFill>
                <a:schemeClr val="bg2"/>
              </a:solidFill>
            </a:endParaRPr>
          </a:p>
        </p:txBody>
      </p:sp>
      <p:sp>
        <p:nvSpPr>
          <p:cNvPr id="5" name="CaixaDeTexto 5"/>
          <p:cNvSpPr txBox="1"/>
          <p:nvPr/>
        </p:nvSpPr>
        <p:spPr>
          <a:xfrm>
            <a:off x="446857" y="692696"/>
            <a:ext cx="8229600" cy="4093428"/>
          </a:xfrm>
          <a:prstGeom prst="rect">
            <a:avLst/>
          </a:prstGeom>
          <a:noFill/>
        </p:spPr>
        <p:txBody>
          <a:bodyPr wrap="square" rtlCol="0">
            <a:spAutoFit/>
          </a:bodyPr>
          <a:lstStyle/>
          <a:p>
            <a:pPr marL="457109" indent="-457109">
              <a:buClr>
                <a:srgbClr val="FF0000"/>
              </a:buClr>
              <a:buFont typeface="Wingdings" panose="05000000000000000000" pitchFamily="2" charset="2"/>
              <a:buChar char="ü"/>
            </a:pPr>
            <a:r>
              <a:rPr lang="pt-BR" sz="2000" b="0" i="0" dirty="0">
                <a:solidFill>
                  <a:schemeClr val="bg2"/>
                </a:solidFill>
              </a:rPr>
              <a:t>Alta escalabilidade</a:t>
            </a:r>
          </a:p>
          <a:p>
            <a:pPr>
              <a:buClr>
                <a:srgbClr val="FF0000"/>
              </a:buClr>
            </a:pPr>
            <a:r>
              <a:rPr lang="pt-BR" sz="2000" b="0" i="0" dirty="0">
                <a:solidFill>
                  <a:schemeClr val="bg2"/>
                </a:solidFill>
              </a:rPr>
              <a:t>O Cassandra é altamente escalável, o que facilita a adição de mais hardware para conectar mais clientes e mais dados, conforme a necessidade;</a:t>
            </a:r>
          </a:p>
          <a:p>
            <a:pPr>
              <a:buClr>
                <a:srgbClr val="FF0000"/>
              </a:buClr>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Arquitetura Rígida</a:t>
            </a:r>
          </a:p>
          <a:p>
            <a:pPr>
              <a:buClr>
                <a:srgbClr val="FF0000"/>
              </a:buClr>
            </a:pPr>
            <a:r>
              <a:rPr lang="pt-BR" sz="2000" b="0" i="0" dirty="0">
                <a:solidFill>
                  <a:schemeClr val="bg2"/>
                </a:solidFill>
              </a:rPr>
              <a:t>O Cassandra não possui um único ponto de falha e está continuamente disponível para aplicativos essenciais aos negócios que não podem pagar por uma falha.</a:t>
            </a:r>
          </a:p>
          <a:p>
            <a:pPr>
              <a:buClr>
                <a:srgbClr val="FF0000"/>
              </a:buClr>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Desempenho rápido em escala linear</a:t>
            </a:r>
          </a:p>
          <a:p>
            <a:pPr>
              <a:buClr>
                <a:srgbClr val="FF0000"/>
              </a:buClr>
            </a:pPr>
            <a:r>
              <a:rPr lang="pt-BR" sz="2000" b="0" i="0" dirty="0">
                <a:solidFill>
                  <a:schemeClr val="bg2"/>
                </a:solidFill>
              </a:rPr>
              <a:t>Cassandra é linearmente escalável. Isso aumenta sua taxa de transferência porque facilita o aumento do número de nós no cluster. Por isso, mantém um tempo de resposta rápido;</a:t>
            </a:r>
          </a:p>
        </p:txBody>
      </p:sp>
    </p:spTree>
    <p:extLst>
      <p:ext uri="{BB962C8B-B14F-4D97-AF65-F5344CB8AC3E}">
        <p14:creationId xmlns:p14="http://schemas.microsoft.com/office/powerpoint/2010/main" val="1243858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a:t>
            </a:r>
            <a:r>
              <a:rPr lang="pt-BR" sz="2000" i="0" dirty="0" err="1">
                <a:solidFill>
                  <a:schemeClr val="bg2"/>
                </a:solidFill>
              </a:rPr>
              <a:t>Features</a:t>
            </a:r>
            <a:endParaRPr lang="en-US" sz="2000" i="0" dirty="0">
              <a:solidFill>
                <a:schemeClr val="bg2"/>
              </a:solidFill>
            </a:endParaRPr>
          </a:p>
        </p:txBody>
      </p:sp>
      <p:sp>
        <p:nvSpPr>
          <p:cNvPr id="5" name="CaixaDeTexto 5"/>
          <p:cNvSpPr txBox="1"/>
          <p:nvPr/>
        </p:nvSpPr>
        <p:spPr>
          <a:xfrm>
            <a:off x="734888" y="577260"/>
            <a:ext cx="7250505" cy="5015887"/>
          </a:xfrm>
          <a:prstGeom prst="rect">
            <a:avLst/>
          </a:prstGeom>
          <a:noFill/>
        </p:spPr>
        <p:txBody>
          <a:bodyPr wrap="square" rtlCol="0">
            <a:spAutoFit/>
          </a:bodyPr>
          <a:lstStyle/>
          <a:p>
            <a:pPr marL="342831" indent="-342831">
              <a:buClr>
                <a:srgbClr val="FF0000"/>
              </a:buClr>
              <a:buFont typeface="Wingdings" panose="05000000000000000000" pitchFamily="2" charset="2"/>
              <a:buChar char="ü"/>
            </a:pPr>
            <a:r>
              <a:rPr lang="pt-BR" sz="2000" b="0" i="0" dirty="0">
                <a:solidFill>
                  <a:schemeClr val="bg2"/>
                </a:solidFill>
              </a:rPr>
              <a:t>Tolerante a falhas</a:t>
            </a:r>
          </a:p>
          <a:p>
            <a:pPr>
              <a:buClr>
                <a:srgbClr val="FF0000"/>
              </a:buClr>
            </a:pPr>
            <a:r>
              <a:rPr lang="pt-BR" sz="2000" b="0" i="0" dirty="0">
                <a:solidFill>
                  <a:schemeClr val="bg2"/>
                </a:solidFill>
              </a:rPr>
              <a:t>Cassandra é tolerante a falhas. Suponha que haja 4 nós em um cluster, aqui cada nó tem uma cópia dos mesmos dados. Se um nó não estiver mais em serviço, outros três nós poderão ser atendidos por solicitação;</a:t>
            </a:r>
          </a:p>
          <a:p>
            <a:pPr>
              <a:buClr>
                <a:srgbClr val="FF0000"/>
              </a:buClr>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Armazenamento de dados flexível</a:t>
            </a:r>
          </a:p>
          <a:p>
            <a:pPr>
              <a:buClr>
                <a:srgbClr val="FF0000"/>
              </a:buClr>
            </a:pPr>
            <a:r>
              <a:rPr lang="pt-BR" sz="2000" b="0" i="0" dirty="0">
                <a:solidFill>
                  <a:schemeClr val="bg2"/>
                </a:solidFill>
              </a:rPr>
              <a:t>O Cassandra suporta todos os formatos de dados possíveis, como estruturado, semiestruturado e não estruturado. Isso facilita você a fazer alterações em suas estruturas de dados de acordo com sua necessidade;</a:t>
            </a:r>
          </a:p>
          <a:p>
            <a:pPr>
              <a:buClr>
                <a:srgbClr val="FF0000"/>
              </a:buClr>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Distribuição Fácil de Dados</a:t>
            </a:r>
          </a:p>
          <a:p>
            <a:pPr>
              <a:buClr>
                <a:srgbClr val="FF0000"/>
              </a:buClr>
            </a:pPr>
            <a:r>
              <a:rPr lang="pt-BR" sz="2000" b="0" i="0" dirty="0">
                <a:solidFill>
                  <a:schemeClr val="bg2"/>
                </a:solidFill>
              </a:rPr>
              <a:t>A distribuição de dados no Cassandra é muito fácil, pois fornece a flexibilidade de distribuir dados onde você precisa, replicando dados em vários datacenters;</a:t>
            </a:r>
          </a:p>
        </p:txBody>
      </p:sp>
    </p:spTree>
    <p:extLst>
      <p:ext uri="{BB962C8B-B14F-4D97-AF65-F5344CB8AC3E}">
        <p14:creationId xmlns:p14="http://schemas.microsoft.com/office/powerpoint/2010/main" val="42888411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a:t>
            </a:r>
            <a:r>
              <a:rPr lang="pt-BR" sz="2000" i="0" dirty="0" err="1">
                <a:solidFill>
                  <a:schemeClr val="bg2"/>
                </a:solidFill>
              </a:rPr>
              <a:t>Features</a:t>
            </a:r>
            <a:endParaRPr lang="en-US" sz="2000" i="0" dirty="0">
              <a:solidFill>
                <a:schemeClr val="bg2"/>
              </a:solidFill>
            </a:endParaRPr>
          </a:p>
        </p:txBody>
      </p:sp>
      <p:sp>
        <p:nvSpPr>
          <p:cNvPr id="5" name="CaixaDeTexto 5"/>
          <p:cNvSpPr txBox="1"/>
          <p:nvPr/>
        </p:nvSpPr>
        <p:spPr>
          <a:xfrm>
            <a:off x="827584" y="764704"/>
            <a:ext cx="7250505" cy="2861825"/>
          </a:xfrm>
          <a:prstGeom prst="rect">
            <a:avLst/>
          </a:prstGeom>
          <a:noFill/>
        </p:spPr>
        <p:txBody>
          <a:bodyPr wrap="square" rtlCol="0">
            <a:spAutoFit/>
          </a:bodyPr>
          <a:lstStyle/>
          <a:p>
            <a:pPr marL="342831" indent="-342831">
              <a:buClr>
                <a:srgbClr val="FF0000"/>
              </a:buClr>
              <a:buFont typeface="Wingdings" panose="05000000000000000000" pitchFamily="2" charset="2"/>
              <a:buChar char="ü"/>
            </a:pPr>
            <a:r>
              <a:rPr lang="pt-BR" sz="2000" b="0" i="0" dirty="0">
                <a:solidFill>
                  <a:schemeClr val="bg2"/>
                </a:solidFill>
              </a:rPr>
              <a:t>Suporte de Transação</a:t>
            </a:r>
          </a:p>
          <a:p>
            <a:pPr>
              <a:buClr>
                <a:srgbClr val="FF0000"/>
              </a:buClr>
            </a:pPr>
            <a:r>
              <a:rPr lang="pt-BR" sz="2000" b="0" i="0" dirty="0">
                <a:solidFill>
                  <a:schemeClr val="bg2"/>
                </a:solidFill>
              </a:rPr>
              <a:t>O Cassandra suporta propriedades como Atomicidade, Consistência, Isolamento e Durabilidade (ACID);</a:t>
            </a:r>
          </a:p>
          <a:p>
            <a:pPr>
              <a:buClr>
                <a:srgbClr val="FF0000"/>
              </a:buClr>
            </a:pPr>
            <a:endParaRPr lang="pt-BR" sz="2000" b="0" i="0" dirty="0">
              <a:solidFill>
                <a:schemeClr val="bg2"/>
              </a:solidFill>
            </a:endParaRPr>
          </a:p>
          <a:p>
            <a:pPr marL="342831" indent="-342831">
              <a:buClr>
                <a:srgbClr val="FF0000"/>
              </a:buClr>
              <a:buFont typeface="Wingdings" panose="05000000000000000000" pitchFamily="2" charset="2"/>
              <a:buChar char="ü"/>
            </a:pPr>
            <a:r>
              <a:rPr lang="pt-BR" sz="2000" b="0" i="0" dirty="0">
                <a:solidFill>
                  <a:schemeClr val="bg2"/>
                </a:solidFill>
              </a:rPr>
              <a:t>Escreve rápido</a:t>
            </a:r>
          </a:p>
          <a:p>
            <a:pPr>
              <a:buClr>
                <a:srgbClr val="FF0000"/>
              </a:buClr>
            </a:pPr>
            <a:r>
              <a:rPr lang="pt-BR" sz="2000" b="0" i="0" dirty="0">
                <a:solidFill>
                  <a:schemeClr val="bg2"/>
                </a:solidFill>
              </a:rPr>
              <a:t>O Cassandra foi projetado para rodar em hardware barato. Ele executa gravações incrivelmente rápidas e pode armazenar centenas de </a:t>
            </a:r>
            <a:r>
              <a:rPr lang="pt-BR" sz="2000" b="0" i="0" dirty="0" err="1">
                <a:solidFill>
                  <a:schemeClr val="bg2"/>
                </a:solidFill>
              </a:rPr>
              <a:t>terabytes</a:t>
            </a:r>
            <a:r>
              <a:rPr lang="pt-BR" sz="2000" b="0" i="0" dirty="0">
                <a:solidFill>
                  <a:schemeClr val="bg2"/>
                </a:solidFill>
              </a:rPr>
              <a:t> de dados, sem sacrificar a eficiência de leitura.</a:t>
            </a:r>
          </a:p>
        </p:txBody>
      </p:sp>
    </p:spTree>
    <p:extLst>
      <p:ext uri="{BB962C8B-B14F-4D97-AF65-F5344CB8AC3E}">
        <p14:creationId xmlns:p14="http://schemas.microsoft.com/office/powerpoint/2010/main" val="2657054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Arquitetura</a:t>
            </a:r>
          </a:p>
          <a:p>
            <a:pPr marL="342900" lvl="1" indent="0" algn="just">
              <a:buNone/>
            </a:pPr>
            <a:endParaRPr lang="pt-BR" sz="2000" b="0" i="0" dirty="0"/>
          </a:p>
          <a:p>
            <a:r>
              <a:rPr lang="pt-BR" sz="2000" b="0" i="0" dirty="0"/>
              <a:t>Retorna-se ao CAP.</a:t>
            </a:r>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4636208" y="4509120"/>
            <a:ext cx="2727364" cy="517854"/>
          </a:xfrm>
          <a:prstGeom prst="rect">
            <a:avLst/>
          </a:prstGeom>
        </p:spPr>
      </p:pic>
      <p:pic>
        <p:nvPicPr>
          <p:cNvPr id="2" name="Imagem 1">
            <a:extLst>
              <a:ext uri="{FF2B5EF4-FFF2-40B4-BE49-F238E27FC236}">
                <a16:creationId xmlns:a16="http://schemas.microsoft.com/office/drawing/2014/main" id="{EF0C3003-F8D2-4336-9D09-24C09ED219D9}"/>
              </a:ext>
            </a:extLst>
          </p:cNvPr>
          <p:cNvPicPr>
            <a:picLocks noChangeAspect="1"/>
          </p:cNvPicPr>
          <p:nvPr/>
        </p:nvPicPr>
        <p:blipFill>
          <a:blip r:embed="rId4"/>
          <a:stretch>
            <a:fillRect/>
          </a:stretch>
        </p:blipFill>
        <p:spPr>
          <a:xfrm>
            <a:off x="473075" y="2280811"/>
            <a:ext cx="3858086" cy="3470895"/>
          </a:xfrm>
          <a:prstGeom prst="rect">
            <a:avLst/>
          </a:prstGeom>
        </p:spPr>
      </p:pic>
      <p:cxnSp>
        <p:nvCxnSpPr>
          <p:cNvPr id="4" name="Conector de Seta Reta 3">
            <a:extLst>
              <a:ext uri="{FF2B5EF4-FFF2-40B4-BE49-F238E27FC236}">
                <a16:creationId xmlns:a16="http://schemas.microsoft.com/office/drawing/2014/main" id="{F705C1DB-4CD7-4F2A-B3BA-1E0F423182BB}"/>
              </a:ext>
            </a:extLst>
          </p:cNvPr>
          <p:cNvCxnSpPr/>
          <p:nvPr/>
        </p:nvCxnSpPr>
        <p:spPr bwMode="auto">
          <a:xfrm>
            <a:off x="3635896" y="4437112"/>
            <a:ext cx="1080120" cy="216024"/>
          </a:xfrm>
          <a:prstGeom prst="straightConnector1">
            <a:avLst/>
          </a:prstGeom>
          <a:solidFill>
            <a:schemeClr val="accent1"/>
          </a:solidFill>
          <a:ln w="9525" cap="flat" cmpd="sng" algn="ctr">
            <a:solidFill>
              <a:schemeClr val="bg2"/>
            </a:solidFill>
            <a:prstDash val="solid"/>
            <a:round/>
            <a:headEnd type="triangle"/>
            <a:tailEnd type="triangle"/>
          </a:ln>
          <a:effectLst/>
        </p:spPr>
      </p:cxnSp>
    </p:spTree>
    <p:extLst>
      <p:ext uri="{BB962C8B-B14F-4D97-AF65-F5344CB8AC3E}">
        <p14:creationId xmlns:p14="http://schemas.microsoft.com/office/powerpoint/2010/main" val="37213252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Escrita e Gravação</a:t>
            </a:r>
            <a:endParaRPr lang="en-US" sz="2000" i="0" dirty="0">
              <a:solidFill>
                <a:schemeClr val="bg2"/>
              </a:solidFill>
            </a:endParaRPr>
          </a:p>
        </p:txBody>
      </p:sp>
      <p:sp>
        <p:nvSpPr>
          <p:cNvPr id="7" name="Content Placeholder 2"/>
          <p:cNvSpPr txBox="1">
            <a:spLocks/>
          </p:cNvSpPr>
          <p:nvPr/>
        </p:nvSpPr>
        <p:spPr bwMode="auto">
          <a:xfrm>
            <a:off x="401250" y="4473395"/>
            <a:ext cx="8375728" cy="1996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228554" indent="-228554" defTabSz="914217">
              <a:buFont typeface="+mj-lt"/>
              <a:buAutoNum type="arabicPeriod"/>
              <a:defRPr/>
            </a:pPr>
            <a:endParaRPr lang="pt-BR" sz="1600" b="0" i="0" kern="0" dirty="0">
              <a:solidFill>
                <a:schemeClr val="bg2"/>
              </a:solidFill>
              <a:latin typeface="Arial"/>
            </a:endParaRPr>
          </a:p>
          <a:p>
            <a:pPr marL="457109" indent="-457109">
              <a:buFont typeface="+mj-lt"/>
              <a:buAutoNum type="arabicPeriod"/>
            </a:pPr>
            <a:r>
              <a:rPr lang="pt-BR" sz="1600" b="0" i="0" dirty="0">
                <a:solidFill>
                  <a:schemeClr val="bg2"/>
                </a:solidFill>
              </a:rPr>
              <a:t>Registrar Log – </a:t>
            </a:r>
            <a:r>
              <a:rPr lang="pt-BR" sz="1600" b="0" i="0" dirty="0" err="1">
                <a:solidFill>
                  <a:schemeClr val="bg2"/>
                </a:solidFill>
              </a:rPr>
              <a:t>Commit</a:t>
            </a:r>
            <a:r>
              <a:rPr lang="pt-BR" sz="1600" b="0" i="0" dirty="0">
                <a:solidFill>
                  <a:schemeClr val="bg2"/>
                </a:solidFill>
              </a:rPr>
              <a:t> Log;</a:t>
            </a:r>
          </a:p>
          <a:p>
            <a:pPr marL="457109" indent="-457109">
              <a:buFont typeface="+mj-lt"/>
              <a:buAutoNum type="arabicPeriod"/>
            </a:pPr>
            <a:r>
              <a:rPr lang="pt-BR" sz="1600" b="0" i="0" dirty="0">
                <a:solidFill>
                  <a:schemeClr val="bg2"/>
                </a:solidFill>
              </a:rPr>
              <a:t>Mem-</a:t>
            </a:r>
            <a:r>
              <a:rPr lang="pt-BR" sz="1600" b="0" i="0" dirty="0" err="1">
                <a:solidFill>
                  <a:schemeClr val="bg2"/>
                </a:solidFill>
              </a:rPr>
              <a:t>Table</a:t>
            </a:r>
            <a:r>
              <a:rPr lang="pt-BR" sz="1600" b="0" i="0" dirty="0">
                <a:solidFill>
                  <a:schemeClr val="bg2"/>
                </a:solidFill>
              </a:rPr>
              <a:t> – Sequencia de gravação dos novos dados;</a:t>
            </a:r>
          </a:p>
          <a:p>
            <a:pPr marL="457109" indent="-457109">
              <a:buFont typeface="+mj-lt"/>
              <a:buAutoNum type="arabicPeriod"/>
            </a:pPr>
            <a:r>
              <a:rPr lang="pt-BR" sz="1600" b="0" i="0" dirty="0">
                <a:solidFill>
                  <a:schemeClr val="bg2"/>
                </a:solidFill>
              </a:rPr>
              <a:t>Quando a Mem-</a:t>
            </a:r>
            <a:r>
              <a:rPr lang="pt-BR" sz="1600" b="0" i="0" dirty="0" err="1">
                <a:solidFill>
                  <a:schemeClr val="bg2"/>
                </a:solidFill>
              </a:rPr>
              <a:t>Table</a:t>
            </a:r>
            <a:r>
              <a:rPr lang="pt-BR" sz="1600" b="0" i="0" dirty="0">
                <a:solidFill>
                  <a:schemeClr val="bg2"/>
                </a:solidFill>
              </a:rPr>
              <a:t> atinge um limite, os dados são gravados em disco na </a:t>
            </a:r>
            <a:r>
              <a:rPr lang="pt-BR" sz="1600" b="0" i="0" dirty="0" err="1">
                <a:solidFill>
                  <a:schemeClr val="bg2"/>
                </a:solidFill>
              </a:rPr>
              <a:t>SSTable</a:t>
            </a:r>
            <a:r>
              <a:rPr lang="pt-BR" sz="1600" b="0" i="0" dirty="0">
                <a:solidFill>
                  <a:schemeClr val="bg2"/>
                </a:solidFill>
              </a:rPr>
              <a:t>.</a:t>
            </a:r>
          </a:p>
          <a:p>
            <a:pPr marL="457109" indent="-457109">
              <a:buFont typeface="+mj-lt"/>
              <a:buAutoNum type="arabicPeriod"/>
            </a:pPr>
            <a:endParaRPr lang="en-US" sz="1600" b="0" i="0" kern="0" dirty="0">
              <a:solidFill>
                <a:schemeClr val="bg2"/>
              </a:solidFill>
              <a:latin typeface="Arial"/>
            </a:endParaRPr>
          </a:p>
        </p:txBody>
      </p:sp>
      <p:pic>
        <p:nvPicPr>
          <p:cNvPr id="1026" name="Picture 2" descr="Cassandra Architecture &amp; Replication Factor Strategy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148" y="1386241"/>
            <a:ext cx="7233933" cy="30141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72148" y="2676656"/>
            <a:ext cx="7233933" cy="172372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Tree>
    <p:extLst>
      <p:ext uri="{BB962C8B-B14F-4D97-AF65-F5344CB8AC3E}">
        <p14:creationId xmlns:p14="http://schemas.microsoft.com/office/powerpoint/2010/main" val="36294767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7281"/>
            <a:ext cx="7007683" cy="455700"/>
          </a:xfrm>
        </p:spPr>
        <p:txBody>
          <a:bodyPr/>
          <a:lstStyle/>
          <a:p>
            <a:r>
              <a:rPr lang="pt-BR" sz="2000" i="0" dirty="0">
                <a:solidFill>
                  <a:schemeClr val="bg2"/>
                </a:solidFill>
              </a:rPr>
              <a:t>Cassandra: Processo para Replicação/HA</a:t>
            </a:r>
            <a:endParaRPr lang="en-US" sz="2000" i="0" dirty="0">
              <a:solidFill>
                <a:schemeClr val="bg2"/>
              </a:solidFill>
            </a:endParaRPr>
          </a:p>
        </p:txBody>
      </p:sp>
      <p:sp>
        <p:nvSpPr>
          <p:cNvPr id="7" name="Content Placeholder 2"/>
          <p:cNvSpPr txBox="1">
            <a:spLocks/>
          </p:cNvSpPr>
          <p:nvPr/>
        </p:nvSpPr>
        <p:spPr bwMode="auto">
          <a:xfrm>
            <a:off x="444423" y="1052736"/>
            <a:ext cx="8375728" cy="5282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a:buNone/>
            </a:pPr>
            <a:r>
              <a:rPr lang="pt-BR" sz="2000" b="0" i="0" dirty="0">
                <a:solidFill>
                  <a:schemeClr val="bg2"/>
                </a:solidFill>
              </a:rPr>
              <a:t>Os dados são replicados para garantir nenhum ponto único de falha em caso de falha de hardware ou rede/conectividade, neste caso o Cassandra coloca réplicas de dados em diferentes nós com base nesses dois fatores:</a:t>
            </a:r>
          </a:p>
          <a:p>
            <a:pPr marL="0" indent="0">
              <a:buNone/>
            </a:pPr>
            <a:endParaRPr lang="pt-BR" sz="2000" b="0" i="0" dirty="0">
              <a:solidFill>
                <a:schemeClr val="bg2"/>
              </a:solidFill>
            </a:endParaRPr>
          </a:p>
          <a:p>
            <a:r>
              <a:rPr lang="pt-BR" sz="2000" b="0" i="0" dirty="0">
                <a:solidFill>
                  <a:schemeClr val="bg2"/>
                </a:solidFill>
              </a:rPr>
              <a:t>Onde colocar a próxima réplica é determinado pela Estratégia de Replicação.</a:t>
            </a:r>
          </a:p>
          <a:p>
            <a:r>
              <a:rPr lang="pt-BR" sz="2000" b="0" i="0" dirty="0">
                <a:solidFill>
                  <a:schemeClr val="bg2"/>
                </a:solidFill>
              </a:rPr>
              <a:t>Enquanto o número total de réplicas colocadas em nós diferentes é determinado pelo Fator de Replicação.</a:t>
            </a:r>
          </a:p>
          <a:p>
            <a:endParaRPr lang="pt-BR" sz="2000" b="0" i="0" dirty="0">
              <a:solidFill>
                <a:schemeClr val="bg2"/>
              </a:solidFill>
            </a:endParaRPr>
          </a:p>
          <a:p>
            <a:pPr marL="0" indent="0">
              <a:buNone/>
            </a:pPr>
            <a:r>
              <a:rPr lang="pt-BR" sz="2000" b="0" i="0" dirty="0">
                <a:solidFill>
                  <a:schemeClr val="bg2"/>
                </a:solidFill>
              </a:rPr>
              <a:t>Um fator de replicação significa que há apenas uma única cópia de dados, enquanto três fatores de replicação significam que há três cópias dos dados em três nós diferentes. Para garantir que não haja um único ponto de falha, o fator de replicação deve ser três.</a:t>
            </a:r>
            <a:endParaRPr lang="en-US" sz="2000" b="0" i="0" kern="0" dirty="0">
              <a:solidFill>
                <a:schemeClr val="bg2"/>
              </a:solidFill>
              <a:latin typeface="Arial"/>
            </a:endParaRPr>
          </a:p>
        </p:txBody>
      </p:sp>
    </p:spTree>
    <p:extLst>
      <p:ext uri="{BB962C8B-B14F-4D97-AF65-F5344CB8AC3E}">
        <p14:creationId xmlns:p14="http://schemas.microsoft.com/office/powerpoint/2010/main" val="4255065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Replicação de Dados</a:t>
            </a:r>
            <a:endParaRPr lang="en-US" sz="2000" i="0" dirty="0">
              <a:solidFill>
                <a:schemeClr val="bg2"/>
              </a:solidFill>
            </a:endParaRPr>
          </a:p>
        </p:txBody>
      </p:sp>
      <p:pic>
        <p:nvPicPr>
          <p:cNvPr id="11" name="Picture 10"/>
          <p:cNvPicPr>
            <a:picLocks noChangeAspect="1"/>
          </p:cNvPicPr>
          <p:nvPr/>
        </p:nvPicPr>
        <p:blipFill>
          <a:blip r:embed="rId3"/>
          <a:stretch>
            <a:fillRect/>
          </a:stretch>
        </p:blipFill>
        <p:spPr>
          <a:xfrm>
            <a:off x="600672" y="1184394"/>
            <a:ext cx="8343535" cy="4014090"/>
          </a:xfrm>
          <a:prstGeom prst="rect">
            <a:avLst/>
          </a:prstGeom>
        </p:spPr>
      </p:pic>
      <p:sp>
        <p:nvSpPr>
          <p:cNvPr id="4" name="Content Placeholder 2"/>
          <p:cNvSpPr txBox="1">
            <a:spLocks/>
          </p:cNvSpPr>
          <p:nvPr/>
        </p:nvSpPr>
        <p:spPr bwMode="auto">
          <a:xfrm>
            <a:off x="384136" y="302704"/>
            <a:ext cx="8375728" cy="8761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228554" indent="-228554" defTabSz="914217">
              <a:buFont typeface="+mj-lt"/>
              <a:buAutoNum type="arabicPeriod"/>
              <a:defRPr/>
            </a:pPr>
            <a:endParaRPr lang="pt-BR" sz="2000" b="0" i="0" kern="0" dirty="0">
              <a:solidFill>
                <a:schemeClr val="bg2"/>
              </a:solidFill>
              <a:latin typeface="Arial"/>
            </a:endParaRPr>
          </a:p>
          <a:p>
            <a:pPr marL="0" indent="0">
              <a:buNone/>
            </a:pPr>
            <a:r>
              <a:rPr lang="pt-BR" sz="2000" b="0" i="0" dirty="0">
                <a:solidFill>
                  <a:schemeClr val="bg2"/>
                </a:solidFill>
              </a:rPr>
              <a:t>Estratégia e Fator de Replicação:</a:t>
            </a:r>
          </a:p>
          <a:p>
            <a:pPr marL="457109" indent="-457109">
              <a:buFont typeface="+mj-lt"/>
              <a:buAutoNum type="arabicPeriod"/>
            </a:pPr>
            <a:endParaRPr lang="en-US" sz="2000" b="0" i="0" kern="0" dirty="0">
              <a:solidFill>
                <a:schemeClr val="bg2"/>
              </a:solidFill>
              <a:latin typeface="Arial"/>
            </a:endParaRPr>
          </a:p>
        </p:txBody>
      </p:sp>
    </p:spTree>
    <p:extLst>
      <p:ext uri="{BB962C8B-B14F-4D97-AF65-F5344CB8AC3E}">
        <p14:creationId xmlns:p14="http://schemas.microsoft.com/office/powerpoint/2010/main" val="18642249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Processo para Replicação/HA</a:t>
            </a:r>
            <a:endParaRPr lang="en-US" sz="2000" i="0" dirty="0">
              <a:solidFill>
                <a:schemeClr val="bg2"/>
              </a:solidFill>
            </a:endParaRPr>
          </a:p>
        </p:txBody>
      </p:sp>
      <p:sp>
        <p:nvSpPr>
          <p:cNvPr id="7" name="Content Placeholder 2"/>
          <p:cNvSpPr txBox="1">
            <a:spLocks/>
          </p:cNvSpPr>
          <p:nvPr/>
        </p:nvSpPr>
        <p:spPr bwMode="auto">
          <a:xfrm>
            <a:off x="384136" y="787858"/>
            <a:ext cx="8375728" cy="5282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a:buNone/>
            </a:pPr>
            <a:r>
              <a:rPr lang="pt-BR" sz="2000" b="0" i="0" dirty="0">
                <a:solidFill>
                  <a:schemeClr val="bg2"/>
                </a:solidFill>
              </a:rPr>
              <a:t>Existem dois tipos de estratégias de replicação no Cassandra:</a:t>
            </a:r>
          </a:p>
          <a:p>
            <a:pPr marL="0" indent="0">
              <a:buNone/>
            </a:pPr>
            <a:endParaRPr lang="pt-BR" sz="2000" b="0" i="0" dirty="0">
              <a:solidFill>
                <a:schemeClr val="bg2"/>
              </a:solidFill>
            </a:endParaRPr>
          </a:p>
          <a:p>
            <a:r>
              <a:rPr lang="pt-BR" sz="2000" b="0" i="0" dirty="0" err="1">
                <a:solidFill>
                  <a:schemeClr val="bg2"/>
                </a:solidFill>
              </a:rPr>
              <a:t>SimpleStrategy</a:t>
            </a:r>
            <a:endParaRPr lang="pt-BR" sz="2000" b="0" i="0" dirty="0">
              <a:solidFill>
                <a:schemeClr val="bg2"/>
              </a:solidFill>
            </a:endParaRPr>
          </a:p>
          <a:p>
            <a:r>
              <a:rPr lang="pt-BR" sz="2000" b="0" i="0" dirty="0" err="1">
                <a:solidFill>
                  <a:schemeClr val="bg2"/>
                </a:solidFill>
              </a:rPr>
              <a:t>NetworkTopologyStrategy</a:t>
            </a:r>
            <a:endParaRPr lang="pt-BR" sz="2000" b="0" i="0" dirty="0">
              <a:solidFill>
                <a:schemeClr val="bg2"/>
              </a:solidFill>
            </a:endParaRPr>
          </a:p>
          <a:p>
            <a:pPr marL="0" indent="0">
              <a:buNone/>
            </a:pPr>
            <a:endParaRPr lang="pt-BR" sz="2000" b="0" i="0" dirty="0">
              <a:solidFill>
                <a:schemeClr val="bg2"/>
              </a:solidFill>
            </a:endParaRPr>
          </a:p>
          <a:p>
            <a:pPr marL="0" indent="0">
              <a:buNone/>
            </a:pPr>
            <a:r>
              <a:rPr lang="pt-BR" sz="2000" b="0" i="0" dirty="0">
                <a:solidFill>
                  <a:schemeClr val="bg2"/>
                </a:solidFill>
              </a:rPr>
              <a:t>O </a:t>
            </a:r>
            <a:r>
              <a:rPr lang="pt-BR" sz="2000" b="0" i="0" dirty="0" err="1">
                <a:solidFill>
                  <a:schemeClr val="bg2"/>
                </a:solidFill>
              </a:rPr>
              <a:t>SimpleStrategy</a:t>
            </a:r>
            <a:r>
              <a:rPr lang="pt-BR" sz="2000" b="0" i="0" dirty="0">
                <a:solidFill>
                  <a:schemeClr val="bg2"/>
                </a:solidFill>
              </a:rPr>
              <a:t> é usado quando você tem apenas um data center. </a:t>
            </a:r>
            <a:r>
              <a:rPr lang="pt-BR" sz="2000" b="0" i="0" dirty="0" err="1">
                <a:solidFill>
                  <a:schemeClr val="bg2"/>
                </a:solidFill>
              </a:rPr>
              <a:t>SimpleStrategy</a:t>
            </a:r>
            <a:r>
              <a:rPr lang="pt-BR" sz="2000" b="0" i="0" dirty="0">
                <a:solidFill>
                  <a:schemeClr val="bg2"/>
                </a:solidFill>
              </a:rPr>
              <a:t> coloca a primeira réplica no nó selecionado pelo particionador. Depois disso, as réplicas restantes são colocadas no sentido horário no anel do nó.</a:t>
            </a:r>
          </a:p>
        </p:txBody>
      </p:sp>
      <p:pic>
        <p:nvPicPr>
          <p:cNvPr id="3" name="Picture 2"/>
          <p:cNvPicPr>
            <a:picLocks noChangeAspect="1"/>
          </p:cNvPicPr>
          <p:nvPr/>
        </p:nvPicPr>
        <p:blipFill>
          <a:blip r:embed="rId3"/>
          <a:stretch>
            <a:fillRect/>
          </a:stretch>
        </p:blipFill>
        <p:spPr>
          <a:xfrm>
            <a:off x="4928419" y="4077072"/>
            <a:ext cx="2523687" cy="1904669"/>
          </a:xfrm>
          <a:prstGeom prst="rect">
            <a:avLst/>
          </a:prstGeom>
        </p:spPr>
      </p:pic>
    </p:spTree>
    <p:extLst>
      <p:ext uri="{BB962C8B-B14F-4D97-AF65-F5344CB8AC3E}">
        <p14:creationId xmlns:p14="http://schemas.microsoft.com/office/powerpoint/2010/main" val="33439164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61" y="161015"/>
            <a:ext cx="7007683" cy="455700"/>
          </a:xfrm>
        </p:spPr>
        <p:txBody>
          <a:bodyPr/>
          <a:lstStyle/>
          <a:p>
            <a:r>
              <a:rPr lang="pt-BR" sz="2000" i="0" dirty="0">
                <a:solidFill>
                  <a:schemeClr val="bg2"/>
                </a:solidFill>
              </a:rPr>
              <a:t>Cassandra: Processo para Replicação/HA</a:t>
            </a:r>
            <a:endParaRPr lang="en-US" sz="2000" i="0" dirty="0">
              <a:solidFill>
                <a:schemeClr val="bg2"/>
              </a:solidFill>
            </a:endParaRPr>
          </a:p>
        </p:txBody>
      </p:sp>
      <p:sp>
        <p:nvSpPr>
          <p:cNvPr id="7" name="Content Placeholder 2"/>
          <p:cNvSpPr txBox="1">
            <a:spLocks/>
          </p:cNvSpPr>
          <p:nvPr/>
        </p:nvSpPr>
        <p:spPr bwMode="auto">
          <a:xfrm>
            <a:off x="655767" y="637421"/>
            <a:ext cx="7964692" cy="5282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a:buNone/>
            </a:pPr>
            <a:r>
              <a:rPr lang="pt-BR" sz="1800" b="0" i="0" dirty="0">
                <a:solidFill>
                  <a:schemeClr val="bg2"/>
                </a:solidFill>
              </a:rPr>
              <a:t>Existem dois tipos de estratégias de replicação no Cassandra:</a:t>
            </a:r>
          </a:p>
          <a:p>
            <a:pPr marL="0" indent="0">
              <a:buNone/>
            </a:pPr>
            <a:endParaRPr lang="pt-BR" sz="1800" b="0" i="0" dirty="0">
              <a:solidFill>
                <a:schemeClr val="bg2"/>
              </a:solidFill>
            </a:endParaRPr>
          </a:p>
          <a:p>
            <a:pPr marL="0" indent="0">
              <a:buNone/>
            </a:pPr>
            <a:r>
              <a:rPr lang="pt-BR" sz="1800" b="0" i="0" dirty="0" err="1">
                <a:solidFill>
                  <a:schemeClr val="bg2"/>
                </a:solidFill>
              </a:rPr>
              <a:t>NetworkTopologyStrategy</a:t>
            </a:r>
            <a:r>
              <a:rPr lang="pt-BR" sz="1800" b="0" i="0" dirty="0">
                <a:solidFill>
                  <a:schemeClr val="bg2"/>
                </a:solidFill>
              </a:rPr>
              <a:t> é usado quando você tem mais de dois data centers. As réplicas são definidas para cada data center separadamente. </a:t>
            </a:r>
            <a:r>
              <a:rPr lang="pt-BR" sz="1800" b="0" i="0" dirty="0" err="1">
                <a:solidFill>
                  <a:schemeClr val="bg2"/>
                </a:solidFill>
              </a:rPr>
              <a:t>NetworkTopologyStrategy</a:t>
            </a:r>
            <a:r>
              <a:rPr lang="pt-BR" sz="1800" b="0" i="0" dirty="0">
                <a:solidFill>
                  <a:schemeClr val="bg2"/>
                </a:solidFill>
              </a:rPr>
              <a:t> coloca réplicas no sentido horário no anel até atingir o primeiro nó em outro rack.</a:t>
            </a:r>
          </a:p>
          <a:p>
            <a:pPr marL="0" indent="0">
              <a:buNone/>
            </a:pPr>
            <a:endParaRPr lang="pt-BR" sz="1800" b="0" i="0" dirty="0">
              <a:solidFill>
                <a:schemeClr val="bg2"/>
              </a:solidFill>
            </a:endParaRPr>
          </a:p>
        </p:txBody>
      </p:sp>
      <p:pic>
        <p:nvPicPr>
          <p:cNvPr id="3" name="Picture 2"/>
          <p:cNvPicPr>
            <a:picLocks noChangeAspect="1"/>
          </p:cNvPicPr>
          <p:nvPr/>
        </p:nvPicPr>
        <p:blipFill rotWithShape="1">
          <a:blip r:embed="rId3"/>
          <a:srcRect r="5480" b="11474"/>
          <a:stretch/>
        </p:blipFill>
        <p:spPr>
          <a:xfrm>
            <a:off x="3707902" y="2564904"/>
            <a:ext cx="5334073" cy="3196662"/>
          </a:xfrm>
          <a:prstGeom prst="rect">
            <a:avLst/>
          </a:prstGeom>
        </p:spPr>
      </p:pic>
      <p:sp>
        <p:nvSpPr>
          <p:cNvPr id="4" name="Rectangle 3"/>
          <p:cNvSpPr/>
          <p:nvPr/>
        </p:nvSpPr>
        <p:spPr>
          <a:xfrm>
            <a:off x="655767" y="2348880"/>
            <a:ext cx="2776794" cy="3138776"/>
          </a:xfrm>
          <a:prstGeom prst="rect">
            <a:avLst/>
          </a:prstGeom>
        </p:spPr>
        <p:txBody>
          <a:bodyPr wrap="square">
            <a:spAutoFit/>
          </a:bodyPr>
          <a:lstStyle/>
          <a:p>
            <a:endParaRPr lang="pt-BR" b="0" i="0" dirty="0">
              <a:solidFill>
                <a:schemeClr val="bg2"/>
              </a:solidFill>
            </a:endParaRPr>
          </a:p>
          <a:p>
            <a:r>
              <a:rPr lang="pt-BR" b="0" i="0" dirty="0">
                <a:solidFill>
                  <a:schemeClr val="bg2"/>
                </a:solidFill>
              </a:rPr>
              <a:t>Essa estratégia tenta colocar réplicas em diferentes racks no mesmo data center. Isso se deve à razão de que, às vezes, falhas ou problemas podem ocorrer no rack. Em seguida, as réplicas em outros nós podem fornecer dados.</a:t>
            </a:r>
          </a:p>
        </p:txBody>
      </p:sp>
    </p:spTree>
    <p:extLst>
      <p:ext uri="{BB962C8B-B14F-4D97-AF65-F5344CB8AC3E}">
        <p14:creationId xmlns:p14="http://schemas.microsoft.com/office/powerpoint/2010/main" val="33067111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9" name="Shape 79"/>
          <p:cNvPicPr preferRelativeResize="0"/>
          <p:nvPr/>
        </p:nvPicPr>
        <p:blipFill>
          <a:blip r:embed="rId3">
            <a:alphaModFix/>
          </a:blip>
          <a:stretch>
            <a:fillRect/>
          </a:stretch>
        </p:blipFill>
        <p:spPr>
          <a:xfrm>
            <a:off x="1040550" y="1484784"/>
            <a:ext cx="7062900" cy="4475973"/>
          </a:xfrm>
          <a:prstGeom prst="rect">
            <a:avLst/>
          </a:prstGeom>
          <a:noFill/>
          <a:ln>
            <a:noFill/>
          </a:ln>
        </p:spPr>
      </p:pic>
      <p:sp>
        <p:nvSpPr>
          <p:cNvPr id="3" name="Title 2"/>
          <p:cNvSpPr>
            <a:spLocks noGrp="1"/>
          </p:cNvSpPr>
          <p:nvPr>
            <p:ph type="title"/>
          </p:nvPr>
        </p:nvSpPr>
        <p:spPr/>
        <p:txBody>
          <a:bodyPr/>
          <a:lstStyle/>
          <a:p>
            <a:r>
              <a:rPr lang="pt-BR" sz="2000" i="0" dirty="0">
                <a:solidFill>
                  <a:schemeClr val="bg2"/>
                </a:solidFill>
              </a:rPr>
              <a:t>Cassandra: Nó Coordenador</a:t>
            </a:r>
            <a:endParaRPr lang="en-US" sz="2000" i="0" dirty="0">
              <a:solidFill>
                <a:schemeClr val="bg2"/>
              </a:solidFill>
            </a:endParaRPr>
          </a:p>
        </p:txBody>
      </p:sp>
    </p:spTree>
    <p:extLst>
      <p:ext uri="{BB962C8B-B14F-4D97-AF65-F5344CB8AC3E}">
        <p14:creationId xmlns:p14="http://schemas.microsoft.com/office/powerpoint/2010/main" val="25475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230369" cy="4676487"/>
          </a:xfrm>
        </p:spPr>
        <p:txBody>
          <a:bodyPr>
            <a:noAutofit/>
          </a:bodyPr>
          <a:lstStyle/>
          <a:p>
            <a:pPr marL="342900" lvl="1" indent="0" algn="just">
              <a:buNone/>
            </a:pPr>
            <a:r>
              <a:rPr lang="pt-BR" sz="2400" b="0" i="0" dirty="0"/>
              <a:t>Comparando modelos de armazenagem Relacional e Colunar</a:t>
            </a:r>
          </a:p>
          <a:p>
            <a:pPr marL="342900" lvl="1" indent="0" algn="just">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pic>
        <p:nvPicPr>
          <p:cNvPr id="27650" name="Picture 2" descr="Resultado de imagem para column store database">
            <a:extLst>
              <a:ext uri="{FF2B5EF4-FFF2-40B4-BE49-F238E27FC236}">
                <a16:creationId xmlns:a16="http://schemas.microsoft.com/office/drawing/2014/main" id="{E58DF67C-4062-48D9-BA41-E0EEF76BA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411" y="1675056"/>
            <a:ext cx="5904656" cy="395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6233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7007683" cy="455700"/>
          </a:xfrm>
        </p:spPr>
        <p:txBody>
          <a:bodyPr/>
          <a:lstStyle/>
          <a:p>
            <a:r>
              <a:rPr lang="pt-BR" sz="2000" i="0" dirty="0">
                <a:solidFill>
                  <a:schemeClr val="bg2"/>
                </a:solidFill>
              </a:rPr>
              <a:t>Cassandra: Escrita e Replicação</a:t>
            </a:r>
            <a:endParaRPr lang="en-US" sz="2000" i="0" dirty="0">
              <a:solidFill>
                <a:schemeClr val="bg2"/>
              </a:solidFill>
            </a:endParaRPr>
          </a:p>
        </p:txBody>
      </p:sp>
      <p:sp>
        <p:nvSpPr>
          <p:cNvPr id="7" name="Content Placeholder 2"/>
          <p:cNvSpPr txBox="1">
            <a:spLocks/>
          </p:cNvSpPr>
          <p:nvPr/>
        </p:nvSpPr>
        <p:spPr bwMode="auto">
          <a:xfrm>
            <a:off x="467544" y="787858"/>
            <a:ext cx="7964692" cy="5282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r>
              <a:rPr lang="pt-BR" sz="1800" b="0" i="0" dirty="0">
                <a:solidFill>
                  <a:schemeClr val="bg2"/>
                </a:solidFill>
              </a:rPr>
              <a:t>O coordenador envia uma solicitação de gravação para réplicas. Se todas as réplicas estiverem ativadas, elas receberão solicitação de gravação, independentemente do nível de consistência.</a:t>
            </a:r>
          </a:p>
          <a:p>
            <a:endParaRPr lang="pt-BR" sz="1800" b="0" i="0" dirty="0">
              <a:solidFill>
                <a:schemeClr val="bg2"/>
              </a:solidFill>
            </a:endParaRPr>
          </a:p>
          <a:p>
            <a:r>
              <a:rPr lang="pt-BR" sz="1800" b="0" i="0" dirty="0">
                <a:solidFill>
                  <a:schemeClr val="bg2"/>
                </a:solidFill>
              </a:rPr>
              <a:t>O nível de consistência determina quantos nós responderão com o reconhecimento de sucesso. O nó responderá com o reconhecimento de êxito se os dados forem gravados com êxito no log de confirmação e no </a:t>
            </a:r>
            <a:r>
              <a:rPr lang="pt-BR" sz="1800" b="0" i="0" dirty="0" err="1">
                <a:solidFill>
                  <a:schemeClr val="bg2"/>
                </a:solidFill>
              </a:rPr>
              <a:t>memTable</a:t>
            </a:r>
            <a:r>
              <a:rPr lang="pt-BR" sz="1800" b="0" i="0" dirty="0">
                <a:solidFill>
                  <a:schemeClr val="bg2"/>
                </a:solidFill>
              </a:rPr>
              <a:t>.</a:t>
            </a:r>
          </a:p>
          <a:p>
            <a:endParaRPr lang="pt-BR" sz="1800" b="0" i="0" dirty="0">
              <a:solidFill>
                <a:schemeClr val="bg2"/>
              </a:solidFill>
            </a:endParaRPr>
          </a:p>
          <a:p>
            <a:r>
              <a:rPr lang="pt-BR" sz="1800" b="0" i="0" dirty="0">
                <a:solidFill>
                  <a:schemeClr val="bg2"/>
                </a:solidFill>
              </a:rPr>
              <a:t>Por exemplo, em um único data center com fator de replicação igual a três, três réplicas receberão solicitação de gravação. Se o nível de consistência for um, apenas uma réplica responderá com a confirmação de êxito e os dois restantes permanecerão inativos.</a:t>
            </a:r>
          </a:p>
          <a:p>
            <a:endParaRPr lang="pt-BR" sz="1800" b="0" i="0" dirty="0">
              <a:solidFill>
                <a:schemeClr val="bg2"/>
              </a:solidFill>
            </a:endParaRPr>
          </a:p>
          <a:p>
            <a:r>
              <a:rPr lang="pt-BR" sz="1800" b="0" i="0" dirty="0">
                <a:solidFill>
                  <a:schemeClr val="bg2"/>
                </a:solidFill>
              </a:rPr>
              <a:t>Suponha que, se as duas réplicas restantes perderem dados devido a falhas de nó ou algum outro problema, o Cassandra tornará a linha consistente pelo mecanismo de reparo integrado no Cassandra.</a:t>
            </a:r>
          </a:p>
          <a:p>
            <a:pPr marL="0" indent="0">
              <a:buNone/>
            </a:pPr>
            <a:endParaRPr lang="pt-BR" sz="1800" b="0" i="0" dirty="0">
              <a:solidFill>
                <a:schemeClr val="bg2"/>
              </a:solidFill>
            </a:endParaRPr>
          </a:p>
        </p:txBody>
      </p:sp>
    </p:spTree>
    <p:extLst>
      <p:ext uri="{BB962C8B-B14F-4D97-AF65-F5344CB8AC3E}">
        <p14:creationId xmlns:p14="http://schemas.microsoft.com/office/powerpoint/2010/main" val="26967975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Mecanismos de Leitura</a:t>
            </a:r>
            <a:endParaRPr lang="en-US" sz="2000" i="0" dirty="0">
              <a:solidFill>
                <a:schemeClr val="bg2"/>
              </a:solidFill>
            </a:endParaRPr>
          </a:p>
        </p:txBody>
      </p:sp>
      <p:sp>
        <p:nvSpPr>
          <p:cNvPr id="7" name="Content Placeholder 2"/>
          <p:cNvSpPr txBox="1">
            <a:spLocks/>
          </p:cNvSpPr>
          <p:nvPr/>
        </p:nvSpPr>
        <p:spPr bwMode="auto">
          <a:xfrm>
            <a:off x="683568" y="924360"/>
            <a:ext cx="7448900" cy="5120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a:buNone/>
            </a:pPr>
            <a:r>
              <a:rPr lang="pt-BR" sz="2000" b="0" i="0" dirty="0">
                <a:solidFill>
                  <a:schemeClr val="bg2"/>
                </a:solidFill>
              </a:rPr>
              <a:t>Existem três tipos de solicitações de leitura que um coordenador envia a réplicas.</a:t>
            </a:r>
          </a:p>
          <a:p>
            <a:pPr marL="0" indent="0">
              <a:buNone/>
            </a:pPr>
            <a:endParaRPr lang="pt-BR" sz="2000" b="0" i="0" dirty="0">
              <a:solidFill>
                <a:schemeClr val="bg2"/>
              </a:solidFill>
            </a:endParaRPr>
          </a:p>
          <a:p>
            <a:r>
              <a:rPr lang="pt-BR" sz="2000" b="0" i="0" dirty="0">
                <a:solidFill>
                  <a:schemeClr val="bg2"/>
                </a:solidFill>
              </a:rPr>
              <a:t>Pedido direto;</a:t>
            </a:r>
          </a:p>
          <a:p>
            <a:r>
              <a:rPr lang="pt-BR" sz="2000" b="0" i="0" dirty="0">
                <a:solidFill>
                  <a:schemeClr val="bg2"/>
                </a:solidFill>
              </a:rPr>
              <a:t>Pedido de resumo;</a:t>
            </a:r>
          </a:p>
          <a:p>
            <a:r>
              <a:rPr lang="pt-BR" sz="2000" b="0" i="0" dirty="0">
                <a:solidFill>
                  <a:schemeClr val="bg2"/>
                </a:solidFill>
              </a:rPr>
              <a:t>Leia a solicitação de reparo;</a:t>
            </a:r>
          </a:p>
          <a:p>
            <a:endParaRPr lang="pt-BR" sz="2000" b="0" i="0" dirty="0">
              <a:solidFill>
                <a:schemeClr val="bg2"/>
              </a:solidFill>
            </a:endParaRPr>
          </a:p>
          <a:p>
            <a:pPr marL="0" indent="0">
              <a:buNone/>
            </a:pPr>
            <a:endParaRPr lang="pt-BR" sz="2000" b="0" i="0" dirty="0">
              <a:solidFill>
                <a:schemeClr val="bg2"/>
              </a:solidFill>
            </a:endParaRPr>
          </a:p>
        </p:txBody>
      </p:sp>
      <p:pic>
        <p:nvPicPr>
          <p:cNvPr id="3" name="Picture 2"/>
          <p:cNvPicPr>
            <a:picLocks noChangeAspect="1"/>
          </p:cNvPicPr>
          <p:nvPr/>
        </p:nvPicPr>
        <p:blipFill>
          <a:blip r:embed="rId3"/>
          <a:stretch>
            <a:fillRect/>
          </a:stretch>
        </p:blipFill>
        <p:spPr>
          <a:xfrm>
            <a:off x="5580112" y="2924944"/>
            <a:ext cx="2248304" cy="2248304"/>
          </a:xfrm>
          <a:prstGeom prst="rect">
            <a:avLst/>
          </a:prstGeom>
        </p:spPr>
      </p:pic>
    </p:spTree>
    <p:extLst>
      <p:ext uri="{BB962C8B-B14F-4D97-AF65-F5344CB8AC3E}">
        <p14:creationId xmlns:p14="http://schemas.microsoft.com/office/powerpoint/2010/main" val="24908424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Mecanismos de Leitura</a:t>
            </a:r>
            <a:endParaRPr lang="en-US" sz="2000" i="0" dirty="0">
              <a:solidFill>
                <a:schemeClr val="bg2"/>
              </a:solidFill>
            </a:endParaRPr>
          </a:p>
        </p:txBody>
      </p:sp>
      <p:sp>
        <p:nvSpPr>
          <p:cNvPr id="7" name="Content Placeholder 2"/>
          <p:cNvSpPr txBox="1">
            <a:spLocks/>
          </p:cNvSpPr>
          <p:nvPr/>
        </p:nvSpPr>
        <p:spPr bwMode="auto">
          <a:xfrm>
            <a:off x="589654" y="3173916"/>
            <a:ext cx="7964692" cy="2653840"/>
          </a:xfrm>
          <a:prstGeom prst="rect">
            <a:avLst/>
          </a:prstGeom>
          <a:solidFill>
            <a:srgbClr val="F8F8F8"/>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a:buNone/>
            </a:pPr>
            <a:r>
              <a:rPr lang="pt-BR" sz="1800" b="0" i="0" dirty="0">
                <a:solidFill>
                  <a:schemeClr val="bg2"/>
                </a:solidFill>
              </a:rPr>
              <a:t>O coordenador envia solicitação direta para uma das réplicas. Depois disso, o coordenador envia a solicitação </a:t>
            </a:r>
            <a:r>
              <a:rPr lang="pt-BR" sz="1800" b="0" i="0" dirty="0" err="1">
                <a:solidFill>
                  <a:schemeClr val="bg2"/>
                </a:solidFill>
              </a:rPr>
              <a:t>digest</a:t>
            </a:r>
            <a:r>
              <a:rPr lang="pt-BR" sz="1800" b="0" i="0" dirty="0">
                <a:solidFill>
                  <a:schemeClr val="bg2"/>
                </a:solidFill>
              </a:rPr>
              <a:t> para o número de réplicas especificado pelo nível de consistência e verifica se os dados retornados são dados atualizados.</a:t>
            </a:r>
          </a:p>
          <a:p>
            <a:pPr marL="0" indent="0">
              <a:buNone/>
            </a:pPr>
            <a:endParaRPr lang="pt-BR" sz="1800" b="0" i="0" dirty="0">
              <a:solidFill>
                <a:schemeClr val="bg2"/>
              </a:solidFill>
            </a:endParaRPr>
          </a:p>
          <a:p>
            <a:pPr marL="0" indent="0">
              <a:buNone/>
            </a:pPr>
            <a:r>
              <a:rPr lang="pt-BR" sz="1800" b="0" i="0" dirty="0">
                <a:solidFill>
                  <a:schemeClr val="bg2"/>
                </a:solidFill>
              </a:rPr>
              <a:t>Depois disso, o coordenador envia a solicitação de resumo para todas as réplicas restantes. Se algum nó fornecer um valor fora da data, uma solicitação de reparo de leitura em segundo plano atualizará esses dados. Esse processo é chamado de mecanismo de reparo de leitura.</a:t>
            </a:r>
          </a:p>
          <a:p>
            <a:pPr marL="0" indent="0">
              <a:buNone/>
            </a:pPr>
            <a:endParaRPr lang="pt-BR" sz="1800" b="0" i="0" dirty="0">
              <a:solidFill>
                <a:schemeClr val="bg2"/>
              </a:solidFill>
            </a:endParaRPr>
          </a:p>
        </p:txBody>
      </p:sp>
      <p:pic>
        <p:nvPicPr>
          <p:cNvPr id="3" name="Picture 2"/>
          <p:cNvPicPr>
            <a:picLocks noChangeAspect="1"/>
          </p:cNvPicPr>
          <p:nvPr/>
        </p:nvPicPr>
        <p:blipFill>
          <a:blip r:embed="rId3"/>
          <a:stretch>
            <a:fillRect/>
          </a:stretch>
        </p:blipFill>
        <p:spPr>
          <a:xfrm>
            <a:off x="2051720" y="577260"/>
            <a:ext cx="5472148" cy="2596656"/>
          </a:xfrm>
          <a:prstGeom prst="rect">
            <a:avLst/>
          </a:prstGeom>
        </p:spPr>
      </p:pic>
    </p:spTree>
    <p:extLst>
      <p:ext uri="{BB962C8B-B14F-4D97-AF65-F5344CB8AC3E}">
        <p14:creationId xmlns:p14="http://schemas.microsoft.com/office/powerpoint/2010/main" val="34809283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599679" y="2124302"/>
            <a:ext cx="1857053" cy="3028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p:cNvSpPr>
            <a:spLocks noGrp="1"/>
          </p:cNvSpPr>
          <p:nvPr>
            <p:ph type="title"/>
          </p:nvPr>
        </p:nvSpPr>
        <p:spPr/>
        <p:txBody>
          <a:bodyPr/>
          <a:lstStyle/>
          <a:p>
            <a:r>
              <a:rPr lang="pt-BR" sz="2000" i="0" dirty="0">
                <a:solidFill>
                  <a:schemeClr val="bg2"/>
                </a:solidFill>
              </a:rPr>
              <a:t>Cassandra: Regras do Modelo de Dados</a:t>
            </a:r>
            <a:endParaRPr lang="en-US" sz="2000" i="0" dirty="0">
              <a:solidFill>
                <a:schemeClr val="bg2"/>
              </a:solidFill>
            </a:endParaRPr>
          </a:p>
        </p:txBody>
      </p:sp>
      <p:sp>
        <p:nvSpPr>
          <p:cNvPr id="7" name="Content Placeholder 2"/>
          <p:cNvSpPr txBox="1">
            <a:spLocks/>
          </p:cNvSpPr>
          <p:nvPr/>
        </p:nvSpPr>
        <p:spPr bwMode="auto">
          <a:xfrm>
            <a:off x="395659" y="568241"/>
            <a:ext cx="6011100" cy="5282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r>
              <a:rPr lang="pt-BR" sz="1800" b="0" i="0" dirty="0">
                <a:solidFill>
                  <a:schemeClr val="bg2"/>
                </a:solidFill>
              </a:rPr>
              <a:t>Maximize o número de gravações</a:t>
            </a:r>
          </a:p>
          <a:p>
            <a:pPr marL="0" indent="0">
              <a:buNone/>
            </a:pPr>
            <a:r>
              <a:rPr lang="pt-BR" sz="1800" b="0" i="0" dirty="0">
                <a:solidFill>
                  <a:schemeClr val="bg2"/>
                </a:solidFill>
              </a:rPr>
              <a:t>Em Cassandra, as gravações são muito baratas. O Cassandra é otimizado para alto desempenho de gravação. Portanto, tente maximizar suas gravações para obter melhor desempenho de leitura e disponibilidade de dados. Existe uma compensação entre a gravação de dados e a leitura de dados. Assim, otimize seu desempenho de leitura de dados maximizando o número de gravações de dados.</a:t>
            </a:r>
          </a:p>
          <a:p>
            <a:endParaRPr lang="pt-BR" sz="1800" b="0" i="0" dirty="0">
              <a:solidFill>
                <a:schemeClr val="bg2"/>
              </a:solidFill>
            </a:endParaRPr>
          </a:p>
          <a:p>
            <a:r>
              <a:rPr lang="pt-BR" sz="1800" b="0" i="0" dirty="0">
                <a:solidFill>
                  <a:schemeClr val="bg2"/>
                </a:solidFill>
              </a:rPr>
              <a:t>Maximizar a duplicação de dados</a:t>
            </a:r>
          </a:p>
          <a:p>
            <a:pPr marL="0" indent="0">
              <a:buNone/>
            </a:pPr>
            <a:r>
              <a:rPr lang="pt-BR" sz="1800" b="0" i="0" dirty="0" err="1">
                <a:solidFill>
                  <a:schemeClr val="bg2"/>
                </a:solidFill>
              </a:rPr>
              <a:t>Desnormalização</a:t>
            </a:r>
            <a:r>
              <a:rPr lang="pt-BR" sz="1800" b="0" i="0" dirty="0">
                <a:solidFill>
                  <a:schemeClr val="bg2"/>
                </a:solidFill>
              </a:rPr>
              <a:t> de dados e duplicação de dados são de fato de Cassandra. O espaço em disco não é mais caro que a memória, o processamento da CPU e a operação de </a:t>
            </a:r>
            <a:r>
              <a:rPr lang="pt-BR" sz="1800" b="0" i="0" dirty="0" err="1">
                <a:solidFill>
                  <a:schemeClr val="bg2"/>
                </a:solidFill>
              </a:rPr>
              <a:t>IOs</a:t>
            </a:r>
            <a:r>
              <a:rPr lang="pt-BR" sz="1800" b="0" i="0" dirty="0">
                <a:solidFill>
                  <a:schemeClr val="bg2"/>
                </a:solidFill>
              </a:rPr>
              <a:t>. Como o Cassandra é um banco de dados distribuído, a duplicação de dados fornece disponibilidade de dados instantânea e nenhum ponto único de falha.</a:t>
            </a:r>
          </a:p>
          <a:p>
            <a:pPr marL="0" indent="0">
              <a:buNone/>
            </a:pPr>
            <a:r>
              <a:rPr lang="pt-BR" sz="1800" b="0" i="0" dirty="0">
                <a:solidFill>
                  <a:schemeClr val="bg2"/>
                </a:solidFill>
              </a:rPr>
              <a:t>.</a:t>
            </a:r>
          </a:p>
          <a:p>
            <a:pPr marL="0" indent="0">
              <a:buNone/>
            </a:pPr>
            <a:endParaRPr lang="pt-BR" sz="1800" b="0" i="0" dirty="0">
              <a:solidFill>
                <a:schemeClr val="bg2"/>
              </a:solidFill>
            </a:endParaRPr>
          </a:p>
        </p:txBody>
      </p:sp>
      <p:sp>
        <p:nvSpPr>
          <p:cNvPr id="3" name="TextBox 2"/>
          <p:cNvSpPr txBox="1"/>
          <p:nvPr/>
        </p:nvSpPr>
        <p:spPr>
          <a:xfrm>
            <a:off x="6830672" y="2201694"/>
            <a:ext cx="1435521" cy="369332"/>
          </a:xfrm>
          <a:prstGeom prst="rect">
            <a:avLst/>
          </a:prstGeom>
          <a:noFill/>
        </p:spPr>
        <p:txBody>
          <a:bodyPr wrap="none" rtlCol="0">
            <a:spAutoFit/>
          </a:bodyPr>
          <a:lstStyle/>
          <a:p>
            <a:r>
              <a:rPr lang="pt-BR" dirty="0">
                <a:solidFill>
                  <a:schemeClr val="bg2"/>
                </a:solidFill>
              </a:rPr>
              <a:t>Não suporta:</a:t>
            </a:r>
            <a:endParaRPr lang="en-US" dirty="0">
              <a:solidFill>
                <a:schemeClr val="bg2"/>
              </a:solidFill>
            </a:endParaRPr>
          </a:p>
        </p:txBody>
      </p:sp>
      <p:sp>
        <p:nvSpPr>
          <p:cNvPr id="5" name="TextBox 4"/>
          <p:cNvSpPr txBox="1"/>
          <p:nvPr/>
        </p:nvSpPr>
        <p:spPr>
          <a:xfrm>
            <a:off x="6714116" y="2846213"/>
            <a:ext cx="1475980" cy="2031325"/>
          </a:xfrm>
          <a:prstGeom prst="rect">
            <a:avLst/>
          </a:prstGeom>
          <a:noFill/>
        </p:spPr>
        <p:txBody>
          <a:bodyPr wrap="none" rtlCol="0">
            <a:spAutoFit/>
          </a:bodyPr>
          <a:lstStyle/>
          <a:p>
            <a:pPr algn="ctr"/>
            <a:r>
              <a:rPr lang="pt-BR" b="0" i="0" dirty="0">
                <a:solidFill>
                  <a:schemeClr val="bg2"/>
                </a:solidFill>
              </a:rPr>
              <a:t>JOINS</a:t>
            </a:r>
          </a:p>
          <a:p>
            <a:pPr algn="ctr"/>
            <a:endParaRPr lang="pt-BR" b="0" i="0" dirty="0">
              <a:solidFill>
                <a:schemeClr val="bg2"/>
              </a:solidFill>
            </a:endParaRPr>
          </a:p>
          <a:p>
            <a:pPr algn="ctr"/>
            <a:r>
              <a:rPr lang="pt-BR" b="0" i="0" dirty="0">
                <a:solidFill>
                  <a:schemeClr val="bg2"/>
                </a:solidFill>
              </a:rPr>
              <a:t>GROUP BY</a:t>
            </a:r>
          </a:p>
          <a:p>
            <a:pPr algn="ctr"/>
            <a:endParaRPr lang="pt-BR" b="0" i="0" dirty="0">
              <a:solidFill>
                <a:schemeClr val="bg2"/>
              </a:solidFill>
            </a:endParaRPr>
          </a:p>
          <a:p>
            <a:pPr algn="ctr"/>
            <a:r>
              <a:rPr lang="pt-BR" b="0" i="0" dirty="0">
                <a:solidFill>
                  <a:schemeClr val="bg2"/>
                </a:solidFill>
              </a:rPr>
              <a:t>AGREGAÇÕES</a:t>
            </a:r>
          </a:p>
          <a:p>
            <a:pPr algn="ctr"/>
            <a:endParaRPr lang="pt-BR" b="0" i="0" dirty="0">
              <a:solidFill>
                <a:schemeClr val="bg2"/>
              </a:solidFill>
            </a:endParaRPr>
          </a:p>
          <a:p>
            <a:pPr algn="ctr"/>
            <a:r>
              <a:rPr lang="pt-BR" b="0" i="0" dirty="0">
                <a:solidFill>
                  <a:schemeClr val="bg2"/>
                </a:solidFill>
              </a:rPr>
              <a:t>OR</a:t>
            </a:r>
            <a:endParaRPr lang="en-US" b="0" i="0" dirty="0">
              <a:solidFill>
                <a:schemeClr val="bg2"/>
              </a:solidFill>
            </a:endParaRPr>
          </a:p>
        </p:txBody>
      </p:sp>
      <p:pic>
        <p:nvPicPr>
          <p:cNvPr id="1026" name="Picture 2" descr="Resultado de imagem para red cross mark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6509" y="4140716"/>
            <a:ext cx="1040446" cy="104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5861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i="0" dirty="0">
                <a:solidFill>
                  <a:schemeClr val="bg2"/>
                </a:solidFill>
              </a:rPr>
              <a:t>Cassandra: Objetivos do Modelo de Dados</a:t>
            </a:r>
            <a:endParaRPr lang="en-US" sz="2000" i="0" dirty="0">
              <a:solidFill>
                <a:schemeClr val="bg2"/>
              </a:solidFill>
            </a:endParaRPr>
          </a:p>
        </p:txBody>
      </p:sp>
      <p:sp>
        <p:nvSpPr>
          <p:cNvPr id="7" name="Content Placeholder 2"/>
          <p:cNvSpPr txBox="1">
            <a:spLocks/>
          </p:cNvSpPr>
          <p:nvPr/>
        </p:nvSpPr>
        <p:spPr bwMode="auto">
          <a:xfrm>
            <a:off x="179512" y="908720"/>
            <a:ext cx="8712968" cy="5282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r>
              <a:rPr lang="pt-BR" sz="1800" b="0" i="0" dirty="0">
                <a:solidFill>
                  <a:schemeClr val="bg2"/>
                </a:solidFill>
              </a:rPr>
              <a:t>Espalhe os dados uniformemente no cluster: Para distribuir a mesma quantidade de dados em cada nó do cluster do Cassandra, você deve escolher inteiros como uma chave primária. Os dados são distribuídos para diferentes nós com base nas chaves de partição que são a primeira parte da chave primária;</a:t>
            </a:r>
          </a:p>
          <a:p>
            <a:endParaRPr lang="pt-BR" sz="1800" b="0" i="0" dirty="0">
              <a:solidFill>
                <a:schemeClr val="bg2"/>
              </a:solidFill>
            </a:endParaRPr>
          </a:p>
          <a:p>
            <a:r>
              <a:rPr lang="pt-BR" sz="1800" b="0" i="0" dirty="0">
                <a:solidFill>
                  <a:schemeClr val="bg2"/>
                </a:solidFill>
              </a:rPr>
              <a:t>Minimizar o número de partições lidas durante a consulta de dados: A partição é usada para ligar um grupo de registros com a mesma chave de partição. Quando a consulta de leitura é emitida, ela coleta dados de diferentes nós de diferentes partições;</a:t>
            </a:r>
          </a:p>
          <a:p>
            <a:endParaRPr lang="pt-BR" sz="1800" b="0" i="0" dirty="0">
              <a:solidFill>
                <a:schemeClr val="bg2"/>
              </a:solidFill>
            </a:endParaRPr>
          </a:p>
          <a:p>
            <a:r>
              <a:rPr lang="pt-BR" sz="1800" b="0" i="0" dirty="0">
                <a:solidFill>
                  <a:schemeClr val="bg2"/>
                </a:solidFill>
              </a:rPr>
              <a:t>No caso de muitas partições, todas essas partições precisam ser visitadas para coletar os dados da consulta. Isso não significa que as partições não devam ser criadas. Se seus dados são muito grandes, você não pode manter essa quantidade enorme de dados na partição única. A partição única será lenta. Então você deve ter um número equilibrado de partições.</a:t>
            </a:r>
          </a:p>
          <a:p>
            <a:pPr marL="0" indent="0">
              <a:buNone/>
            </a:pPr>
            <a:r>
              <a:rPr lang="pt-BR" sz="1800" b="0" i="0" dirty="0">
                <a:solidFill>
                  <a:schemeClr val="bg2"/>
                </a:solidFill>
              </a:rPr>
              <a:t>.</a:t>
            </a:r>
          </a:p>
          <a:p>
            <a:pPr marL="0" indent="0">
              <a:buNone/>
            </a:pPr>
            <a:endParaRPr lang="pt-BR" sz="1800" b="0" i="0" dirty="0">
              <a:solidFill>
                <a:schemeClr val="bg2"/>
              </a:solidFill>
            </a:endParaRPr>
          </a:p>
        </p:txBody>
      </p:sp>
    </p:spTree>
    <p:extLst>
      <p:ext uri="{BB962C8B-B14F-4D97-AF65-F5344CB8AC3E}">
        <p14:creationId xmlns:p14="http://schemas.microsoft.com/office/powerpoint/2010/main" val="30063146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a:solidFill>
            <a:schemeClr val="tx2"/>
          </a:solidFill>
        </p:spPr>
        <p:txBody>
          <a:bodyPr>
            <a:noAutofit/>
          </a:bodyPr>
          <a:lstStyle/>
          <a:p>
            <a:pPr marL="342900" lvl="1" indent="0" algn="just">
              <a:buNone/>
            </a:pPr>
            <a:r>
              <a:rPr lang="pt-BR" sz="2000" i="0" dirty="0"/>
              <a:t>Características</a:t>
            </a:r>
          </a:p>
          <a:p>
            <a:pPr marL="342900" lvl="1" indent="0" algn="just">
              <a:buNone/>
            </a:pPr>
            <a:endParaRPr lang="pt-BR" sz="2000" b="0" i="0" dirty="0"/>
          </a:p>
          <a:p>
            <a:r>
              <a:rPr lang="pt-BR" sz="2000" b="0" i="0" dirty="0"/>
              <a:t>Construído em Java</a:t>
            </a:r>
          </a:p>
          <a:p>
            <a:r>
              <a:rPr lang="pt-BR" sz="2000" b="0" i="0" dirty="0"/>
              <a:t>Um Cluster é conhecido como um </a:t>
            </a:r>
            <a:r>
              <a:rPr lang="pt-BR" sz="2000" b="0" i="0" dirty="0" err="1"/>
              <a:t>Ring</a:t>
            </a:r>
            <a:r>
              <a:rPr lang="pt-BR" sz="2000" b="0" i="0" dirty="0"/>
              <a:t> (cada máquina), distribuindo automaticamente seus dados.</a:t>
            </a:r>
          </a:p>
          <a:p>
            <a:r>
              <a:rPr lang="pt-BR" sz="2000" b="0" i="0" dirty="0"/>
              <a:t>Descentralizado</a:t>
            </a:r>
          </a:p>
          <a:p>
            <a:r>
              <a:rPr lang="pt-BR" sz="2000" b="0" i="0" dirty="0"/>
              <a:t>Usa protocolo </a:t>
            </a:r>
            <a:r>
              <a:rPr lang="pt-BR" sz="2000" b="0" i="0" dirty="0" err="1"/>
              <a:t>Peer-to-Peer</a:t>
            </a:r>
            <a:r>
              <a:rPr lang="pt-BR" sz="2000" b="0" i="0" dirty="0"/>
              <a:t>, não há máster.</a:t>
            </a:r>
          </a:p>
          <a:p>
            <a:r>
              <a:rPr lang="pt-BR" sz="2000" b="0" i="0" dirty="0"/>
              <a:t>Escalabilidade Elástica e Linear</a:t>
            </a:r>
          </a:p>
          <a:p>
            <a:pPr lvl="1"/>
            <a:r>
              <a:rPr lang="pt-BR" b="0" i="0" dirty="0"/>
              <a:t>Mais Máquinas (ou menos)</a:t>
            </a:r>
          </a:p>
          <a:p>
            <a:endParaRPr lang="pt-BR" b="0" i="0" dirty="0"/>
          </a:p>
          <a:p>
            <a:pPr marL="457200" lvl="1" indent="0">
              <a:buNone/>
            </a:pPr>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5868144" y="4941168"/>
            <a:ext cx="2727364" cy="517854"/>
          </a:xfrm>
          <a:prstGeom prst="rect">
            <a:avLst/>
          </a:prstGeom>
        </p:spPr>
      </p:pic>
    </p:spTree>
    <p:extLst>
      <p:ext uri="{BB962C8B-B14F-4D97-AF65-F5344CB8AC3E}">
        <p14:creationId xmlns:p14="http://schemas.microsoft.com/office/powerpoint/2010/main" val="3489917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4133967-F189-4E7A-A01C-60356A60CECE}"/>
              </a:ext>
            </a:extLst>
          </p:cNvPr>
          <p:cNvPicPr>
            <a:picLocks noChangeAspect="1"/>
          </p:cNvPicPr>
          <p:nvPr/>
        </p:nvPicPr>
        <p:blipFill>
          <a:blip r:embed="rId3"/>
          <a:stretch>
            <a:fillRect/>
          </a:stretch>
        </p:blipFill>
        <p:spPr>
          <a:xfrm>
            <a:off x="809836" y="1700808"/>
            <a:ext cx="7524328" cy="3732437"/>
          </a:xfrm>
          <a:prstGeom prst="rect">
            <a:avLst/>
          </a:prstGeom>
        </p:spPr>
      </p:pic>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Estrutura de Armazenamento</a:t>
            </a:r>
          </a:p>
          <a:p>
            <a:pPr marL="342900" lvl="1" indent="0" algn="just">
              <a:buNone/>
            </a:pPr>
            <a:endParaRPr lang="pt-BR" sz="2000" b="0" i="0" dirty="0"/>
          </a:p>
          <a:p>
            <a:r>
              <a:rPr lang="pt-BR" sz="2000" b="0" i="0" dirty="0"/>
              <a:t>Escrita...</a:t>
            </a:r>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4"/>
          <a:stretch>
            <a:fillRect/>
          </a:stretch>
        </p:blipFill>
        <p:spPr>
          <a:xfrm>
            <a:off x="5652120" y="5284723"/>
            <a:ext cx="2727364" cy="517854"/>
          </a:xfrm>
          <a:prstGeom prst="rect">
            <a:avLst/>
          </a:prstGeom>
        </p:spPr>
      </p:pic>
      <p:sp>
        <p:nvSpPr>
          <p:cNvPr id="5" name="CaixaDeTexto 4">
            <a:extLst>
              <a:ext uri="{FF2B5EF4-FFF2-40B4-BE49-F238E27FC236}">
                <a16:creationId xmlns:a16="http://schemas.microsoft.com/office/drawing/2014/main" id="{5359F3B2-3B6D-4476-BF27-535677B8C637}"/>
              </a:ext>
            </a:extLst>
          </p:cNvPr>
          <p:cNvSpPr txBox="1"/>
          <p:nvPr/>
        </p:nvSpPr>
        <p:spPr>
          <a:xfrm>
            <a:off x="6570034" y="2070140"/>
            <a:ext cx="2007284" cy="369332"/>
          </a:xfrm>
          <a:prstGeom prst="rect">
            <a:avLst/>
          </a:prstGeom>
          <a:noFill/>
        </p:spPr>
        <p:txBody>
          <a:bodyPr wrap="square" rtlCol="0">
            <a:spAutoFit/>
          </a:bodyPr>
          <a:lstStyle/>
          <a:p>
            <a:r>
              <a:rPr lang="pt-BR" dirty="0">
                <a:solidFill>
                  <a:schemeClr val="bg2"/>
                </a:solidFill>
              </a:rPr>
              <a:t>Flush</a:t>
            </a:r>
          </a:p>
        </p:txBody>
      </p:sp>
      <p:cxnSp>
        <p:nvCxnSpPr>
          <p:cNvPr id="8" name="Conector de Seta Reta 7">
            <a:extLst>
              <a:ext uri="{FF2B5EF4-FFF2-40B4-BE49-F238E27FC236}">
                <a16:creationId xmlns:a16="http://schemas.microsoft.com/office/drawing/2014/main" id="{DA0EBF25-1180-4944-A6BC-E5F40EEDFEEC}"/>
              </a:ext>
            </a:extLst>
          </p:cNvPr>
          <p:cNvCxnSpPr/>
          <p:nvPr/>
        </p:nvCxnSpPr>
        <p:spPr bwMode="auto">
          <a:xfrm flipH="1">
            <a:off x="5652120" y="2439472"/>
            <a:ext cx="917914" cy="701496"/>
          </a:xfrm>
          <a:prstGeom prst="straightConnector1">
            <a:avLst/>
          </a:prstGeom>
          <a:solidFill>
            <a:schemeClr val="accent1"/>
          </a:solidFill>
          <a:ln w="9525" cap="flat" cmpd="sng" algn="ctr">
            <a:solidFill>
              <a:schemeClr val="bg2"/>
            </a:solidFill>
            <a:prstDash val="solid"/>
            <a:round/>
            <a:headEnd type="none" w="med" len="med"/>
            <a:tailEnd type="triangle"/>
          </a:ln>
          <a:effectLst/>
        </p:spPr>
      </p:cxnSp>
    </p:spTree>
    <p:extLst>
      <p:ext uri="{BB962C8B-B14F-4D97-AF65-F5344CB8AC3E}">
        <p14:creationId xmlns:p14="http://schemas.microsoft.com/office/powerpoint/2010/main" val="1476777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245778" y="873235"/>
            <a:ext cx="8652444" cy="4676487"/>
          </a:xfrm>
          <a:solidFill>
            <a:schemeClr val="tx2"/>
          </a:solidFill>
        </p:spPr>
        <p:txBody>
          <a:bodyPr>
            <a:noAutofit/>
          </a:bodyPr>
          <a:lstStyle/>
          <a:p>
            <a:pPr marL="342900" lvl="1" indent="0" algn="just">
              <a:buNone/>
            </a:pPr>
            <a:r>
              <a:rPr lang="pt-BR" sz="2000" i="0" dirty="0"/>
              <a:t>Armazenamento</a:t>
            </a:r>
          </a:p>
          <a:p>
            <a:pPr marL="342900" lvl="1" indent="0" algn="just">
              <a:buNone/>
            </a:pPr>
            <a:endParaRPr lang="pt-BR" sz="2000" b="0" i="0" dirty="0"/>
          </a:p>
          <a:p>
            <a:r>
              <a:rPr lang="pt-BR" sz="2000" b="0" i="0" dirty="0" err="1"/>
              <a:t>SSTable</a:t>
            </a:r>
            <a:r>
              <a:rPr lang="pt-BR" sz="2000" b="0" i="0" dirty="0"/>
              <a:t> é um conceito derivado do </a:t>
            </a:r>
            <a:r>
              <a:rPr lang="pt-BR" sz="2000" b="0" i="0" dirty="0" err="1"/>
              <a:t>BigTable</a:t>
            </a:r>
            <a:r>
              <a:rPr lang="pt-BR" sz="2000" b="0" i="0" dirty="0"/>
              <a:t> (característica muito comum nos colunares), ou seja, após o </a:t>
            </a:r>
            <a:r>
              <a:rPr lang="pt-BR" sz="2000" b="0" dirty="0"/>
              <a:t>flush</a:t>
            </a:r>
            <a:r>
              <a:rPr lang="pt-BR" sz="2000" b="0" i="0" dirty="0"/>
              <a:t> de um </a:t>
            </a:r>
            <a:r>
              <a:rPr lang="pt-BR" sz="2000" b="0" i="0" dirty="0" err="1"/>
              <a:t>Memtable</a:t>
            </a:r>
            <a:r>
              <a:rPr lang="pt-BR" sz="2000" b="0" i="0" dirty="0"/>
              <a:t> para o disco, não permite mais mudanças.</a:t>
            </a:r>
          </a:p>
          <a:p>
            <a:r>
              <a:rPr lang="pt-BR" sz="2000" b="0" i="0" dirty="0"/>
              <a:t>Todas as operações de escrita no Cassandra que ocorrem nas </a:t>
            </a:r>
            <a:r>
              <a:rPr lang="pt-BR" sz="2000" b="0" i="0" dirty="0" err="1"/>
              <a:t>SSTables</a:t>
            </a:r>
            <a:r>
              <a:rPr lang="pt-BR" sz="2000" b="0" i="0" dirty="0"/>
              <a:t> são sequenciais. Essa é uma característica que permite alta desempenho, nesse tipo de operação.</a:t>
            </a:r>
          </a:p>
          <a:p>
            <a:r>
              <a:rPr lang="pt-BR" sz="2000" b="0" i="0" dirty="0"/>
              <a:t>Processo de exclusão lembra os primeiros sistemas </a:t>
            </a:r>
            <a:r>
              <a:rPr lang="pt-BR" sz="2000" b="0" i="0" dirty="0" err="1"/>
              <a:t>pseudo-transacionais</a:t>
            </a:r>
            <a:r>
              <a:rPr lang="pt-BR" sz="2000" b="0" i="0" dirty="0"/>
              <a:t>, que usavam o </a:t>
            </a:r>
            <a:r>
              <a:rPr lang="pt-BR" sz="2000" b="0" i="0" dirty="0" err="1"/>
              <a:t>tombstone</a:t>
            </a:r>
            <a:r>
              <a:rPr lang="pt-BR" sz="2000" b="0" i="0" dirty="0"/>
              <a:t>, que permitia marcar o registro para posterior deleção.</a:t>
            </a:r>
          </a:p>
          <a:p>
            <a:r>
              <a:rPr lang="pt-BR" sz="2000" b="0" i="0" dirty="0"/>
              <a:t>A velocidade de acesso do disco é um fator chave para o sucesso, numa implementação usando Cassandra.</a:t>
            </a:r>
            <a:endParaRPr lang="pt-BR" b="0" i="0" dirty="0"/>
          </a:p>
          <a:p>
            <a:pPr marL="457200" lvl="1" indent="0">
              <a:buNone/>
            </a:pPr>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5940152" y="5326280"/>
            <a:ext cx="2727364" cy="517854"/>
          </a:xfrm>
          <a:prstGeom prst="rect">
            <a:avLst/>
          </a:prstGeom>
        </p:spPr>
      </p:pic>
    </p:spTree>
    <p:extLst>
      <p:ext uri="{BB962C8B-B14F-4D97-AF65-F5344CB8AC3E}">
        <p14:creationId xmlns:p14="http://schemas.microsoft.com/office/powerpoint/2010/main" val="278355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Armazenamento</a:t>
            </a:r>
          </a:p>
          <a:p>
            <a:pPr lvl="1" indent="-342900" algn="just"/>
            <a:r>
              <a:rPr lang="pt-BR" sz="2000" b="0" i="0" dirty="0"/>
              <a:t>Chave (</a:t>
            </a:r>
            <a:r>
              <a:rPr lang="pt-BR" sz="2000" b="0" i="0" dirty="0" err="1"/>
              <a:t>row</a:t>
            </a:r>
            <a:r>
              <a:rPr lang="pt-BR" sz="2000" b="0" i="0" dirty="0"/>
              <a:t> </a:t>
            </a:r>
            <a:r>
              <a:rPr lang="pt-BR" sz="2000" b="0" i="0" dirty="0" err="1"/>
              <a:t>key</a:t>
            </a:r>
            <a:r>
              <a:rPr lang="pt-BR" sz="2000" b="0" i="0" dirty="0"/>
              <a:t>) e demais colunas</a:t>
            </a:r>
          </a:p>
          <a:p>
            <a:pPr lvl="1" indent="-342900" algn="just"/>
            <a:r>
              <a:rPr lang="pt-BR" sz="2000" b="0" i="0" dirty="0"/>
              <a:t>Colunas de Controle: </a:t>
            </a:r>
            <a:r>
              <a:rPr lang="pt-BR" sz="2000" b="0" i="0" dirty="0" err="1"/>
              <a:t>Timestamp</a:t>
            </a:r>
            <a:r>
              <a:rPr lang="pt-BR" sz="2000" b="0" i="0" dirty="0"/>
              <a:t>, TTL (tempo de expiração)</a:t>
            </a:r>
          </a:p>
          <a:p>
            <a:pPr lvl="1" indent="-342900" algn="just"/>
            <a:r>
              <a:rPr lang="pt-BR" sz="2000" b="0" i="0" dirty="0"/>
              <a:t>Nome da coluna é ordenado.</a:t>
            </a:r>
          </a:p>
          <a:p>
            <a:pPr marL="457200" lvl="1" indent="0">
              <a:buNone/>
            </a:pPr>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5868144" y="5212651"/>
            <a:ext cx="2727364" cy="517854"/>
          </a:xfrm>
          <a:prstGeom prst="rect">
            <a:avLst/>
          </a:prstGeom>
        </p:spPr>
      </p:pic>
      <p:pic>
        <p:nvPicPr>
          <p:cNvPr id="2" name="Imagem 1">
            <a:extLst>
              <a:ext uri="{FF2B5EF4-FFF2-40B4-BE49-F238E27FC236}">
                <a16:creationId xmlns:a16="http://schemas.microsoft.com/office/drawing/2014/main" id="{79EBDCEB-BED9-4DE4-AF92-B2512D96F16B}"/>
              </a:ext>
            </a:extLst>
          </p:cNvPr>
          <p:cNvPicPr>
            <a:picLocks noChangeAspect="1"/>
          </p:cNvPicPr>
          <p:nvPr/>
        </p:nvPicPr>
        <p:blipFill>
          <a:blip r:embed="rId4"/>
          <a:stretch>
            <a:fillRect/>
          </a:stretch>
        </p:blipFill>
        <p:spPr>
          <a:xfrm>
            <a:off x="755576" y="2420888"/>
            <a:ext cx="7058942" cy="2459149"/>
          </a:xfrm>
          <a:prstGeom prst="rect">
            <a:avLst/>
          </a:prstGeom>
        </p:spPr>
      </p:pic>
    </p:spTree>
    <p:extLst>
      <p:ext uri="{BB962C8B-B14F-4D97-AF65-F5344CB8AC3E}">
        <p14:creationId xmlns:p14="http://schemas.microsoft.com/office/powerpoint/2010/main" val="6037539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5122" name="Picture 2" descr="Resultado de imagem">
            <a:extLst>
              <a:ext uri="{FF2B5EF4-FFF2-40B4-BE49-F238E27FC236}">
                <a16:creationId xmlns:a16="http://schemas.microsoft.com/office/drawing/2014/main" id="{53C6D51D-CA41-4124-A474-8CDF079D6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185" y="483294"/>
            <a:ext cx="5142765" cy="5118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51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230369" cy="4676487"/>
          </a:xfrm>
        </p:spPr>
        <p:txBody>
          <a:bodyPr>
            <a:noAutofit/>
          </a:bodyPr>
          <a:lstStyle/>
          <a:p>
            <a:pPr marL="342900" lvl="1" indent="0" algn="just">
              <a:buNone/>
            </a:pPr>
            <a:r>
              <a:rPr lang="pt-BR" sz="2400" b="0" i="0" dirty="0"/>
              <a:t>Alguns Banco de Dados Colunares</a:t>
            </a:r>
          </a:p>
          <a:p>
            <a:pPr marL="342900" lvl="1" indent="0" algn="just">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pic>
        <p:nvPicPr>
          <p:cNvPr id="7" name="Picture 12">
            <a:extLst>
              <a:ext uri="{FF2B5EF4-FFF2-40B4-BE49-F238E27FC236}">
                <a16:creationId xmlns:a16="http://schemas.microsoft.com/office/drawing/2014/main" id="{F9025123-6494-4086-9316-384C13771B82}"/>
              </a:ext>
            </a:extLst>
          </p:cNvPr>
          <p:cNvPicPr>
            <a:picLocks noChangeAspect="1"/>
          </p:cNvPicPr>
          <p:nvPr/>
        </p:nvPicPr>
        <p:blipFill>
          <a:blip r:embed="rId3"/>
          <a:stretch>
            <a:fillRect/>
          </a:stretch>
        </p:blipFill>
        <p:spPr>
          <a:xfrm>
            <a:off x="1190694" y="2644865"/>
            <a:ext cx="2180654" cy="493298"/>
          </a:xfrm>
          <a:prstGeom prst="rect">
            <a:avLst/>
          </a:prstGeom>
        </p:spPr>
      </p:pic>
      <p:pic>
        <p:nvPicPr>
          <p:cNvPr id="8" name="Picture 23">
            <a:extLst>
              <a:ext uri="{FF2B5EF4-FFF2-40B4-BE49-F238E27FC236}">
                <a16:creationId xmlns:a16="http://schemas.microsoft.com/office/drawing/2014/main" id="{23D0EFD5-96C4-452C-9925-0211B5615805}"/>
              </a:ext>
            </a:extLst>
          </p:cNvPr>
          <p:cNvPicPr>
            <a:picLocks noChangeAspect="1"/>
          </p:cNvPicPr>
          <p:nvPr/>
        </p:nvPicPr>
        <p:blipFill rotWithShape="1">
          <a:blip r:embed="rId4"/>
          <a:srcRect l="50000"/>
          <a:stretch/>
        </p:blipFill>
        <p:spPr>
          <a:xfrm>
            <a:off x="1074342" y="3749098"/>
            <a:ext cx="2000250" cy="1143000"/>
          </a:xfrm>
          <a:prstGeom prst="rect">
            <a:avLst/>
          </a:prstGeom>
        </p:spPr>
      </p:pic>
      <p:pic>
        <p:nvPicPr>
          <p:cNvPr id="10" name="Picture 26">
            <a:extLst>
              <a:ext uri="{FF2B5EF4-FFF2-40B4-BE49-F238E27FC236}">
                <a16:creationId xmlns:a16="http://schemas.microsoft.com/office/drawing/2014/main" id="{9ECDB8A5-1D80-47C9-AF2C-1AC7D7788CFA}"/>
              </a:ext>
            </a:extLst>
          </p:cNvPr>
          <p:cNvPicPr>
            <a:picLocks noChangeAspect="1"/>
          </p:cNvPicPr>
          <p:nvPr/>
        </p:nvPicPr>
        <p:blipFill rotWithShape="1">
          <a:blip r:embed="rId5"/>
          <a:srcRect l="38674"/>
          <a:stretch/>
        </p:blipFill>
        <p:spPr>
          <a:xfrm>
            <a:off x="6863404" y="2306215"/>
            <a:ext cx="1127571" cy="1156910"/>
          </a:xfrm>
          <a:prstGeom prst="rect">
            <a:avLst/>
          </a:prstGeom>
        </p:spPr>
      </p:pic>
      <p:pic>
        <p:nvPicPr>
          <p:cNvPr id="11" name="Picture 27">
            <a:extLst>
              <a:ext uri="{FF2B5EF4-FFF2-40B4-BE49-F238E27FC236}">
                <a16:creationId xmlns:a16="http://schemas.microsoft.com/office/drawing/2014/main" id="{3402BFD5-40ED-4D64-8393-B38B42F5ABB8}"/>
              </a:ext>
            </a:extLst>
          </p:cNvPr>
          <p:cNvPicPr>
            <a:picLocks noChangeAspect="1"/>
          </p:cNvPicPr>
          <p:nvPr/>
        </p:nvPicPr>
        <p:blipFill>
          <a:blip r:embed="rId6"/>
          <a:stretch>
            <a:fillRect/>
          </a:stretch>
        </p:blipFill>
        <p:spPr>
          <a:xfrm>
            <a:off x="3810336" y="3240766"/>
            <a:ext cx="1905000" cy="571500"/>
          </a:xfrm>
          <a:prstGeom prst="rect">
            <a:avLst/>
          </a:prstGeom>
        </p:spPr>
      </p:pic>
      <p:pic>
        <p:nvPicPr>
          <p:cNvPr id="12" name="Picture 28">
            <a:extLst>
              <a:ext uri="{FF2B5EF4-FFF2-40B4-BE49-F238E27FC236}">
                <a16:creationId xmlns:a16="http://schemas.microsoft.com/office/drawing/2014/main" id="{B660725C-CB8C-4CC4-8037-1F184A04FF1F}"/>
              </a:ext>
            </a:extLst>
          </p:cNvPr>
          <p:cNvPicPr>
            <a:picLocks noChangeAspect="1"/>
          </p:cNvPicPr>
          <p:nvPr/>
        </p:nvPicPr>
        <p:blipFill>
          <a:blip r:embed="rId7"/>
          <a:stretch>
            <a:fillRect/>
          </a:stretch>
        </p:blipFill>
        <p:spPr>
          <a:xfrm>
            <a:off x="5541585" y="4131106"/>
            <a:ext cx="2449390" cy="527561"/>
          </a:xfrm>
          <a:prstGeom prst="rect">
            <a:avLst/>
          </a:prstGeom>
        </p:spPr>
      </p:pic>
      <p:pic>
        <p:nvPicPr>
          <p:cNvPr id="13" name="Picture 29">
            <a:extLst>
              <a:ext uri="{FF2B5EF4-FFF2-40B4-BE49-F238E27FC236}">
                <a16:creationId xmlns:a16="http://schemas.microsoft.com/office/drawing/2014/main" id="{75263026-61F7-4F6D-8816-8AF15B552656}"/>
              </a:ext>
            </a:extLst>
          </p:cNvPr>
          <p:cNvPicPr>
            <a:picLocks noChangeAspect="1"/>
          </p:cNvPicPr>
          <p:nvPr/>
        </p:nvPicPr>
        <p:blipFill>
          <a:blip r:embed="rId8"/>
          <a:stretch>
            <a:fillRect/>
          </a:stretch>
        </p:blipFill>
        <p:spPr>
          <a:xfrm>
            <a:off x="3276710" y="4434898"/>
            <a:ext cx="1937109" cy="641250"/>
          </a:xfrm>
          <a:prstGeom prst="rect">
            <a:avLst/>
          </a:prstGeom>
        </p:spPr>
      </p:pic>
      <p:pic>
        <p:nvPicPr>
          <p:cNvPr id="14" name="Picture 30">
            <a:extLst>
              <a:ext uri="{FF2B5EF4-FFF2-40B4-BE49-F238E27FC236}">
                <a16:creationId xmlns:a16="http://schemas.microsoft.com/office/drawing/2014/main" id="{AFC10A58-B217-40EA-B9CB-A1DC743F756E}"/>
              </a:ext>
            </a:extLst>
          </p:cNvPr>
          <p:cNvPicPr>
            <a:picLocks noChangeAspect="1"/>
          </p:cNvPicPr>
          <p:nvPr/>
        </p:nvPicPr>
        <p:blipFill>
          <a:blip r:embed="rId9"/>
          <a:stretch>
            <a:fillRect/>
          </a:stretch>
        </p:blipFill>
        <p:spPr>
          <a:xfrm>
            <a:off x="3829748" y="2263380"/>
            <a:ext cx="2727364" cy="517854"/>
          </a:xfrm>
          <a:prstGeom prst="rect">
            <a:avLst/>
          </a:prstGeom>
        </p:spPr>
      </p:pic>
    </p:spTree>
    <p:extLst>
      <p:ext uri="{BB962C8B-B14F-4D97-AF65-F5344CB8AC3E}">
        <p14:creationId xmlns:p14="http://schemas.microsoft.com/office/powerpoint/2010/main" val="12760882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9570" y="740817"/>
            <a:ext cx="6708228" cy="851786"/>
          </a:xfrm>
        </p:spPr>
        <p:txBody>
          <a:bodyPr>
            <a:noAutofit/>
          </a:bodyPr>
          <a:lstStyle/>
          <a:p>
            <a:pPr marL="342900" lvl="1" indent="0" algn="just">
              <a:buNone/>
            </a:pPr>
            <a:r>
              <a:rPr lang="pt-BR" sz="2000" i="0" dirty="0"/>
              <a:t>Armazenamento (Fluxo de Dados)</a:t>
            </a:r>
          </a:p>
          <a:p>
            <a:pPr marL="342900" lvl="1" indent="0" algn="just">
              <a:buNone/>
            </a:pPr>
            <a:endParaRPr lang="pt-BR" sz="2000" b="0"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3" name="Imagem 2">
            <a:extLst>
              <a:ext uri="{FF2B5EF4-FFF2-40B4-BE49-F238E27FC236}">
                <a16:creationId xmlns:a16="http://schemas.microsoft.com/office/drawing/2014/main" id="{666B876C-1BBB-4359-917B-C6668C738246}"/>
              </a:ext>
            </a:extLst>
          </p:cNvPr>
          <p:cNvPicPr>
            <a:picLocks noChangeAspect="1"/>
          </p:cNvPicPr>
          <p:nvPr/>
        </p:nvPicPr>
        <p:blipFill>
          <a:blip r:embed="rId3"/>
          <a:stretch>
            <a:fillRect/>
          </a:stretch>
        </p:blipFill>
        <p:spPr>
          <a:xfrm>
            <a:off x="4211756" y="1340768"/>
            <a:ext cx="4304639" cy="3528392"/>
          </a:xfrm>
          <a:prstGeom prst="rect">
            <a:avLst/>
          </a:prstGeom>
        </p:spPr>
      </p:pic>
      <p:sp>
        <p:nvSpPr>
          <p:cNvPr id="8" name="Rectangle 3">
            <a:extLst>
              <a:ext uri="{FF2B5EF4-FFF2-40B4-BE49-F238E27FC236}">
                <a16:creationId xmlns:a16="http://schemas.microsoft.com/office/drawing/2014/main" id="{489F1E5B-5800-449F-BBE9-C7C1E5D0916D}"/>
              </a:ext>
            </a:extLst>
          </p:cNvPr>
          <p:cNvSpPr txBox="1">
            <a:spLocks noChangeArrowheads="1"/>
          </p:cNvSpPr>
          <p:nvPr/>
        </p:nvSpPr>
        <p:spPr>
          <a:xfrm>
            <a:off x="320676" y="1181652"/>
            <a:ext cx="3959604" cy="4196785"/>
          </a:xfrm>
          <a:prstGeom prst="rect">
            <a:avLst/>
          </a:prstGeom>
          <a:solidFill>
            <a:schemeClr val="tx2"/>
          </a:solidFill>
        </p:spPr>
        <p:txBody>
          <a:bodyPr>
            <a:no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457200" indent="-457200">
              <a:buFont typeface="+mj-lt"/>
              <a:buAutoNum type="arabicPeriod"/>
            </a:pPr>
            <a:r>
              <a:rPr lang="pt-BR" sz="2000" b="0" i="0" kern="0" dirty="0"/>
              <a:t>A escrita/leitura pode ocorrer em qualquer nó da estrutura.</a:t>
            </a:r>
          </a:p>
          <a:p>
            <a:pPr marL="457200" indent="-457200">
              <a:buFont typeface="+mj-lt"/>
              <a:buAutoNum type="arabicPeriod"/>
            </a:pPr>
            <a:r>
              <a:rPr lang="pt-BR" sz="2000" b="0" i="0" kern="0" dirty="0"/>
              <a:t>O coordenador replica ou obtém a informação para ou de diferentes nós e zonas.</a:t>
            </a:r>
          </a:p>
          <a:p>
            <a:pPr marL="457200" indent="-457200">
              <a:buFont typeface="+mj-lt"/>
              <a:buAutoNum type="arabicPeriod"/>
            </a:pPr>
            <a:r>
              <a:rPr lang="pt-BR" sz="2000" b="0" i="0" kern="0" dirty="0"/>
              <a:t>Coordenador retorna ACK para o cliente.</a:t>
            </a:r>
          </a:p>
          <a:p>
            <a:pPr marL="457200" indent="-457200">
              <a:buFont typeface="+mj-lt"/>
              <a:buAutoNum type="arabicPeriod"/>
            </a:pPr>
            <a:r>
              <a:rPr lang="pt-BR" sz="2000" b="0" i="0" kern="0" dirty="0"/>
              <a:t>Cliente pode escolher entre esperar a confirmação de um nó, um grupo de nós (quórum) ou de todos os nós do cluster, antes de receber o ACK.</a:t>
            </a:r>
          </a:p>
          <a:p>
            <a:pPr marL="457200" indent="-457200">
              <a:buFont typeface="+mj-lt"/>
              <a:buAutoNum type="arabicPeriod"/>
            </a:pPr>
            <a:endParaRPr lang="pt-BR" sz="2000" b="0" i="0" kern="0" dirty="0"/>
          </a:p>
          <a:p>
            <a:endParaRPr lang="pt-BR" b="0" i="0" kern="0" dirty="0"/>
          </a:p>
          <a:p>
            <a:pPr marL="457200" lvl="1" indent="0">
              <a:buFontTx/>
              <a:buNone/>
            </a:pPr>
            <a:endParaRPr lang="pt-BR" i="0" kern="0" dirty="0"/>
          </a:p>
          <a:p>
            <a:pPr marL="0" indent="0">
              <a:buFont typeface="Wingdings" panose="05000000000000000000" pitchFamily="2" charset="2"/>
              <a:buNone/>
            </a:pPr>
            <a:endParaRPr lang="pt-BR" sz="2000" b="0" i="0" kern="0" dirty="0"/>
          </a:p>
        </p:txBody>
      </p:sp>
      <p:cxnSp>
        <p:nvCxnSpPr>
          <p:cNvPr id="4" name="Conector de Seta Reta 3">
            <a:extLst>
              <a:ext uri="{FF2B5EF4-FFF2-40B4-BE49-F238E27FC236}">
                <a16:creationId xmlns:a16="http://schemas.microsoft.com/office/drawing/2014/main" id="{47B810E6-CFB7-4195-A4D5-80B236778F77}"/>
              </a:ext>
            </a:extLst>
          </p:cNvPr>
          <p:cNvCxnSpPr>
            <a:cxnSpLocks/>
          </p:cNvCxnSpPr>
          <p:nvPr/>
        </p:nvCxnSpPr>
        <p:spPr bwMode="auto">
          <a:xfrm flipH="1">
            <a:off x="5652120" y="788938"/>
            <a:ext cx="1322148" cy="1307519"/>
          </a:xfrm>
          <a:prstGeom prst="straightConnector1">
            <a:avLst/>
          </a:prstGeom>
          <a:solidFill>
            <a:schemeClr val="accent1"/>
          </a:solidFill>
          <a:ln w="9525" cap="flat" cmpd="sng" algn="ctr">
            <a:solidFill>
              <a:schemeClr val="bg2"/>
            </a:solidFill>
            <a:prstDash val="solid"/>
            <a:round/>
            <a:headEnd type="none" w="med" len="med"/>
            <a:tailEnd type="triangle"/>
          </a:ln>
          <a:effectLst/>
        </p:spPr>
      </p:cxnSp>
      <p:sp>
        <p:nvSpPr>
          <p:cNvPr id="6" name="CaixaDeTexto 5">
            <a:extLst>
              <a:ext uri="{FF2B5EF4-FFF2-40B4-BE49-F238E27FC236}">
                <a16:creationId xmlns:a16="http://schemas.microsoft.com/office/drawing/2014/main" id="{30A0407C-DC06-4559-B5CA-8BF625CF8810}"/>
              </a:ext>
            </a:extLst>
          </p:cNvPr>
          <p:cNvSpPr txBox="1"/>
          <p:nvPr/>
        </p:nvSpPr>
        <p:spPr>
          <a:xfrm>
            <a:off x="7015802" y="690217"/>
            <a:ext cx="1584176" cy="307777"/>
          </a:xfrm>
          <a:prstGeom prst="rect">
            <a:avLst/>
          </a:prstGeom>
          <a:noFill/>
        </p:spPr>
        <p:txBody>
          <a:bodyPr wrap="square" rtlCol="0">
            <a:spAutoFit/>
          </a:bodyPr>
          <a:lstStyle/>
          <a:p>
            <a:r>
              <a:rPr lang="pt-BR" sz="1400" dirty="0">
                <a:solidFill>
                  <a:schemeClr val="bg2"/>
                </a:solidFill>
              </a:rPr>
              <a:t>Coordenador</a:t>
            </a:r>
          </a:p>
        </p:txBody>
      </p:sp>
      <p:cxnSp>
        <p:nvCxnSpPr>
          <p:cNvPr id="11" name="Conector de Seta Reta 10">
            <a:extLst>
              <a:ext uri="{FF2B5EF4-FFF2-40B4-BE49-F238E27FC236}">
                <a16:creationId xmlns:a16="http://schemas.microsoft.com/office/drawing/2014/main" id="{4A3D1543-4849-41BF-B190-5D9A516D178B}"/>
              </a:ext>
            </a:extLst>
          </p:cNvPr>
          <p:cNvCxnSpPr>
            <a:cxnSpLocks/>
          </p:cNvCxnSpPr>
          <p:nvPr/>
        </p:nvCxnSpPr>
        <p:spPr bwMode="auto">
          <a:xfrm flipV="1">
            <a:off x="5148064" y="2567818"/>
            <a:ext cx="0" cy="2301342"/>
          </a:xfrm>
          <a:prstGeom prst="straightConnector1">
            <a:avLst/>
          </a:prstGeom>
          <a:solidFill>
            <a:schemeClr val="accent1"/>
          </a:solidFill>
          <a:ln w="9525" cap="flat" cmpd="sng" algn="ctr">
            <a:solidFill>
              <a:schemeClr val="bg2"/>
            </a:solidFill>
            <a:prstDash val="solid"/>
            <a:round/>
            <a:headEnd type="none" w="med" len="med"/>
            <a:tailEnd type="triangle"/>
          </a:ln>
          <a:effectLst/>
        </p:spPr>
      </p:cxnSp>
      <p:sp>
        <p:nvSpPr>
          <p:cNvPr id="16" name="CaixaDeTexto 15">
            <a:extLst>
              <a:ext uri="{FF2B5EF4-FFF2-40B4-BE49-F238E27FC236}">
                <a16:creationId xmlns:a16="http://schemas.microsoft.com/office/drawing/2014/main" id="{990851B4-F4F2-4B9B-BCB5-382581B2A4F2}"/>
              </a:ext>
            </a:extLst>
          </p:cNvPr>
          <p:cNvSpPr txBox="1"/>
          <p:nvPr/>
        </p:nvSpPr>
        <p:spPr>
          <a:xfrm>
            <a:off x="4703939" y="4985322"/>
            <a:ext cx="3218510" cy="523220"/>
          </a:xfrm>
          <a:prstGeom prst="rect">
            <a:avLst/>
          </a:prstGeom>
          <a:noFill/>
        </p:spPr>
        <p:txBody>
          <a:bodyPr wrap="square" rtlCol="0">
            <a:spAutoFit/>
          </a:bodyPr>
          <a:lstStyle/>
          <a:p>
            <a:r>
              <a:rPr lang="pt-BR" sz="1400" dirty="0">
                <a:solidFill>
                  <a:schemeClr val="bg2"/>
                </a:solidFill>
              </a:rPr>
              <a:t>Cliente define o nível de consistência</a:t>
            </a:r>
          </a:p>
          <a:p>
            <a:r>
              <a:rPr lang="pt-BR" sz="1400" dirty="0">
                <a:solidFill>
                  <a:schemeClr val="bg2"/>
                </a:solidFill>
              </a:rPr>
              <a:t>Opção por Performance ou Consistência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4"/>
          <a:stretch>
            <a:fillRect/>
          </a:stretch>
        </p:blipFill>
        <p:spPr>
          <a:xfrm>
            <a:off x="1552916" y="5043218"/>
            <a:ext cx="2727364" cy="517854"/>
          </a:xfrm>
          <a:prstGeom prst="rect">
            <a:avLst/>
          </a:prstGeom>
        </p:spPr>
      </p:pic>
    </p:spTree>
    <p:extLst>
      <p:ext uri="{BB962C8B-B14F-4D97-AF65-F5344CB8AC3E}">
        <p14:creationId xmlns:p14="http://schemas.microsoft.com/office/powerpoint/2010/main" val="32427921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76841" y="721001"/>
            <a:ext cx="6708228" cy="721697"/>
          </a:xfrm>
        </p:spPr>
        <p:txBody>
          <a:bodyPr>
            <a:noAutofit/>
          </a:bodyPr>
          <a:lstStyle/>
          <a:p>
            <a:pPr marL="342900" lvl="1" indent="0" algn="just">
              <a:buNone/>
            </a:pPr>
            <a:r>
              <a:rPr lang="pt-BR" sz="2000" i="0" dirty="0"/>
              <a:t>Onde Usar?</a:t>
            </a:r>
            <a:endParaRPr lang="pt-BR" sz="2000" b="0"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sp>
        <p:nvSpPr>
          <p:cNvPr id="8" name="Rectangle 3">
            <a:extLst>
              <a:ext uri="{FF2B5EF4-FFF2-40B4-BE49-F238E27FC236}">
                <a16:creationId xmlns:a16="http://schemas.microsoft.com/office/drawing/2014/main" id="{489F1E5B-5800-449F-BBE9-C7C1E5D0916D}"/>
              </a:ext>
            </a:extLst>
          </p:cNvPr>
          <p:cNvSpPr txBox="1">
            <a:spLocks noChangeArrowheads="1"/>
          </p:cNvSpPr>
          <p:nvPr/>
        </p:nvSpPr>
        <p:spPr>
          <a:xfrm>
            <a:off x="310057" y="1130439"/>
            <a:ext cx="8396439" cy="4676487"/>
          </a:xfrm>
          <a:prstGeom prst="rect">
            <a:avLst/>
          </a:prstGeom>
        </p:spPr>
        <p:txBody>
          <a:bodyPr>
            <a:no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r>
              <a:rPr lang="pt-BR" sz="2000" b="0" i="0" kern="0" dirty="0"/>
              <a:t>Situações onde se exige alta disponibilidade: O serviço nunca poderá parar.</a:t>
            </a:r>
          </a:p>
          <a:p>
            <a:r>
              <a:rPr lang="pt-BR" sz="2000" b="0" i="0" kern="0" dirty="0"/>
              <a:t>Plataformas críticas.</a:t>
            </a:r>
          </a:p>
          <a:p>
            <a:r>
              <a:rPr lang="pt-BR" sz="2000" b="0" i="0" kern="0" dirty="0"/>
              <a:t>Tempo de resposta de no máximo uns poucos milissegundos</a:t>
            </a:r>
          </a:p>
          <a:p>
            <a:r>
              <a:rPr lang="pt-BR" sz="2000" b="0" i="0" kern="0" dirty="0"/>
              <a:t>Ser seguro e confiável</a:t>
            </a:r>
          </a:p>
          <a:p>
            <a:endParaRPr lang="pt-BR" b="0" i="0" kern="0" dirty="0"/>
          </a:p>
          <a:p>
            <a:pPr lvl="1"/>
            <a:endParaRPr lang="pt-BR" i="0" kern="0" dirty="0"/>
          </a:p>
          <a:p>
            <a:endParaRPr lang="pt-BR" sz="2000" b="0" i="0" kern="0" dirty="0"/>
          </a:p>
        </p:txBody>
      </p:sp>
      <p:pic>
        <p:nvPicPr>
          <p:cNvPr id="2" name="Imagem 1">
            <a:extLst>
              <a:ext uri="{FF2B5EF4-FFF2-40B4-BE49-F238E27FC236}">
                <a16:creationId xmlns:a16="http://schemas.microsoft.com/office/drawing/2014/main" id="{ADE4B597-AEE9-44A9-82C8-6B18E37B08B8}"/>
              </a:ext>
            </a:extLst>
          </p:cNvPr>
          <p:cNvPicPr>
            <a:picLocks noChangeAspect="1"/>
          </p:cNvPicPr>
          <p:nvPr/>
        </p:nvPicPr>
        <p:blipFill>
          <a:blip r:embed="rId3"/>
          <a:stretch>
            <a:fillRect/>
          </a:stretch>
        </p:blipFill>
        <p:spPr>
          <a:xfrm>
            <a:off x="457802" y="2967120"/>
            <a:ext cx="3194474" cy="2674243"/>
          </a:xfrm>
          <a:prstGeom prst="rect">
            <a:avLst/>
          </a:prstGeom>
        </p:spPr>
      </p:pic>
      <p:pic>
        <p:nvPicPr>
          <p:cNvPr id="5" name="Imagem 4">
            <a:extLst>
              <a:ext uri="{FF2B5EF4-FFF2-40B4-BE49-F238E27FC236}">
                <a16:creationId xmlns:a16="http://schemas.microsoft.com/office/drawing/2014/main" id="{6B643042-8AE3-4C08-A5E4-7F612C43EB4A}"/>
              </a:ext>
            </a:extLst>
          </p:cNvPr>
          <p:cNvPicPr>
            <a:picLocks noChangeAspect="1"/>
          </p:cNvPicPr>
          <p:nvPr/>
        </p:nvPicPr>
        <p:blipFill>
          <a:blip r:embed="rId4"/>
          <a:stretch>
            <a:fillRect/>
          </a:stretch>
        </p:blipFill>
        <p:spPr>
          <a:xfrm>
            <a:off x="4580398" y="3016425"/>
            <a:ext cx="4149873" cy="2575632"/>
          </a:xfrm>
          <a:prstGeom prst="rect">
            <a:avLst/>
          </a:prstGeom>
        </p:spPr>
      </p:pic>
      <p:pic>
        <p:nvPicPr>
          <p:cNvPr id="22530" name="Picture 2" descr="Resultado de imagem para ok">
            <a:extLst>
              <a:ext uri="{FF2B5EF4-FFF2-40B4-BE49-F238E27FC236}">
                <a16:creationId xmlns:a16="http://schemas.microsoft.com/office/drawing/2014/main" id="{93414BA1-11D1-42E7-A753-5BC6E26E1C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7950" y="4814146"/>
            <a:ext cx="1601172" cy="1000733"/>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Resultado de imagem para nÃ£o ok">
            <a:extLst>
              <a:ext uri="{FF2B5EF4-FFF2-40B4-BE49-F238E27FC236}">
                <a16:creationId xmlns:a16="http://schemas.microsoft.com/office/drawing/2014/main" id="{EA6ED056-0E2E-4480-8002-596ED4FCCB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59257" y="4806193"/>
            <a:ext cx="874686" cy="100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044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4" name="Imagem 3">
            <a:extLst>
              <a:ext uri="{FF2B5EF4-FFF2-40B4-BE49-F238E27FC236}">
                <a16:creationId xmlns:a16="http://schemas.microsoft.com/office/drawing/2014/main" id="{136CE637-4FA3-435E-B3EA-6BE25C9589A3}"/>
              </a:ext>
            </a:extLst>
          </p:cNvPr>
          <p:cNvPicPr>
            <a:picLocks noChangeAspect="1"/>
          </p:cNvPicPr>
          <p:nvPr/>
        </p:nvPicPr>
        <p:blipFill>
          <a:blip r:embed="rId3"/>
          <a:stretch>
            <a:fillRect/>
          </a:stretch>
        </p:blipFill>
        <p:spPr>
          <a:xfrm>
            <a:off x="1835696" y="677961"/>
            <a:ext cx="4932040" cy="4845077"/>
          </a:xfrm>
          <a:prstGeom prst="rect">
            <a:avLst/>
          </a:prstGeom>
        </p:spPr>
      </p:pic>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4"/>
          <a:stretch>
            <a:fillRect/>
          </a:stretch>
        </p:blipFill>
        <p:spPr>
          <a:xfrm>
            <a:off x="5508104" y="2841572"/>
            <a:ext cx="2727364" cy="517854"/>
          </a:xfrm>
          <a:prstGeom prst="rect">
            <a:avLst/>
          </a:prstGeom>
        </p:spPr>
      </p:pic>
    </p:spTree>
    <p:extLst>
      <p:ext uri="{BB962C8B-B14F-4D97-AF65-F5344CB8AC3E}">
        <p14:creationId xmlns:p14="http://schemas.microsoft.com/office/powerpoint/2010/main" val="31983797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a:solidFill>
            <a:schemeClr val="tx2"/>
          </a:solidFill>
        </p:spPr>
        <p:txBody>
          <a:bodyPr>
            <a:noAutofit/>
          </a:bodyPr>
          <a:lstStyle/>
          <a:p>
            <a:pPr marL="342900" lvl="1" indent="0" algn="just">
              <a:buNone/>
            </a:pPr>
            <a:r>
              <a:rPr lang="pt-BR" sz="2000" i="0" dirty="0"/>
              <a:t>Porque o problema pode ser resolvido dessa forma?</a:t>
            </a:r>
          </a:p>
          <a:p>
            <a:pPr marL="342900" lvl="1" indent="0" algn="just">
              <a:buNone/>
            </a:pPr>
            <a:endParaRPr lang="pt-BR" sz="2000" b="0" i="0" dirty="0"/>
          </a:p>
          <a:p>
            <a:r>
              <a:rPr lang="pt-BR" sz="2000" b="0" i="0" dirty="0"/>
              <a:t>A combinação dos modelos relacionais e colunar permite a organização manter a integridade, mas dando o desempenho desejado.</a:t>
            </a:r>
          </a:p>
          <a:p>
            <a:r>
              <a:rPr lang="pt-BR" sz="2000" b="0" i="0" dirty="0"/>
              <a:t>O excelente desempenho em leitura e escrita (principalmente este), são muito melhores que os relacionais.</a:t>
            </a:r>
          </a:p>
          <a:p>
            <a:r>
              <a:rPr lang="pt-BR" sz="2000" b="0" i="0" dirty="0"/>
              <a:t>O </a:t>
            </a:r>
            <a:r>
              <a:rPr lang="pt-BR" sz="2000" b="0" i="0" dirty="0" err="1"/>
              <a:t>throughput</a:t>
            </a:r>
            <a:r>
              <a:rPr lang="pt-BR" sz="2000" b="0" i="0" dirty="0"/>
              <a:t> de leitura e de escrita são altamente escaláveis.</a:t>
            </a:r>
          </a:p>
          <a:p>
            <a:r>
              <a:rPr lang="pt-BR" sz="2000" b="0" i="0" dirty="0"/>
              <a:t>Há suporte a </a:t>
            </a:r>
            <a:r>
              <a:rPr lang="pt-BR" sz="2000" b="0" i="0" dirty="0" err="1"/>
              <a:t>geo-distribuição</a:t>
            </a:r>
            <a:r>
              <a:rPr lang="pt-BR" sz="2000" b="0" i="0" dirty="0"/>
              <a:t>, ou seja, reduz latência.</a:t>
            </a:r>
          </a:p>
          <a:p>
            <a:r>
              <a:rPr lang="pt-BR" sz="2000" b="0" i="0" dirty="0"/>
              <a:t>Tolerante a falhas.</a:t>
            </a:r>
            <a:endParaRPr lang="pt-BR" b="0" i="0" dirty="0"/>
          </a:p>
          <a:p>
            <a:pPr marL="457200" lvl="1" indent="0">
              <a:buNone/>
            </a:pPr>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5796136" y="5072677"/>
            <a:ext cx="2727364" cy="517854"/>
          </a:xfrm>
          <a:prstGeom prst="rect">
            <a:avLst/>
          </a:prstGeom>
        </p:spPr>
      </p:pic>
    </p:spTree>
    <p:extLst>
      <p:ext uri="{BB962C8B-B14F-4D97-AF65-F5344CB8AC3E}">
        <p14:creationId xmlns:p14="http://schemas.microsoft.com/office/powerpoint/2010/main" val="34072846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Dicionário de dados de Permissões e Roles - </a:t>
            </a:r>
            <a:r>
              <a:rPr lang="pt-BR" sz="2000" b="0" i="0" kern="0" dirty="0" err="1">
                <a:solidFill>
                  <a:srgbClr val="000000"/>
                </a:solidFill>
                <a:latin typeface="Arial"/>
                <a:cs typeface="Arial"/>
                <a:sym typeface="Arial"/>
              </a:rPr>
              <a:t>KeySpaces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i="0" dirty="0"/>
              <a:t>Dicionário de Dados – Principais Tabelas</a:t>
            </a:r>
            <a:endParaRPr lang="en-US" i="0" dirty="0"/>
          </a:p>
        </p:txBody>
      </p:sp>
      <p:sp>
        <p:nvSpPr>
          <p:cNvPr id="5" name="Rectangle 4"/>
          <p:cNvSpPr/>
          <p:nvPr/>
        </p:nvSpPr>
        <p:spPr>
          <a:xfrm>
            <a:off x="884471" y="1891954"/>
            <a:ext cx="7567027" cy="74524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system_auth.roles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system_auth.role_permissions</a:t>
            </a:r>
            <a:r>
              <a:rPr lang="en-US" b="0" i="0" kern="0" dirty="0">
                <a:solidFill>
                  <a:srgbClr val="000000"/>
                </a:solidFill>
                <a:latin typeface="Arial"/>
                <a:sym typeface="Arial"/>
              </a:rPr>
              <a:t>;</a:t>
            </a:r>
          </a:p>
        </p:txBody>
      </p:sp>
    </p:spTree>
    <p:extLst>
      <p:ext uri="{BB962C8B-B14F-4D97-AF65-F5344CB8AC3E}">
        <p14:creationId xmlns:p14="http://schemas.microsoft.com/office/powerpoint/2010/main" val="8869004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Dicionário de dados de Objetos - </a:t>
            </a:r>
            <a:r>
              <a:rPr lang="pt-BR" sz="2000" b="0" i="0" kern="0" dirty="0" err="1">
                <a:solidFill>
                  <a:srgbClr val="000000"/>
                </a:solidFill>
                <a:latin typeface="Arial"/>
                <a:cs typeface="Arial"/>
                <a:sym typeface="Arial"/>
              </a:rPr>
              <a:t>KeySpaces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i="0" dirty="0"/>
              <a:t>Dicionário de Dados – Principais Tabelas</a:t>
            </a:r>
            <a:endParaRPr lang="en-US" i="0" dirty="0"/>
          </a:p>
        </p:txBody>
      </p:sp>
      <p:sp>
        <p:nvSpPr>
          <p:cNvPr id="5" name="Rectangle 4"/>
          <p:cNvSpPr/>
          <p:nvPr/>
        </p:nvSpPr>
        <p:spPr>
          <a:xfrm>
            <a:off x="884471" y="1891954"/>
            <a:ext cx="7567027" cy="311709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system_schema.views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system_schema.types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system_schema.triggers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system_schema.tables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system_schema.keyspaces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system_schema.indexes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system_schema.functions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system_schema.columns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system_schema.dropped_columns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system_schema.aggregates</a:t>
            </a:r>
            <a:r>
              <a:rPr lang="en-US" b="0" i="0" kern="0" dirty="0">
                <a:solidFill>
                  <a:srgbClr val="000000"/>
                </a:solidFill>
                <a:latin typeface="Arial"/>
                <a:sym typeface="Arial"/>
              </a:rPr>
              <a:t>;</a:t>
            </a:r>
          </a:p>
        </p:txBody>
      </p:sp>
    </p:spTree>
    <p:extLst>
      <p:ext uri="{BB962C8B-B14F-4D97-AF65-F5344CB8AC3E}">
        <p14:creationId xmlns:p14="http://schemas.microsoft.com/office/powerpoint/2010/main" val="25243398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Dicionário de dados de Eventos e Traces - </a:t>
            </a:r>
            <a:r>
              <a:rPr lang="pt-BR" sz="2000" b="0" i="0" kern="0" dirty="0" err="1">
                <a:solidFill>
                  <a:srgbClr val="000000"/>
                </a:solidFill>
                <a:latin typeface="Arial"/>
                <a:cs typeface="Arial"/>
                <a:sym typeface="Arial"/>
              </a:rPr>
              <a:t>KeySpaces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i="0" dirty="0"/>
              <a:t>Dicionário de Dados – Principais Tabelas</a:t>
            </a:r>
            <a:endParaRPr lang="en-US" i="0" dirty="0"/>
          </a:p>
        </p:txBody>
      </p:sp>
      <p:sp>
        <p:nvSpPr>
          <p:cNvPr id="5" name="Rectangle 4"/>
          <p:cNvSpPr/>
          <p:nvPr/>
        </p:nvSpPr>
        <p:spPr>
          <a:xfrm>
            <a:off x="884471" y="1891955"/>
            <a:ext cx="7567027" cy="81161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a:solidFill>
                  <a:srgbClr val="000000"/>
                </a:solidFill>
                <a:latin typeface="Arial"/>
                <a:sym typeface="Arial"/>
              </a:rPr>
              <a:t>SELECT *FROM </a:t>
            </a:r>
            <a:r>
              <a:rPr lang="en-US" b="0" i="0" kern="0" dirty="0" err="1">
                <a:solidFill>
                  <a:srgbClr val="000000"/>
                </a:solidFill>
                <a:latin typeface="Arial"/>
                <a:sym typeface="Arial"/>
              </a:rPr>
              <a:t>system_traces.sessions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system_traces.events</a:t>
            </a:r>
            <a:r>
              <a:rPr lang="en-US" b="0" i="0" kern="0" dirty="0">
                <a:solidFill>
                  <a:srgbClr val="000000"/>
                </a:solidFill>
                <a:latin typeface="Arial"/>
                <a:sym typeface="Arial"/>
              </a:rPr>
              <a:t>;</a:t>
            </a:r>
          </a:p>
        </p:txBody>
      </p:sp>
    </p:spTree>
    <p:extLst>
      <p:ext uri="{BB962C8B-B14F-4D97-AF65-F5344CB8AC3E}">
        <p14:creationId xmlns:p14="http://schemas.microsoft.com/office/powerpoint/2010/main" val="18715640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Dicionário de dados de Processos - </a:t>
            </a:r>
            <a:r>
              <a:rPr lang="pt-BR" sz="2000" b="0" i="0" kern="0" dirty="0" err="1">
                <a:solidFill>
                  <a:srgbClr val="000000"/>
                </a:solidFill>
                <a:latin typeface="Arial"/>
                <a:cs typeface="Arial"/>
                <a:sym typeface="Arial"/>
              </a:rPr>
              <a:t>KeySpaces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i="0" dirty="0"/>
              <a:t>Dicionário de Dados – Principais Tabelas</a:t>
            </a:r>
            <a:endParaRPr lang="en-US" i="0" dirty="0"/>
          </a:p>
        </p:txBody>
      </p:sp>
      <p:sp>
        <p:nvSpPr>
          <p:cNvPr id="5" name="Rectangle 4"/>
          <p:cNvSpPr/>
          <p:nvPr/>
        </p:nvSpPr>
        <p:spPr>
          <a:xfrm>
            <a:off x="884471" y="1891954"/>
            <a:ext cx="7567027" cy="168610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system.available_ranges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system.peers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system.peer_events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system.batchlog</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SELECT *FROM </a:t>
            </a:r>
            <a:r>
              <a:rPr lang="en-US" b="0" i="0" kern="0" dirty="0" err="1">
                <a:solidFill>
                  <a:srgbClr val="000000"/>
                </a:solidFill>
                <a:latin typeface="Arial"/>
                <a:sym typeface="Arial"/>
              </a:rPr>
              <a:t>system.batches</a:t>
            </a:r>
            <a:endParaRPr lang="en-US" b="0" i="0" kern="0" dirty="0">
              <a:solidFill>
                <a:srgbClr val="000000"/>
              </a:solidFill>
              <a:latin typeface="Arial"/>
              <a:sym typeface="Arial"/>
            </a:endParaRPr>
          </a:p>
        </p:txBody>
      </p:sp>
      <p:grpSp>
        <p:nvGrpSpPr>
          <p:cNvPr id="6" name="Group 5"/>
          <p:cNvGrpSpPr/>
          <p:nvPr/>
        </p:nvGrpSpPr>
        <p:grpSpPr>
          <a:xfrm>
            <a:off x="648673" y="4402717"/>
            <a:ext cx="8038621" cy="1152528"/>
            <a:chOff x="648785" y="5262619"/>
            <a:chExt cx="8040017" cy="1152728"/>
          </a:xfrm>
        </p:grpSpPr>
        <p:sp>
          <p:nvSpPr>
            <p:cNvPr id="7" name="Rectangle 6"/>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https://docs.datastax.com/en/cql/3.3/cql/cql_using/useQuerySystem.html?hl=system%2Ctables</a:t>
              </a:r>
              <a:r>
                <a:rPr lang="pt-BR" sz="1400" b="0" i="0" kern="0" dirty="0">
                  <a:solidFill>
                    <a:srgbClr val="000000"/>
                  </a:solidFill>
                  <a:latin typeface="Arial"/>
                  <a:cs typeface="Arial"/>
                  <a:sym typeface="Arial"/>
                </a:rPr>
                <a:t> </a:t>
              </a:r>
            </a:p>
          </p:txBody>
        </p:sp>
        <p:pic>
          <p:nvPicPr>
            <p:cNvPr id="8"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262619"/>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764915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5940152" y="5347723"/>
            <a:ext cx="2727364" cy="517854"/>
          </a:xfrm>
          <a:prstGeom prst="rect">
            <a:avLst/>
          </a:prstGeom>
        </p:spPr>
      </p:pic>
      <p:pic>
        <p:nvPicPr>
          <p:cNvPr id="4" name="Imagem 3">
            <a:extLst>
              <a:ext uri="{FF2B5EF4-FFF2-40B4-BE49-F238E27FC236}">
                <a16:creationId xmlns:a16="http://schemas.microsoft.com/office/drawing/2014/main" id="{BA9A95C2-33E8-482F-8D1E-0C38D6BB7DB3}"/>
              </a:ext>
            </a:extLst>
          </p:cNvPr>
          <p:cNvPicPr>
            <a:picLocks noChangeAspect="1"/>
          </p:cNvPicPr>
          <p:nvPr/>
        </p:nvPicPr>
        <p:blipFill>
          <a:blip r:embed="rId4"/>
          <a:stretch>
            <a:fillRect/>
          </a:stretch>
        </p:blipFill>
        <p:spPr>
          <a:xfrm>
            <a:off x="1475656" y="711885"/>
            <a:ext cx="6759812" cy="4313404"/>
          </a:xfrm>
          <a:prstGeom prst="rect">
            <a:avLst/>
          </a:prstGeom>
        </p:spPr>
      </p:pic>
    </p:spTree>
    <p:extLst>
      <p:ext uri="{BB962C8B-B14F-4D97-AF65-F5344CB8AC3E}">
        <p14:creationId xmlns:p14="http://schemas.microsoft.com/office/powerpoint/2010/main" val="17476651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a:solidFill>
            <a:schemeClr val="tx1"/>
          </a:solidFill>
        </p:spPr>
        <p:txBody>
          <a:bodyPr>
            <a:noAutofit/>
          </a:bodyPr>
          <a:lstStyle/>
          <a:p>
            <a:pPr marL="342900" lvl="1" indent="0" algn="just">
              <a:buNone/>
            </a:pPr>
            <a:r>
              <a:rPr lang="pt-BR" sz="2000" i="0" dirty="0"/>
              <a:t>Fim dos relacionais?</a:t>
            </a:r>
          </a:p>
          <a:p>
            <a:pPr marL="342900" lvl="1" indent="0" algn="just">
              <a:buNone/>
            </a:pPr>
            <a:endParaRPr lang="pt-BR" sz="2000" b="0" i="0" dirty="0"/>
          </a:p>
          <a:p>
            <a:r>
              <a:rPr lang="pt-BR" sz="2000" b="0" i="0" dirty="0"/>
              <a:t>Muito pouco provável. As características que tornam os relacionais péssimos para </a:t>
            </a:r>
            <a:r>
              <a:rPr lang="pt-BR" sz="2000" b="0" i="0" dirty="0" err="1"/>
              <a:t>analytics</a:t>
            </a:r>
            <a:r>
              <a:rPr lang="pt-BR" sz="2000" b="0" i="0" dirty="0"/>
              <a:t> e colunares ótimos para essa finalidade, são as mesmas que tornam os relacionais ótimos para controles e os colunares péssimos para essas atividades.</a:t>
            </a:r>
          </a:p>
          <a:p>
            <a:endParaRPr lang="pt-BR" sz="2000" b="0" i="0" dirty="0"/>
          </a:p>
          <a:p>
            <a:r>
              <a:rPr lang="pt-BR" sz="2000" b="0" i="0" dirty="0"/>
              <a:t>Se assim não fosse, soluções como Clipper teriam vingado, pois a consistência relacional era opcional naquela linguagem integrada a um banco de dados (o </a:t>
            </a:r>
            <a:r>
              <a:rPr lang="pt-BR" sz="2000" b="0" i="0" dirty="0" err="1"/>
              <a:t>dBase</a:t>
            </a:r>
            <a:r>
              <a:rPr lang="pt-BR" sz="2000" b="0" i="0" dirty="0"/>
              <a:t>).</a:t>
            </a:r>
          </a:p>
          <a:p>
            <a:endParaRPr lang="pt-BR" sz="2000" b="0" i="0" dirty="0"/>
          </a:p>
          <a:p>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5940152" y="5108202"/>
            <a:ext cx="2727364" cy="517854"/>
          </a:xfrm>
          <a:prstGeom prst="rect">
            <a:avLst/>
          </a:prstGeom>
        </p:spPr>
      </p:pic>
    </p:spTree>
    <p:extLst>
      <p:ext uri="{BB962C8B-B14F-4D97-AF65-F5344CB8AC3E}">
        <p14:creationId xmlns:p14="http://schemas.microsoft.com/office/powerpoint/2010/main" val="330753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2752" y="483294"/>
            <a:ext cx="6433411" cy="4817914"/>
          </a:xfrm>
          <a:prstGeom prst="rect">
            <a:avLst/>
          </a:prstGeom>
          <a:noFill/>
          <a:ln w="9525">
            <a:noFill/>
            <a:miter lim="800000"/>
            <a:headEnd/>
            <a:tailEnd/>
          </a:ln>
        </p:spPr>
      </p:pic>
      <p:sp>
        <p:nvSpPr>
          <p:cNvPr id="5" name="CaixaDeTexto 4"/>
          <p:cNvSpPr txBox="1"/>
          <p:nvPr/>
        </p:nvSpPr>
        <p:spPr>
          <a:xfrm>
            <a:off x="9698" y="21629"/>
            <a:ext cx="5714429" cy="461665"/>
          </a:xfrm>
          <a:prstGeom prst="rect">
            <a:avLst/>
          </a:prstGeom>
          <a:noFill/>
        </p:spPr>
        <p:txBody>
          <a:bodyPr wrap="square" rtlCol="0">
            <a:spAutoFit/>
          </a:bodyPr>
          <a:lstStyle/>
          <a:p>
            <a:r>
              <a:rPr lang="pt-BR" sz="2400" i="0" dirty="0">
                <a:solidFill>
                  <a:schemeClr val="bg2"/>
                </a:solidFill>
              </a:rPr>
              <a:t>Cassandra – Conceitos Básicos para Prática</a:t>
            </a:r>
          </a:p>
        </p:txBody>
      </p:sp>
    </p:spTree>
    <p:extLst>
      <p:ext uri="{BB962C8B-B14F-4D97-AF65-F5344CB8AC3E}">
        <p14:creationId xmlns:p14="http://schemas.microsoft.com/office/powerpoint/2010/main" val="14230830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Mas, só é bom se for distribuído?</a:t>
            </a:r>
          </a:p>
          <a:p>
            <a:pPr marL="342900" lvl="1" indent="0" algn="just">
              <a:buNone/>
            </a:pPr>
            <a:endParaRPr lang="pt-BR" sz="2000" b="0"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5868144" y="5160920"/>
            <a:ext cx="2727364" cy="517854"/>
          </a:xfrm>
          <a:prstGeom prst="rect">
            <a:avLst/>
          </a:prstGeom>
        </p:spPr>
      </p:pic>
      <p:pic>
        <p:nvPicPr>
          <p:cNvPr id="2" name="Imagem 1">
            <a:extLst>
              <a:ext uri="{FF2B5EF4-FFF2-40B4-BE49-F238E27FC236}">
                <a16:creationId xmlns:a16="http://schemas.microsoft.com/office/drawing/2014/main" id="{656D2F4D-03F9-43CC-8C7E-92466284CD33}"/>
              </a:ext>
            </a:extLst>
          </p:cNvPr>
          <p:cNvPicPr>
            <a:picLocks noChangeAspect="1"/>
          </p:cNvPicPr>
          <p:nvPr/>
        </p:nvPicPr>
        <p:blipFill>
          <a:blip r:embed="rId4"/>
          <a:stretch>
            <a:fillRect/>
          </a:stretch>
        </p:blipFill>
        <p:spPr>
          <a:xfrm>
            <a:off x="504056" y="1700808"/>
            <a:ext cx="8316416" cy="2787889"/>
          </a:xfrm>
          <a:prstGeom prst="rect">
            <a:avLst/>
          </a:prstGeom>
        </p:spPr>
      </p:pic>
    </p:spTree>
    <p:extLst>
      <p:ext uri="{BB962C8B-B14F-4D97-AF65-F5344CB8AC3E}">
        <p14:creationId xmlns:p14="http://schemas.microsoft.com/office/powerpoint/2010/main" val="34975650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275" y="1898351"/>
            <a:ext cx="8580189" cy="3548497"/>
          </a:xfrm>
          <a:solidFill>
            <a:schemeClr val="tx1"/>
          </a:solidFill>
        </p:spPr>
        <p:txBody>
          <a:bodyPr>
            <a:noAutofit/>
          </a:bodyPr>
          <a:lstStyle/>
          <a:p>
            <a:pPr marL="342900" lvl="1" indent="0" algn="just">
              <a:buNone/>
            </a:pPr>
            <a:endParaRPr lang="pt-BR" sz="2000" b="0" i="0" dirty="0"/>
          </a:p>
          <a:p>
            <a:r>
              <a:rPr lang="pt-BR" sz="2000" b="0" i="0" dirty="0"/>
              <a:t>Não há linguagem SQL</a:t>
            </a:r>
          </a:p>
          <a:p>
            <a:r>
              <a:rPr lang="pt-BR" sz="2000" b="0" i="0" dirty="0"/>
              <a:t>Não há integridade referencial</a:t>
            </a:r>
          </a:p>
          <a:p>
            <a:r>
              <a:rPr lang="pt-BR" sz="2000" b="0" i="0" dirty="0"/>
              <a:t>Dados são naturalmente </a:t>
            </a:r>
            <a:r>
              <a:rPr lang="pt-BR" sz="2000" b="0" i="0" dirty="0" err="1"/>
              <a:t>desnormalizados</a:t>
            </a:r>
            <a:endParaRPr lang="pt-BR" sz="2000" b="0" i="0" dirty="0"/>
          </a:p>
          <a:p>
            <a:r>
              <a:rPr lang="pt-BR" sz="2000" b="0" i="0" dirty="0"/>
              <a:t>Não há gerações de </a:t>
            </a:r>
            <a:r>
              <a:rPr lang="pt-BR" sz="2000" b="0" i="0" dirty="0" err="1"/>
              <a:t>sequences</a:t>
            </a:r>
            <a:r>
              <a:rPr lang="pt-BR" sz="2000" b="0" i="0" dirty="0"/>
              <a:t>, tampouco de “</a:t>
            </a:r>
            <a:r>
              <a:rPr lang="pt-BR" sz="2000" b="0" i="0" dirty="0" err="1"/>
              <a:t>stored</a:t>
            </a:r>
            <a:r>
              <a:rPr lang="pt-BR" sz="2000" b="0" i="0" dirty="0"/>
              <a:t> procedures”</a:t>
            </a:r>
          </a:p>
          <a:p>
            <a:r>
              <a:rPr lang="pt-BR" sz="2000" b="0" i="0" dirty="0"/>
              <a:t>Mas, podemos indexar colunas</a:t>
            </a:r>
          </a:p>
          <a:p>
            <a:r>
              <a:rPr lang="pt-BR" sz="2000" b="0" i="0" dirty="0"/>
              <a:t>Mas, temos o CQL, um SQL do Cassandra muito parecido ao SQL.</a:t>
            </a:r>
          </a:p>
          <a:p>
            <a:r>
              <a:rPr lang="pt-BR" sz="2000" b="0" i="0" dirty="0"/>
              <a:t>Mas, transações são possíveis</a:t>
            </a:r>
          </a:p>
          <a:p>
            <a:r>
              <a:rPr lang="pt-BR" sz="2000" b="0" i="0" dirty="0"/>
              <a:t>Mas, existem </a:t>
            </a:r>
            <a:r>
              <a:rPr lang="pt-BR" sz="2000" b="0" i="0" dirty="0" smtClean="0"/>
              <a:t>triggers</a:t>
            </a:r>
          </a:p>
          <a:p>
            <a:r>
              <a:rPr lang="pt-BR" sz="2000" b="0" i="0" dirty="0" smtClean="0"/>
              <a:t>Mas a integridade referencial está prevista</a:t>
            </a:r>
            <a:endParaRPr lang="pt-BR" sz="2000" b="0" i="0" dirty="0"/>
          </a:p>
          <a:p>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Cassandra</a:t>
            </a:r>
          </a:p>
        </p:txBody>
      </p:sp>
      <p:pic>
        <p:nvPicPr>
          <p:cNvPr id="7" name="Picture 30">
            <a:extLst>
              <a:ext uri="{FF2B5EF4-FFF2-40B4-BE49-F238E27FC236}">
                <a16:creationId xmlns:a16="http://schemas.microsoft.com/office/drawing/2014/main" id="{FB18C3C1-2186-438F-9AD1-399409949822}"/>
              </a:ext>
            </a:extLst>
          </p:cNvPr>
          <p:cNvPicPr>
            <a:picLocks noChangeAspect="1"/>
          </p:cNvPicPr>
          <p:nvPr/>
        </p:nvPicPr>
        <p:blipFill>
          <a:blip r:embed="rId3"/>
          <a:stretch>
            <a:fillRect/>
          </a:stretch>
        </p:blipFill>
        <p:spPr>
          <a:xfrm>
            <a:off x="180107" y="823229"/>
            <a:ext cx="3682080" cy="699130"/>
          </a:xfrm>
          <a:prstGeom prst="rect">
            <a:avLst/>
          </a:prstGeom>
        </p:spPr>
      </p:pic>
      <p:pic>
        <p:nvPicPr>
          <p:cNvPr id="4098" name="Picture 2" descr="Resultado de imagem para oracle">
            <a:extLst>
              <a:ext uri="{FF2B5EF4-FFF2-40B4-BE49-F238E27FC236}">
                <a16:creationId xmlns:a16="http://schemas.microsoft.com/office/drawing/2014/main" id="{8D98D417-CE37-417F-9820-6BE9BBF300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276" y="483294"/>
            <a:ext cx="2915816" cy="4140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sql server">
            <a:extLst>
              <a:ext uri="{FF2B5EF4-FFF2-40B4-BE49-F238E27FC236}">
                <a16:creationId xmlns:a16="http://schemas.microsoft.com/office/drawing/2014/main" id="{CB1A8066-87BF-46D5-8A77-47D2B6B9B5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8276" y="1122247"/>
            <a:ext cx="2555776" cy="94155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Resultado de imagem para versus">
            <a:extLst>
              <a:ext uri="{FF2B5EF4-FFF2-40B4-BE49-F238E27FC236}">
                <a16:creationId xmlns:a16="http://schemas.microsoft.com/office/drawing/2014/main" id="{22EFE95E-503F-48D3-AF27-68AA93272AE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104" name="Picture 8" descr="Resultado de imagem para versus">
            <a:extLst>
              <a:ext uri="{FF2B5EF4-FFF2-40B4-BE49-F238E27FC236}">
                <a16:creationId xmlns:a16="http://schemas.microsoft.com/office/drawing/2014/main" id="{412D002A-EC00-4C8A-81B2-953A390AEF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2103" y="637838"/>
            <a:ext cx="954993" cy="127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20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2">
            <a:extLst>
              <a:ext uri="{FF2B5EF4-FFF2-40B4-BE49-F238E27FC236}">
                <a16:creationId xmlns:a16="http://schemas.microsoft.com/office/drawing/2014/main" id="{F78D4AEF-69B1-4457-BDA3-B4642FCDFA3C}"/>
              </a:ext>
            </a:extLst>
          </p:cNvPr>
          <p:cNvSpPr txBox="1">
            <a:spLocks/>
          </p:cNvSpPr>
          <p:nvPr/>
        </p:nvSpPr>
        <p:spPr>
          <a:xfrm>
            <a:off x="323528" y="6057731"/>
            <a:ext cx="9710530" cy="801757"/>
          </a:xfrm>
          <a:prstGeom prst="rect">
            <a:avLst/>
          </a:prstGeom>
        </p:spPr>
        <p:txBody>
          <a:bodyPr>
            <a:norm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buFont typeface="Wingdings" panose="05000000000000000000" pitchFamily="2" charset="2"/>
              <a:buNone/>
            </a:pPr>
            <a:r>
              <a:rPr lang="pt-BR" sz="2000" kern="0">
                <a:solidFill>
                  <a:schemeClr val="bg2"/>
                </a:solidFill>
              </a:rPr>
              <a:t>Autor: Prof. Jorge Surian</a:t>
            </a:r>
          </a:p>
          <a:p>
            <a:pPr marL="0" indent="0">
              <a:buFont typeface="Wingdings" panose="05000000000000000000" pitchFamily="2" charset="2"/>
              <a:buNone/>
            </a:pPr>
            <a:r>
              <a:rPr lang="pt-BR" sz="2000" kern="0">
                <a:solidFill>
                  <a:schemeClr val="bg2"/>
                </a:solidFill>
              </a:rPr>
              <a:t>jorge.surian@gmail.com</a:t>
            </a:r>
            <a:endParaRPr lang="pt-BR" sz="2000" kern="0" dirty="0">
              <a:solidFill>
                <a:schemeClr val="bg2"/>
              </a:solidFill>
            </a:endParaRPr>
          </a:p>
        </p:txBody>
      </p:sp>
    </p:spTree>
    <p:extLst>
      <p:ext uri="{BB962C8B-B14F-4D97-AF65-F5344CB8AC3E}">
        <p14:creationId xmlns:p14="http://schemas.microsoft.com/office/powerpoint/2010/main" val="1733757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4623"/>
            <a:ext cx="7007683" cy="455700"/>
          </a:xfrm>
        </p:spPr>
        <p:txBody>
          <a:bodyPr/>
          <a:lstStyle/>
          <a:p>
            <a:r>
              <a:rPr lang="pt-BR" sz="2000" dirty="0"/>
              <a:t>Modelo de Dados</a:t>
            </a:r>
            <a:endParaRPr lang="en-US" sz="2000" dirty="0"/>
          </a:p>
        </p:txBody>
      </p:sp>
      <p:sp>
        <p:nvSpPr>
          <p:cNvPr id="7" name="Content Placeholder 2"/>
          <p:cNvSpPr txBox="1">
            <a:spLocks/>
          </p:cNvSpPr>
          <p:nvPr/>
        </p:nvSpPr>
        <p:spPr bwMode="auto">
          <a:xfrm>
            <a:off x="741177" y="730717"/>
            <a:ext cx="7964692" cy="5063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a:buNone/>
            </a:pPr>
            <a:r>
              <a:rPr lang="pt-BR" sz="1800" b="0" i="0" dirty="0">
                <a:solidFill>
                  <a:schemeClr val="bg2"/>
                </a:solidFill>
              </a:rPr>
              <a:t>O </a:t>
            </a:r>
            <a:r>
              <a:rPr lang="pt-BR" sz="1800" b="0" i="0" dirty="0" err="1">
                <a:solidFill>
                  <a:schemeClr val="bg2"/>
                </a:solidFill>
              </a:rPr>
              <a:t>Keyspace</a:t>
            </a:r>
            <a:r>
              <a:rPr lang="pt-BR" sz="1800" b="0" i="0" dirty="0">
                <a:solidFill>
                  <a:schemeClr val="bg2"/>
                </a:solidFill>
              </a:rPr>
              <a:t> é o contêiner mais externo para dados no Cassandra, seus atributos básicos são:</a:t>
            </a:r>
          </a:p>
          <a:p>
            <a:endParaRPr lang="pt-BR" sz="1800" b="0" i="0" dirty="0">
              <a:solidFill>
                <a:schemeClr val="bg2"/>
              </a:solidFill>
            </a:endParaRPr>
          </a:p>
          <a:p>
            <a:r>
              <a:rPr lang="pt-BR" sz="1800" b="0" i="0" dirty="0">
                <a:solidFill>
                  <a:schemeClr val="bg2"/>
                </a:solidFill>
              </a:rPr>
              <a:t>Fator de replicação: Especifica o número de máquinas no cluster que receberá cópias dos mesmos dados;</a:t>
            </a:r>
          </a:p>
          <a:p>
            <a:r>
              <a:rPr lang="pt-BR" sz="1800" b="0" i="0" dirty="0">
                <a:solidFill>
                  <a:schemeClr val="bg2"/>
                </a:solidFill>
              </a:rPr>
              <a:t>Estratégia de Replica: É uma estratégia que determina o número de cópias no data center. </a:t>
            </a:r>
          </a:p>
          <a:p>
            <a:pPr marL="0" indent="0">
              <a:buNone/>
            </a:pPr>
            <a:endParaRPr lang="pt-BR" sz="1800" b="0" i="0" dirty="0">
              <a:solidFill>
                <a:schemeClr val="bg2"/>
              </a:solidFill>
            </a:endParaRPr>
          </a:p>
        </p:txBody>
      </p:sp>
      <p:pic>
        <p:nvPicPr>
          <p:cNvPr id="3" name="Picture 2"/>
          <p:cNvPicPr>
            <a:picLocks noChangeAspect="1"/>
          </p:cNvPicPr>
          <p:nvPr/>
        </p:nvPicPr>
        <p:blipFill>
          <a:blip r:embed="rId3"/>
          <a:stretch>
            <a:fillRect/>
          </a:stretch>
        </p:blipFill>
        <p:spPr>
          <a:xfrm>
            <a:off x="2555776" y="2899695"/>
            <a:ext cx="5430511" cy="3054663"/>
          </a:xfrm>
          <a:prstGeom prst="rect">
            <a:avLst/>
          </a:prstGeom>
        </p:spPr>
      </p:pic>
    </p:spTree>
    <p:extLst>
      <p:ext uri="{BB962C8B-B14F-4D97-AF65-F5344CB8AC3E}">
        <p14:creationId xmlns:p14="http://schemas.microsoft.com/office/powerpoint/2010/main" val="2589301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dirty="0">
                <a:solidFill>
                  <a:schemeClr val="bg2"/>
                </a:solidFill>
              </a:rPr>
              <a:t>Modelo de Dados</a:t>
            </a:r>
            <a:endParaRPr lang="en-US" sz="2000" dirty="0">
              <a:solidFill>
                <a:schemeClr val="bg2"/>
              </a:solidFill>
            </a:endParaRPr>
          </a:p>
        </p:txBody>
      </p:sp>
      <p:sp>
        <p:nvSpPr>
          <p:cNvPr id="7" name="Content Placeholder 2"/>
          <p:cNvSpPr txBox="1">
            <a:spLocks/>
          </p:cNvSpPr>
          <p:nvPr/>
        </p:nvSpPr>
        <p:spPr bwMode="auto">
          <a:xfrm>
            <a:off x="589654" y="897376"/>
            <a:ext cx="7964692" cy="5063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a:buNone/>
            </a:pPr>
            <a:r>
              <a:rPr lang="pt-BR" sz="1800" b="0" i="0" dirty="0">
                <a:solidFill>
                  <a:schemeClr val="bg2"/>
                </a:solidFill>
              </a:rPr>
              <a:t>Famílias de colunas: as famílias de colunas são criadas sob os </a:t>
            </a:r>
            <a:r>
              <a:rPr lang="pt-BR" sz="1800" b="0" i="0" dirty="0" err="1">
                <a:solidFill>
                  <a:schemeClr val="bg2"/>
                </a:solidFill>
              </a:rPr>
              <a:t>keyspaces</a:t>
            </a:r>
            <a:r>
              <a:rPr lang="pt-BR" sz="1800" b="0" i="0" dirty="0">
                <a:solidFill>
                  <a:schemeClr val="bg2"/>
                </a:solidFill>
              </a:rPr>
              <a:t>, sendo um contêiner de uma coleção de linhas. </a:t>
            </a:r>
          </a:p>
          <a:p>
            <a:pPr marL="0" indent="0">
              <a:buNone/>
            </a:pPr>
            <a:endParaRPr lang="pt-BR" sz="1800" b="0" i="0" dirty="0">
              <a:solidFill>
                <a:schemeClr val="bg2"/>
              </a:solidFill>
            </a:endParaRPr>
          </a:p>
          <a:p>
            <a:pPr marL="0" indent="0">
              <a:buNone/>
            </a:pPr>
            <a:endParaRPr lang="pt-BR" sz="1800" b="0" i="0" dirty="0">
              <a:solidFill>
                <a:schemeClr val="bg2"/>
              </a:solidFill>
            </a:endParaRPr>
          </a:p>
          <a:p>
            <a:pPr marL="0" indent="0">
              <a:buNone/>
            </a:pPr>
            <a:endParaRPr lang="pt-BR" sz="1800" b="0" i="0" dirty="0">
              <a:solidFill>
                <a:schemeClr val="bg2"/>
              </a:solidFill>
            </a:endParaRPr>
          </a:p>
          <a:p>
            <a:pPr marL="0" indent="0">
              <a:buNone/>
            </a:pPr>
            <a:endParaRPr lang="pt-BR" sz="1800" b="0" i="0" dirty="0">
              <a:solidFill>
                <a:schemeClr val="bg2"/>
              </a:solidFill>
            </a:endParaRPr>
          </a:p>
          <a:p>
            <a:pPr marL="0" indent="0">
              <a:buNone/>
            </a:pPr>
            <a:endParaRPr lang="pt-BR" sz="1800" b="0" i="0" dirty="0">
              <a:solidFill>
                <a:schemeClr val="bg2"/>
              </a:solidFill>
            </a:endParaRPr>
          </a:p>
          <a:p>
            <a:pPr marL="0" indent="0">
              <a:buNone/>
            </a:pPr>
            <a:endParaRPr lang="pt-BR" sz="1800" b="0" i="0" dirty="0">
              <a:solidFill>
                <a:schemeClr val="bg2"/>
              </a:solidFill>
            </a:endParaRPr>
          </a:p>
          <a:p>
            <a:pPr marL="0" indent="0">
              <a:buNone/>
            </a:pPr>
            <a:endParaRPr lang="pt-BR" sz="1800" b="0" i="0" dirty="0">
              <a:solidFill>
                <a:schemeClr val="bg2"/>
              </a:solidFill>
            </a:endParaRPr>
          </a:p>
          <a:p>
            <a:pPr marL="0" indent="0">
              <a:buNone/>
            </a:pPr>
            <a:endParaRPr lang="pt-BR" sz="1800" b="0" i="0" dirty="0">
              <a:solidFill>
                <a:schemeClr val="bg2"/>
              </a:solidFill>
            </a:endParaRPr>
          </a:p>
          <a:p>
            <a:pPr marL="0" indent="0">
              <a:buNone/>
            </a:pPr>
            <a:endParaRPr lang="pt-BR" sz="1800" b="0" i="0" dirty="0">
              <a:solidFill>
                <a:schemeClr val="bg2"/>
              </a:solidFill>
            </a:endParaRPr>
          </a:p>
          <a:p>
            <a:pPr marL="0" indent="0">
              <a:buNone/>
            </a:pPr>
            <a:endParaRPr lang="pt-BR" sz="1800" b="0" i="0" dirty="0">
              <a:solidFill>
                <a:schemeClr val="bg2"/>
              </a:solidFill>
            </a:endParaRPr>
          </a:p>
          <a:p>
            <a:pPr marL="0" indent="0">
              <a:buNone/>
            </a:pPr>
            <a:r>
              <a:rPr lang="pt-BR" sz="1800" b="0" i="0" dirty="0">
                <a:solidFill>
                  <a:schemeClr val="bg2"/>
                </a:solidFill>
              </a:rPr>
              <a:t>Cada linha contém colunas ordenadas. As famílias de colunas representam a estrutura dos seus dados. Cada </a:t>
            </a:r>
            <a:r>
              <a:rPr lang="pt-BR" sz="1800" b="0" i="0" dirty="0" err="1">
                <a:solidFill>
                  <a:schemeClr val="bg2"/>
                </a:solidFill>
              </a:rPr>
              <a:t>keyspace</a:t>
            </a:r>
            <a:r>
              <a:rPr lang="pt-BR" sz="1800" b="0" i="0" dirty="0">
                <a:solidFill>
                  <a:schemeClr val="bg2"/>
                </a:solidFill>
              </a:rPr>
              <a:t> possui pelo menos uma de muitas famílias de colunas.</a:t>
            </a:r>
          </a:p>
        </p:txBody>
      </p:sp>
      <p:pic>
        <p:nvPicPr>
          <p:cNvPr id="3" name="Picture 2"/>
          <p:cNvPicPr>
            <a:picLocks noChangeAspect="1"/>
          </p:cNvPicPr>
          <p:nvPr/>
        </p:nvPicPr>
        <p:blipFill>
          <a:blip r:embed="rId3"/>
          <a:stretch>
            <a:fillRect/>
          </a:stretch>
        </p:blipFill>
        <p:spPr>
          <a:xfrm>
            <a:off x="1547664" y="1916832"/>
            <a:ext cx="6286203" cy="2549730"/>
          </a:xfrm>
          <a:prstGeom prst="rect">
            <a:avLst/>
          </a:prstGeom>
        </p:spPr>
      </p:pic>
    </p:spTree>
    <p:extLst>
      <p:ext uri="{BB962C8B-B14F-4D97-AF65-F5344CB8AC3E}">
        <p14:creationId xmlns:p14="http://schemas.microsoft.com/office/powerpoint/2010/main" val="367039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dirty="0"/>
              <a:t>Modelo de Dados</a:t>
            </a:r>
            <a:endParaRPr lang="en-US" sz="2000" dirty="0"/>
          </a:p>
        </p:txBody>
      </p:sp>
      <p:sp>
        <p:nvSpPr>
          <p:cNvPr id="7" name="Content Placeholder 2"/>
          <p:cNvSpPr txBox="1">
            <a:spLocks/>
          </p:cNvSpPr>
          <p:nvPr/>
        </p:nvSpPr>
        <p:spPr bwMode="auto">
          <a:xfrm>
            <a:off x="737548" y="897376"/>
            <a:ext cx="7964692" cy="5063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a:buNone/>
            </a:pPr>
            <a:r>
              <a:rPr lang="pt-BR" sz="1800" b="0" i="0" dirty="0">
                <a:solidFill>
                  <a:schemeClr val="bg2"/>
                </a:solidFill>
              </a:rPr>
              <a:t>No Cassandra, um bom modelo de dados é muito importante porque um modelo de dados incorreto pode degradar o desempenho, especialmente quando você tenta implementar os conceitos de RDBMS no Cassandra.</a:t>
            </a:r>
          </a:p>
          <a:p>
            <a:pPr marL="0" indent="0">
              <a:buNone/>
            </a:pPr>
            <a:endParaRPr lang="pt-BR" sz="1800" b="0" i="0" dirty="0">
              <a:solidFill>
                <a:schemeClr val="bg2"/>
              </a:solidFill>
            </a:endParaRPr>
          </a:p>
        </p:txBody>
      </p:sp>
      <p:pic>
        <p:nvPicPr>
          <p:cNvPr id="4" name="Picture 3"/>
          <p:cNvPicPr>
            <a:picLocks noChangeAspect="1"/>
          </p:cNvPicPr>
          <p:nvPr/>
        </p:nvPicPr>
        <p:blipFill>
          <a:blip r:embed="rId3"/>
          <a:stretch>
            <a:fillRect/>
          </a:stretch>
        </p:blipFill>
        <p:spPr>
          <a:xfrm>
            <a:off x="2195736" y="2021215"/>
            <a:ext cx="5717575" cy="3940900"/>
          </a:xfrm>
          <a:prstGeom prst="rect">
            <a:avLst/>
          </a:prstGeom>
        </p:spPr>
      </p:pic>
    </p:spTree>
    <p:extLst>
      <p:ext uri="{BB962C8B-B14F-4D97-AF65-F5344CB8AC3E}">
        <p14:creationId xmlns:p14="http://schemas.microsoft.com/office/powerpoint/2010/main" val="136196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Comparativo de Tecnologias</a:t>
            </a:r>
            <a:endParaRPr lang="en-US" dirty="0"/>
          </a:p>
        </p:txBody>
      </p:sp>
      <p:sp>
        <p:nvSpPr>
          <p:cNvPr id="3" name="Content Placeholder 2"/>
          <p:cNvSpPr>
            <a:spLocks noGrp="1"/>
          </p:cNvSpPr>
          <p:nvPr>
            <p:ph idx="1"/>
          </p:nvPr>
        </p:nvSpPr>
        <p:spPr/>
        <p:txBody>
          <a:bodyPr/>
          <a:lstStyle/>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pPr marL="0" indent="0">
              <a:buNone/>
            </a:pPr>
            <a:r>
              <a:rPr lang="pt-BR" sz="1800" dirty="0"/>
              <a:t>* Deve-se instalar o módulo </a:t>
            </a:r>
            <a:endParaRPr lang="en-US" sz="1800" dirty="0"/>
          </a:p>
        </p:txBody>
      </p:sp>
      <p:graphicFrame>
        <p:nvGraphicFramePr>
          <p:cNvPr id="5" name="Table 4"/>
          <p:cNvGraphicFramePr>
            <a:graphicFrameLocks noGrp="1"/>
          </p:cNvGraphicFramePr>
          <p:nvPr>
            <p:extLst/>
          </p:nvPr>
        </p:nvGraphicFramePr>
        <p:xfrm>
          <a:off x="582524" y="1389520"/>
          <a:ext cx="8123415" cy="3926456"/>
        </p:xfrm>
        <a:graphic>
          <a:graphicData uri="http://schemas.openxmlformats.org/drawingml/2006/table">
            <a:tbl>
              <a:tblPr firstRow="1" bandRow="1">
                <a:tableStyleId>{073A0DAA-6AF3-43AB-8588-CEC1D06C72B9}</a:tableStyleId>
              </a:tblPr>
              <a:tblGrid>
                <a:gridCol w="1624683">
                  <a:extLst>
                    <a:ext uri="{9D8B030D-6E8A-4147-A177-3AD203B41FA5}">
                      <a16:colId xmlns:a16="http://schemas.microsoft.com/office/drawing/2014/main" val="677664816"/>
                    </a:ext>
                  </a:extLst>
                </a:gridCol>
                <a:gridCol w="1624683">
                  <a:extLst>
                    <a:ext uri="{9D8B030D-6E8A-4147-A177-3AD203B41FA5}">
                      <a16:colId xmlns:a16="http://schemas.microsoft.com/office/drawing/2014/main" val="3862242041"/>
                    </a:ext>
                  </a:extLst>
                </a:gridCol>
                <a:gridCol w="1624683">
                  <a:extLst>
                    <a:ext uri="{9D8B030D-6E8A-4147-A177-3AD203B41FA5}">
                      <a16:colId xmlns:a16="http://schemas.microsoft.com/office/drawing/2014/main" val="1464894659"/>
                    </a:ext>
                  </a:extLst>
                </a:gridCol>
                <a:gridCol w="1839912">
                  <a:extLst>
                    <a:ext uri="{9D8B030D-6E8A-4147-A177-3AD203B41FA5}">
                      <a16:colId xmlns:a16="http://schemas.microsoft.com/office/drawing/2014/main" val="2657918758"/>
                    </a:ext>
                  </a:extLst>
                </a:gridCol>
                <a:gridCol w="1409454">
                  <a:extLst>
                    <a:ext uri="{9D8B030D-6E8A-4147-A177-3AD203B41FA5}">
                      <a16:colId xmlns:a16="http://schemas.microsoft.com/office/drawing/2014/main" val="171134698"/>
                    </a:ext>
                  </a:extLst>
                </a:gridCol>
              </a:tblGrid>
              <a:tr h="370776">
                <a:tc>
                  <a:txBody>
                    <a:bodyPr/>
                    <a:lstStyle/>
                    <a:p>
                      <a:pPr algn="ctr"/>
                      <a:r>
                        <a:rPr lang="pt-BR" sz="1400" dirty="0"/>
                        <a:t>Modelo Relacional</a:t>
                      </a:r>
                      <a:endParaRPr lang="en-US" sz="1400" dirty="0"/>
                    </a:p>
                  </a:txBody>
                  <a:tcPr marL="91424" marR="91424" marT="45712" marB="45712"/>
                </a:tc>
                <a:tc>
                  <a:txBody>
                    <a:bodyPr/>
                    <a:lstStyle/>
                    <a:p>
                      <a:pPr algn="ctr"/>
                      <a:r>
                        <a:rPr lang="pt-BR" sz="1400" dirty="0" err="1"/>
                        <a:t>ReDis</a:t>
                      </a:r>
                      <a:endParaRPr lang="en-US" sz="1400" dirty="0"/>
                    </a:p>
                  </a:txBody>
                  <a:tcPr marL="91424" marR="91424" marT="45712" marB="45712"/>
                </a:tc>
                <a:tc>
                  <a:txBody>
                    <a:bodyPr/>
                    <a:lstStyle/>
                    <a:p>
                      <a:pPr algn="ctr"/>
                      <a:r>
                        <a:rPr lang="pt-BR" sz="1400" dirty="0"/>
                        <a:t>Cassandra</a:t>
                      </a:r>
                      <a:endParaRPr lang="en-US" sz="1400" dirty="0"/>
                    </a:p>
                  </a:txBody>
                  <a:tcPr marL="91424" marR="91424" marT="45712" marB="45712"/>
                </a:tc>
                <a:tc>
                  <a:txBody>
                    <a:bodyPr/>
                    <a:lstStyle/>
                    <a:p>
                      <a:pPr algn="ctr"/>
                      <a:r>
                        <a:rPr lang="pt-BR" sz="1400" dirty="0" err="1"/>
                        <a:t>MongoDB</a:t>
                      </a:r>
                      <a:endParaRPr lang="en-US" sz="1400" dirty="0"/>
                    </a:p>
                  </a:txBody>
                  <a:tcPr marL="91424" marR="91424" marT="45712" marB="45712"/>
                </a:tc>
                <a:tc>
                  <a:txBody>
                    <a:bodyPr/>
                    <a:lstStyle/>
                    <a:p>
                      <a:pPr algn="ctr"/>
                      <a:r>
                        <a:rPr lang="pt-BR" sz="1400" dirty="0"/>
                        <a:t>Neo4j</a:t>
                      </a:r>
                      <a:endParaRPr lang="en-US" sz="1400" dirty="0"/>
                    </a:p>
                  </a:txBody>
                  <a:tcPr marL="91424" marR="91424" marT="45712" marB="45712"/>
                </a:tc>
                <a:extLst>
                  <a:ext uri="{0D108BD9-81ED-4DB2-BD59-A6C34878D82A}">
                    <a16:rowId xmlns:a16="http://schemas.microsoft.com/office/drawing/2014/main" val="2043517044"/>
                  </a:ext>
                </a:extLst>
              </a:tr>
              <a:tr h="370776">
                <a:tc>
                  <a:txBody>
                    <a:bodyPr/>
                    <a:lstStyle/>
                    <a:p>
                      <a:r>
                        <a:rPr lang="pt-BR" sz="1400" dirty="0" err="1"/>
                        <a:t>Database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r>
                        <a:rPr lang="pt-BR" sz="1400" dirty="0" err="1"/>
                        <a:t>Keyspace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241988253"/>
                  </a:ext>
                </a:extLst>
              </a:tr>
              <a:tr h="518070">
                <a:tc>
                  <a:txBody>
                    <a:bodyPr/>
                    <a:lstStyle/>
                    <a:p>
                      <a:r>
                        <a:rPr lang="pt-BR" sz="1400" dirty="0" err="1"/>
                        <a:t>Table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r>
                        <a:rPr lang="pt-BR" sz="1400" dirty="0" err="1"/>
                        <a:t>Column</a:t>
                      </a:r>
                      <a:r>
                        <a:rPr lang="pt-BR" sz="1400" dirty="0"/>
                        <a:t> Family/</a:t>
                      </a:r>
                      <a:r>
                        <a:rPr lang="pt-BR" sz="1400" dirty="0" err="1"/>
                        <a:t>Table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1266967410"/>
                  </a:ext>
                </a:extLst>
              </a:tr>
              <a:tr h="370776">
                <a:tc>
                  <a:txBody>
                    <a:bodyPr/>
                    <a:lstStyle/>
                    <a:p>
                      <a:r>
                        <a:rPr lang="pt-BR" sz="1400" dirty="0" err="1"/>
                        <a:t>Primary</a:t>
                      </a:r>
                      <a:r>
                        <a:rPr lang="pt-BR" sz="1400" baseline="0" dirty="0"/>
                        <a:t> Key</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Row</a:t>
                      </a:r>
                      <a:r>
                        <a:rPr lang="pt-BR" sz="1400" dirty="0"/>
                        <a:t> Key</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1691873790"/>
                  </a:ext>
                </a:extLst>
              </a:tr>
              <a:tr h="370776">
                <a:tc>
                  <a:txBody>
                    <a:bodyPr/>
                    <a:lstStyle/>
                    <a:p>
                      <a:r>
                        <a:rPr lang="pt-BR" sz="1400" dirty="0" err="1"/>
                        <a:t>Row</a:t>
                      </a:r>
                      <a:endParaRPr lang="en-US" sz="1400" dirty="0"/>
                    </a:p>
                  </a:txBody>
                  <a:tcPr marL="91424" marR="91424" marT="45712" marB="45712"/>
                </a:tc>
                <a:tc>
                  <a:txBody>
                    <a:bodyPr/>
                    <a:lstStyle/>
                    <a:p>
                      <a:pPr algn="ctr"/>
                      <a:r>
                        <a:rPr lang="pt-BR" sz="1400" dirty="0" err="1"/>
                        <a:t>Key:value</a:t>
                      </a:r>
                      <a:r>
                        <a:rPr lang="pt-BR" sz="1400" baseline="0" dirty="0"/>
                        <a:t> </a:t>
                      </a:r>
                      <a:r>
                        <a:rPr lang="pt-BR" sz="1400" baseline="0" dirty="0" err="1"/>
                        <a:t>pairs</a:t>
                      </a:r>
                      <a:endParaRPr lang="en-US" sz="1400" dirty="0"/>
                    </a:p>
                  </a:txBody>
                  <a:tcPr marL="91424" marR="91424" marT="45712" marB="45712"/>
                </a:tc>
                <a:tc>
                  <a:txBody>
                    <a:bodyPr/>
                    <a:lstStyle/>
                    <a:p>
                      <a:pPr algn="ctr"/>
                      <a:r>
                        <a:rPr lang="pt-BR" sz="1400" dirty="0" err="1"/>
                        <a:t>Row</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2891353102"/>
                  </a:ext>
                </a:extLst>
              </a:tr>
              <a:tr h="370776">
                <a:tc>
                  <a:txBody>
                    <a:bodyPr/>
                    <a:lstStyle/>
                    <a:p>
                      <a:r>
                        <a:rPr lang="pt-BR" sz="1400" dirty="0"/>
                        <a:t>Index</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2335209492"/>
                  </a:ext>
                </a:extLst>
              </a:tr>
              <a:tr h="370776">
                <a:tc>
                  <a:txBody>
                    <a:bodyPr/>
                    <a:lstStyle/>
                    <a:p>
                      <a:r>
                        <a:rPr lang="pt-BR" sz="1400" dirty="0" err="1"/>
                        <a:t>Column</a:t>
                      </a:r>
                      <a:r>
                        <a:rPr lang="pt-BR" sz="1400" baseline="0" dirty="0"/>
                        <a:t> </a:t>
                      </a:r>
                      <a:r>
                        <a:rPr lang="pt-BR" sz="1400" baseline="0" dirty="0" err="1"/>
                        <a:t>Name</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Column</a:t>
                      </a:r>
                      <a:r>
                        <a:rPr lang="pt-BR" sz="1400" dirty="0"/>
                        <a:t> </a:t>
                      </a:r>
                      <a:r>
                        <a:rPr lang="pt-BR" sz="1400" dirty="0" err="1"/>
                        <a:t>Name</a:t>
                      </a:r>
                      <a:r>
                        <a:rPr lang="pt-BR" sz="1400" dirty="0"/>
                        <a:t>/Key</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225122112"/>
                  </a:ext>
                </a:extLst>
              </a:tr>
              <a:tr h="370776">
                <a:tc>
                  <a:txBody>
                    <a:bodyPr/>
                    <a:lstStyle/>
                    <a:p>
                      <a:r>
                        <a:rPr lang="pt-BR" sz="1400" dirty="0" err="1"/>
                        <a:t>Column</a:t>
                      </a:r>
                      <a:r>
                        <a:rPr lang="pt-BR" sz="1400" dirty="0"/>
                        <a:t> </a:t>
                      </a:r>
                      <a:r>
                        <a:rPr lang="pt-BR" sz="1400" dirty="0" err="1"/>
                        <a:t>Value</a:t>
                      </a:r>
                      <a:endParaRPr lang="en-US" sz="1400" dirty="0"/>
                    </a:p>
                  </a:txBody>
                  <a:tcPr marL="91424" marR="91424" marT="45712" marB="45712"/>
                </a:tc>
                <a:tc>
                  <a:txBody>
                    <a:bodyPr/>
                    <a:lstStyle/>
                    <a:p>
                      <a:pPr algn="ctr"/>
                      <a:r>
                        <a:rPr lang="pt-BR" sz="1400" dirty="0" err="1"/>
                        <a:t>Values</a:t>
                      </a:r>
                      <a:endParaRPr lang="en-US" sz="1400" dirty="0"/>
                    </a:p>
                  </a:txBody>
                  <a:tcPr marL="91424" marR="91424" marT="45712" marB="45712"/>
                </a:tc>
                <a:tc>
                  <a:txBody>
                    <a:bodyPr/>
                    <a:lstStyle/>
                    <a:p>
                      <a:pPr algn="ctr"/>
                      <a:r>
                        <a:rPr lang="pt-BR" sz="1400" dirty="0" err="1"/>
                        <a:t>Column</a:t>
                      </a:r>
                      <a:r>
                        <a:rPr lang="pt-BR" sz="1400" dirty="0"/>
                        <a:t> </a:t>
                      </a:r>
                      <a:r>
                        <a:rPr lang="pt-BR" sz="1400" dirty="0" err="1"/>
                        <a:t>Value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852315641"/>
                  </a:ext>
                </a:extLst>
              </a:tr>
              <a:tr h="518070">
                <a:tc>
                  <a:txBody>
                    <a:bodyPr/>
                    <a:lstStyle/>
                    <a:p>
                      <a:r>
                        <a:rPr lang="pt-BR" sz="1400" dirty="0"/>
                        <a:t>JOIN</a:t>
                      </a:r>
                      <a:endParaRPr lang="en-US" sz="1400" dirty="0"/>
                    </a:p>
                  </a:txBody>
                  <a:tcPr marL="91424" marR="91424" marT="45712" marB="45712"/>
                </a:tc>
                <a:tc>
                  <a:txBody>
                    <a:bodyPr/>
                    <a:lstStyle/>
                    <a:p>
                      <a:pPr algn="ctr"/>
                      <a:r>
                        <a:rPr lang="pt-BR" sz="1400" dirty="0"/>
                        <a:t>Coleções Embutidas</a:t>
                      </a:r>
                      <a:endParaRPr lang="en-US" sz="1400" dirty="0"/>
                    </a:p>
                  </a:txBody>
                  <a:tcPr marL="91424" marR="91424" marT="45712" marB="45712"/>
                </a:tc>
                <a:tc>
                  <a:txBody>
                    <a:bodyPr/>
                    <a:lstStyle/>
                    <a:p>
                      <a:pPr algn="ctr"/>
                      <a:r>
                        <a:rPr lang="pt-BR" sz="1400" dirty="0"/>
                        <a:t>Coleções Embutidas</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3462755501"/>
                  </a:ext>
                </a:extLst>
              </a:tr>
            </a:tbl>
          </a:graphicData>
        </a:graphic>
      </p:graphicFrame>
    </p:spTree>
    <p:extLst>
      <p:ext uri="{BB962C8B-B14F-4D97-AF65-F5344CB8AC3E}">
        <p14:creationId xmlns:p14="http://schemas.microsoft.com/office/powerpoint/2010/main" val="1556275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24" y="199911"/>
            <a:ext cx="7007683" cy="455700"/>
          </a:xfrm>
        </p:spPr>
        <p:txBody>
          <a:bodyPr/>
          <a:lstStyle/>
          <a:p>
            <a:r>
              <a:rPr lang="pt-BR" sz="2000" dirty="0">
                <a:solidFill>
                  <a:schemeClr val="bg2"/>
                </a:solidFill>
              </a:rPr>
              <a:t>Cassandra: Componentes</a:t>
            </a:r>
            <a:endParaRPr lang="en-US" sz="2000" dirty="0">
              <a:solidFill>
                <a:schemeClr val="bg2"/>
              </a:solidFill>
            </a:endParaRPr>
          </a:p>
        </p:txBody>
      </p:sp>
      <p:sp>
        <p:nvSpPr>
          <p:cNvPr id="7" name="Content Placeholder 2"/>
          <p:cNvSpPr txBox="1">
            <a:spLocks/>
          </p:cNvSpPr>
          <p:nvPr/>
        </p:nvSpPr>
        <p:spPr bwMode="auto">
          <a:xfrm>
            <a:off x="4427984" y="980728"/>
            <a:ext cx="4473876"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defRPr/>
            </a:pPr>
            <a:r>
              <a:rPr lang="pt-BR" sz="2000" b="0" i="0" kern="0" dirty="0">
                <a:solidFill>
                  <a:schemeClr val="bg2"/>
                </a:solidFill>
                <a:latin typeface="Arial"/>
              </a:rPr>
              <a:t>Componentes Cassandra:</a:t>
            </a:r>
          </a:p>
          <a:p>
            <a:pPr marL="342831" indent="-342831" defTabSz="914217">
              <a:defRPr/>
            </a:pPr>
            <a:endParaRPr lang="pt-BR" sz="1050" b="0" i="0" kern="0" dirty="0">
              <a:solidFill>
                <a:schemeClr val="bg2"/>
              </a:solidFill>
              <a:latin typeface="Arial"/>
            </a:endParaRPr>
          </a:p>
          <a:p>
            <a:pPr marL="342831" indent="-342831" defTabSz="914217">
              <a:defRPr/>
            </a:pPr>
            <a:endParaRPr lang="pt-BR" sz="1050" b="0" dirty="0">
              <a:solidFill>
                <a:schemeClr val="bg2"/>
              </a:solidFill>
              <a:latin typeface="Arial"/>
            </a:endParaRPr>
          </a:p>
          <a:p>
            <a:pPr marL="342831" indent="-342831" defTabSz="914217">
              <a:defRPr/>
            </a:pPr>
            <a:endParaRPr lang="pt-BR" sz="1050" b="0" i="0" kern="0" dirty="0">
              <a:solidFill>
                <a:schemeClr val="bg2"/>
              </a:solidFill>
              <a:latin typeface="Arial"/>
            </a:endParaRPr>
          </a:p>
          <a:p>
            <a:r>
              <a:rPr lang="pt-BR" sz="2000" b="0" dirty="0">
                <a:solidFill>
                  <a:schemeClr val="bg2"/>
                </a:solidFill>
              </a:rPr>
              <a:t>Nó - é o local onde os dados são armazenados. É o componente básico de Cassandra.</a:t>
            </a:r>
          </a:p>
          <a:p>
            <a:endParaRPr lang="pt-BR" sz="2000" b="0" dirty="0">
              <a:solidFill>
                <a:schemeClr val="bg2"/>
              </a:solidFill>
            </a:endParaRPr>
          </a:p>
          <a:p>
            <a:r>
              <a:rPr lang="pt-BR" sz="2000" b="0" dirty="0">
                <a:solidFill>
                  <a:schemeClr val="bg2"/>
                </a:solidFill>
              </a:rPr>
              <a:t>Data Center - é uma coleção de nós. Muitos nós são categorizados como um data center.</a:t>
            </a:r>
          </a:p>
          <a:p>
            <a:endParaRPr lang="pt-BR" sz="2000" b="0" dirty="0">
              <a:solidFill>
                <a:schemeClr val="bg2"/>
              </a:solidFill>
            </a:endParaRPr>
          </a:p>
          <a:p>
            <a:r>
              <a:rPr lang="pt-BR" sz="2000" b="0" dirty="0">
                <a:solidFill>
                  <a:schemeClr val="bg2"/>
                </a:solidFill>
              </a:rPr>
              <a:t>Cluster-  é a coleção de muitos data centers.</a:t>
            </a:r>
          </a:p>
          <a:p>
            <a:pPr lvl="0"/>
            <a:endParaRPr lang="en-US" sz="2000" b="0" i="0" kern="0" dirty="0">
              <a:solidFill>
                <a:schemeClr val="bg2"/>
              </a:solidFill>
              <a:latin typeface="Arial"/>
            </a:endParaRPr>
          </a:p>
        </p:txBody>
      </p:sp>
      <p:grpSp>
        <p:nvGrpSpPr>
          <p:cNvPr id="16" name="Group 15"/>
          <p:cNvGrpSpPr/>
          <p:nvPr/>
        </p:nvGrpSpPr>
        <p:grpSpPr>
          <a:xfrm>
            <a:off x="1187803" y="1144050"/>
            <a:ext cx="2684676" cy="4645034"/>
            <a:chOff x="1140207" y="1427936"/>
            <a:chExt cx="2685142" cy="4645840"/>
          </a:xfrm>
        </p:grpSpPr>
        <p:grpSp>
          <p:nvGrpSpPr>
            <p:cNvPr id="14" name="Group 13"/>
            <p:cNvGrpSpPr/>
            <p:nvPr/>
          </p:nvGrpSpPr>
          <p:grpSpPr>
            <a:xfrm>
              <a:off x="1140207" y="1427936"/>
              <a:ext cx="2685142" cy="4645840"/>
              <a:chOff x="664182" y="1094561"/>
              <a:chExt cx="2685142" cy="4645840"/>
            </a:xfrm>
          </p:grpSpPr>
          <p:sp>
            <p:nvSpPr>
              <p:cNvPr id="13" name="Rounded Rectangle 12"/>
              <p:cNvSpPr/>
              <p:nvPr/>
            </p:nvSpPr>
            <p:spPr>
              <a:xfrm>
                <a:off x="664182" y="1094561"/>
                <a:ext cx="2685142" cy="4645840"/>
              </a:xfrm>
              <a:prstGeom prst="roundRect">
                <a:avLst>
                  <a:gd name="adj" fmla="val 112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3" name="Picture 2"/>
              <p:cNvPicPr>
                <a:picLocks noChangeAspect="1"/>
              </p:cNvPicPr>
              <p:nvPr/>
            </p:nvPicPr>
            <p:blipFill rotWithShape="1">
              <a:blip r:embed="rId3"/>
              <a:srcRect l="49789" r="25345" b="36808"/>
              <a:stretch/>
            </p:blipFill>
            <p:spPr>
              <a:xfrm>
                <a:off x="747487" y="1206821"/>
                <a:ext cx="1807027" cy="2207485"/>
              </a:xfrm>
              <a:prstGeom prst="rect">
                <a:avLst/>
              </a:prstGeom>
            </p:spPr>
          </p:pic>
          <p:pic>
            <p:nvPicPr>
              <p:cNvPr id="6" name="Picture 5"/>
              <p:cNvPicPr>
                <a:picLocks noChangeAspect="1"/>
              </p:cNvPicPr>
              <p:nvPr/>
            </p:nvPicPr>
            <p:blipFill rotWithShape="1">
              <a:blip r:embed="rId3"/>
              <a:srcRect l="74730" b="36808"/>
              <a:stretch/>
            </p:blipFill>
            <p:spPr>
              <a:xfrm>
                <a:off x="1088570" y="3414306"/>
                <a:ext cx="1836367" cy="2207485"/>
              </a:xfrm>
              <a:prstGeom prst="rect">
                <a:avLst/>
              </a:prstGeom>
            </p:spPr>
          </p:pic>
          <p:cxnSp>
            <p:nvCxnSpPr>
              <p:cNvPr id="5" name="Straight Connector 4"/>
              <p:cNvCxnSpPr/>
              <p:nvPr/>
            </p:nvCxnSpPr>
            <p:spPr>
              <a:xfrm>
                <a:off x="1110341" y="2960915"/>
                <a:ext cx="362859" cy="1328056"/>
              </a:xfrm>
              <a:prstGeom prst="line">
                <a:avLst/>
              </a:prstGeom>
              <a:ln w="19050">
                <a:solidFill>
                  <a:srgbClr val="C6D5E9"/>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2956191" y="1593674"/>
              <a:ext cx="591829" cy="261610"/>
            </a:xfrm>
            <a:prstGeom prst="rect">
              <a:avLst/>
            </a:prstGeom>
            <a:noFill/>
          </p:spPr>
          <p:txBody>
            <a:bodyPr wrap="none" rtlCol="0">
              <a:spAutoFit/>
            </a:bodyPr>
            <a:lstStyle/>
            <a:p>
              <a:r>
                <a:rPr lang="pt-BR" sz="1100" dirty="0">
                  <a:solidFill>
                    <a:schemeClr val="bg2"/>
                  </a:solidFill>
                </a:rPr>
                <a:t>Cluster</a:t>
              </a:r>
              <a:endParaRPr lang="en-US" sz="1100" dirty="0">
                <a:solidFill>
                  <a:schemeClr val="bg2"/>
                </a:solidFill>
              </a:endParaRPr>
            </a:p>
          </p:txBody>
        </p:sp>
      </p:grpSp>
    </p:spTree>
    <p:extLst>
      <p:ext uri="{BB962C8B-B14F-4D97-AF65-F5344CB8AC3E}">
        <p14:creationId xmlns:p14="http://schemas.microsoft.com/office/powerpoint/2010/main" val="56493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body" idx="1"/>
          </p:nvPr>
        </p:nvSpPr>
        <p:spPr bwMode="auto">
          <a:xfrm>
            <a:off x="250825" y="90805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pt-BR" altLang="pt-BR" sz="2000" b="0" i="0" dirty="0"/>
              <a:t>Colunares</a:t>
            </a:r>
          </a:p>
          <a:p>
            <a:pPr lvl="1"/>
            <a:r>
              <a:rPr lang="pt-BR" altLang="pt-BR" b="0" i="0" dirty="0"/>
              <a:t>Conceituação</a:t>
            </a:r>
          </a:p>
          <a:p>
            <a:pPr lvl="1"/>
            <a:r>
              <a:rPr lang="pt-BR" altLang="pt-BR" b="0" i="0" dirty="0" err="1"/>
              <a:t>Vertica</a:t>
            </a:r>
            <a:endParaRPr lang="pt-BR" altLang="pt-BR" b="0" i="0" dirty="0"/>
          </a:p>
          <a:p>
            <a:pPr lvl="1"/>
            <a:r>
              <a:rPr lang="pt-BR" altLang="pt-BR" b="0" i="0" dirty="0" err="1"/>
              <a:t>Hbase</a:t>
            </a:r>
            <a:endParaRPr lang="pt-BR" altLang="pt-BR" b="0" i="0" dirty="0"/>
          </a:p>
          <a:p>
            <a:pPr lvl="1"/>
            <a:r>
              <a:rPr lang="pt-BR" altLang="pt-BR" b="0" i="0" dirty="0"/>
              <a:t>Cassandra</a:t>
            </a:r>
          </a:p>
          <a:p>
            <a:endParaRPr lang="pt-BR" altLang="pt-BR" sz="2000" b="0" i="0" dirty="0"/>
          </a:p>
        </p:txBody>
      </p:sp>
      <p:sp>
        <p:nvSpPr>
          <p:cNvPr id="2" name="CaixaDeTexto 1"/>
          <p:cNvSpPr txBox="1"/>
          <p:nvPr/>
        </p:nvSpPr>
        <p:spPr>
          <a:xfrm>
            <a:off x="0" y="13534"/>
            <a:ext cx="4716016" cy="461665"/>
          </a:xfrm>
          <a:prstGeom prst="rect">
            <a:avLst/>
          </a:prstGeom>
          <a:noFill/>
        </p:spPr>
        <p:txBody>
          <a:bodyPr wrap="square" rtlCol="0">
            <a:spAutoFit/>
          </a:bodyPr>
          <a:lstStyle/>
          <a:p>
            <a:r>
              <a:rPr lang="pt-BR" sz="2400" i="0" dirty="0">
                <a:solidFill>
                  <a:schemeClr val="bg2"/>
                </a:solidFill>
                <a:latin typeface="+mn-lt"/>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FFFFFF"/>
              </a:solidFill>
              <a:effectLst/>
              <a:uLnTx/>
              <a:uFillTx/>
              <a:latin typeface="Square721 BT"/>
              <a:ea typeface="+mn-ea"/>
              <a:cs typeface="+mn-cs"/>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409763" y="433545"/>
            <a:ext cx="8354890" cy="930447"/>
          </a:xfrm>
          <a:prstGeom prst="rect">
            <a:avLst/>
          </a:prstGeom>
        </p:spPr>
        <p:txBody>
          <a:bodyPr vert="horz" lIns="91440" tIns="45720" rIns="91440" bIns="45720" rtlCol="0" anchor="b">
            <a:norm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4700" b="1" i="0" u="none" strike="noStrike" kern="1200" cap="none" spc="0" normalizeH="0" baseline="0" noProof="0" dirty="0" err="1">
                <a:ln>
                  <a:noFill/>
                </a:ln>
                <a:solidFill>
                  <a:srgbClr val="FFFFFF"/>
                </a:solidFill>
                <a:effectLst/>
                <a:uLnTx/>
                <a:uFillTx/>
                <a:latin typeface="Arial"/>
                <a:ea typeface="+mn-ea"/>
                <a:cs typeface="+mn-cs"/>
              </a:rPr>
              <a:t>cassandra</a:t>
            </a:r>
            <a:endParaRPr kumimoji="0" lang="en-US" sz="47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8" name="Straight Connector 137">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100" name="Picture 4" descr="Imagem relacionada">
            <a:extLst>
              <a:ext uri="{FF2B5EF4-FFF2-40B4-BE49-F238E27FC236}">
                <a16:creationId xmlns:a16="http://schemas.microsoft.com/office/drawing/2014/main" id="{5E857A92-C959-45EE-AD42-98911912E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469" y="2780928"/>
            <a:ext cx="4091938" cy="3005714"/>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pic>
        <p:nvPicPr>
          <p:cNvPr id="11" name="Picture 2">
            <a:extLst>
              <a:ext uri="{FF2B5EF4-FFF2-40B4-BE49-F238E27FC236}">
                <a16:creationId xmlns:a16="http://schemas.microsoft.com/office/drawing/2014/main" id="{B3B5E865-411A-4ADB-BD6B-BAA66D438FB6}"/>
              </a:ext>
            </a:extLst>
          </p:cNvPr>
          <p:cNvPicPr>
            <a:picLocks noChangeAspect="1"/>
          </p:cNvPicPr>
          <p:nvPr/>
        </p:nvPicPr>
        <p:blipFill>
          <a:blip r:embed="rId4"/>
          <a:stretch>
            <a:fillRect/>
          </a:stretch>
        </p:blipFill>
        <p:spPr>
          <a:xfrm>
            <a:off x="1187624" y="3053371"/>
            <a:ext cx="2248304" cy="2248304"/>
          </a:xfrm>
          <a:prstGeom prst="rect">
            <a:avLst/>
          </a:prstGeom>
        </p:spPr>
      </p:pic>
    </p:spTree>
    <p:extLst>
      <p:ext uri="{BB962C8B-B14F-4D97-AF65-F5344CB8AC3E}">
        <p14:creationId xmlns:p14="http://schemas.microsoft.com/office/powerpoint/2010/main" val="1159950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2752" y="483294"/>
            <a:ext cx="6433411" cy="4817914"/>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Instalando...</a:t>
            </a:r>
          </a:p>
        </p:txBody>
      </p:sp>
    </p:spTree>
    <p:extLst>
      <p:ext uri="{BB962C8B-B14F-4D97-AF65-F5344CB8AC3E}">
        <p14:creationId xmlns:p14="http://schemas.microsoft.com/office/powerpoint/2010/main" val="1526294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dirty="0"/>
              <a:t>Cassandra: </a:t>
            </a:r>
            <a:r>
              <a:rPr lang="pt-BR" sz="2000" dirty="0" err="1"/>
              <a:t>Pré</a:t>
            </a:r>
            <a:r>
              <a:rPr lang="pt-BR" sz="2000" dirty="0"/>
              <a:t> Requisitos</a:t>
            </a:r>
            <a:endParaRPr lang="en-US" sz="2000"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defRPr/>
            </a:pPr>
            <a:r>
              <a:rPr lang="pt-BR" sz="2000" b="0" i="0" kern="0" dirty="0">
                <a:solidFill>
                  <a:schemeClr val="bg2"/>
                </a:solidFill>
                <a:latin typeface="Arial"/>
              </a:rPr>
              <a:t>Antes de Começar:</a:t>
            </a:r>
          </a:p>
          <a:p>
            <a:pPr marL="342831" indent="-342831" defTabSz="914217">
              <a:defRPr/>
            </a:pPr>
            <a:endParaRPr lang="pt-BR" sz="1050" b="0" i="0" kern="0" dirty="0">
              <a:solidFill>
                <a:schemeClr val="bg2"/>
              </a:solidFill>
              <a:latin typeface="Arial"/>
            </a:endParaRPr>
          </a:p>
          <a:p>
            <a:pPr lvl="0"/>
            <a:r>
              <a:rPr lang="pt-BR" sz="2000" b="0" i="0" dirty="0">
                <a:solidFill>
                  <a:schemeClr val="bg2"/>
                </a:solidFill>
              </a:rPr>
              <a:t>Configurar o nome de host e o fuso horário do Servidor;</a:t>
            </a:r>
            <a:endParaRPr lang="pt-BR" sz="2000" b="0" i="0" kern="0" dirty="0">
              <a:solidFill>
                <a:schemeClr val="bg2"/>
              </a:solidFill>
              <a:latin typeface="Arial"/>
            </a:endParaRPr>
          </a:p>
          <a:p>
            <a:pPr marL="342831" indent="-342831" defTabSz="914217">
              <a:defRPr/>
            </a:pPr>
            <a:endParaRPr lang="pt-BR" sz="1050" b="0" i="0" kern="0" dirty="0">
              <a:solidFill>
                <a:schemeClr val="bg2"/>
              </a:solidFill>
              <a:latin typeface="Arial"/>
            </a:endParaRPr>
          </a:p>
          <a:p>
            <a:pPr marL="342831" indent="-342831" defTabSz="914217">
              <a:defRPr/>
            </a:pPr>
            <a:endParaRPr lang="pt-BR" sz="1050" b="0" i="0" kern="0" dirty="0">
              <a:solidFill>
                <a:schemeClr val="bg2"/>
              </a:solidFill>
              <a:latin typeface="Arial"/>
            </a:endParaRPr>
          </a:p>
          <a:p>
            <a:pPr lvl="0"/>
            <a:r>
              <a:rPr lang="pt-BR" sz="2000" b="0" i="0" dirty="0">
                <a:solidFill>
                  <a:schemeClr val="bg2"/>
                </a:solidFill>
              </a:rPr>
              <a:t>Como proteger seu servidor para criar uma conta de usuário padrão, proteger o acesso SSH e remover serviços de rede desnecessários;</a:t>
            </a:r>
          </a:p>
          <a:p>
            <a:pPr lvl="0"/>
            <a:endParaRPr lang="pt-BR" sz="2000" b="0" i="0" kern="0" dirty="0">
              <a:solidFill>
                <a:schemeClr val="bg2"/>
              </a:solidFill>
              <a:latin typeface="Arial"/>
            </a:endParaRPr>
          </a:p>
          <a:p>
            <a:pPr lvl="0"/>
            <a:r>
              <a:rPr lang="pt-BR" sz="2000" b="0" i="0" dirty="0">
                <a:solidFill>
                  <a:schemeClr val="bg2"/>
                </a:solidFill>
                <a:latin typeface="Arial"/>
              </a:rPr>
              <a:t>Atualize sua distribuição do </a:t>
            </a:r>
            <a:r>
              <a:rPr lang="pt-BR" sz="2000" b="0" i="0" dirty="0" err="1">
                <a:solidFill>
                  <a:schemeClr val="bg2"/>
                </a:solidFill>
                <a:latin typeface="Arial"/>
              </a:rPr>
              <a:t>CentOS</a:t>
            </a:r>
            <a:r>
              <a:rPr lang="pt-BR" sz="2000" b="0" i="0" dirty="0">
                <a:solidFill>
                  <a:schemeClr val="bg2"/>
                </a:solidFill>
                <a:latin typeface="Arial"/>
              </a:rPr>
              <a:t>:</a:t>
            </a:r>
            <a:endParaRPr lang="en-US" sz="2000" b="0" i="0" kern="0" dirty="0">
              <a:solidFill>
                <a:schemeClr val="bg2"/>
              </a:solidFill>
              <a:latin typeface="Arial"/>
            </a:endParaRPr>
          </a:p>
        </p:txBody>
      </p:sp>
      <p:sp>
        <p:nvSpPr>
          <p:cNvPr id="8" name="Rectangle 7"/>
          <p:cNvSpPr/>
          <p:nvPr/>
        </p:nvSpPr>
        <p:spPr>
          <a:xfrm>
            <a:off x="1107582" y="4605516"/>
            <a:ext cx="7073299" cy="50396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sudo</a:t>
            </a:r>
            <a:r>
              <a:rPr lang="pt-BR" sz="2000" dirty="0">
                <a:solidFill>
                  <a:schemeClr val="bg2"/>
                </a:solidFill>
              </a:rPr>
              <a:t> </a:t>
            </a:r>
            <a:r>
              <a:rPr lang="pt-BR" sz="2000" dirty="0" err="1">
                <a:solidFill>
                  <a:schemeClr val="bg2"/>
                </a:solidFill>
              </a:rPr>
              <a:t>yum</a:t>
            </a:r>
            <a:r>
              <a:rPr lang="pt-BR" sz="2000" dirty="0">
                <a:solidFill>
                  <a:schemeClr val="bg2"/>
                </a:solidFill>
              </a:rPr>
              <a:t> </a:t>
            </a:r>
            <a:r>
              <a:rPr lang="pt-BR" sz="2000" dirty="0" err="1">
                <a:solidFill>
                  <a:schemeClr val="bg2"/>
                </a:solidFill>
              </a:rPr>
              <a:t>update</a:t>
            </a:r>
            <a:endParaRPr lang="en-US" sz="2000" dirty="0">
              <a:solidFill>
                <a:schemeClr val="bg2"/>
              </a:solidFill>
            </a:endParaRPr>
          </a:p>
        </p:txBody>
      </p:sp>
    </p:spTree>
    <p:extLst>
      <p:ext uri="{BB962C8B-B14F-4D97-AF65-F5344CB8AC3E}">
        <p14:creationId xmlns:p14="http://schemas.microsoft.com/office/powerpoint/2010/main" val="2776464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dirty="0"/>
              <a:t>Cassandra: Instale o Banco de Dados</a:t>
            </a:r>
            <a:endParaRPr lang="en-US" sz="2000"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a:buFont typeface="+mj-lt"/>
              <a:buAutoNum type="arabicPeriod"/>
            </a:pPr>
            <a:r>
              <a:rPr lang="pt-BR" sz="2000" b="0" i="0" dirty="0">
                <a:solidFill>
                  <a:srgbClr val="000000"/>
                </a:solidFill>
              </a:rPr>
              <a:t>Instale a ultima versão </a:t>
            </a:r>
            <a:r>
              <a:rPr lang="pt-BR" sz="2000" b="0" i="0" dirty="0" err="1">
                <a:solidFill>
                  <a:srgbClr val="FF0000"/>
                </a:solidFill>
              </a:rPr>
              <a:t>java</a:t>
            </a:r>
            <a:r>
              <a:rPr lang="pt-BR" sz="2000" b="0" i="0" dirty="0">
                <a:solidFill>
                  <a:srgbClr val="000000"/>
                </a:solidFill>
              </a:rPr>
              <a:t>:</a:t>
            </a:r>
          </a:p>
          <a:p>
            <a:pPr marL="457109" indent="-457109">
              <a:buFont typeface="+mj-lt"/>
              <a:buAutoNum type="arabicPeriod"/>
            </a:pPr>
            <a:endParaRPr lang="pt-BR" sz="2000" b="0" i="0" kern="0" dirty="0">
              <a:solidFill>
                <a:srgbClr val="000000"/>
              </a:solidFill>
              <a:latin typeface="Arial"/>
            </a:endParaRPr>
          </a:p>
          <a:p>
            <a:pPr marL="457109" indent="-457109">
              <a:buFont typeface="+mj-lt"/>
              <a:buAutoNum type="arabicPeriod"/>
            </a:pPr>
            <a:endParaRPr lang="pt-BR" sz="2000" b="0" i="0" dirty="0">
              <a:solidFill>
                <a:srgbClr val="000000"/>
              </a:solidFill>
              <a:latin typeface="Arial"/>
            </a:endParaRPr>
          </a:p>
          <a:p>
            <a:pPr marL="457109" indent="-457109">
              <a:buFont typeface="+mj-lt"/>
              <a:buAutoNum type="arabicPeriod"/>
            </a:pPr>
            <a:endParaRPr lang="pt-BR" sz="2000" b="0" i="0" kern="0" dirty="0">
              <a:solidFill>
                <a:srgbClr val="000000"/>
              </a:solidFill>
              <a:latin typeface="Arial"/>
            </a:endParaRPr>
          </a:p>
          <a:p>
            <a:pPr marL="457109" indent="-457109">
              <a:buFont typeface="+mj-lt"/>
              <a:buAutoNum type="arabicPeriod"/>
            </a:pPr>
            <a:r>
              <a:rPr lang="pt-BR" sz="2000" b="0" i="0" dirty="0">
                <a:solidFill>
                  <a:srgbClr val="000000"/>
                </a:solidFill>
                <a:latin typeface="Arial"/>
              </a:rPr>
              <a:t>Verifique a versão do Java instalado:</a:t>
            </a:r>
          </a:p>
          <a:p>
            <a:pPr marL="457109" indent="-457109">
              <a:buFont typeface="+mj-lt"/>
              <a:buAutoNum type="arabicPeriod"/>
            </a:pPr>
            <a:endParaRPr lang="pt-BR" sz="2000" b="0" i="0" dirty="0">
              <a:solidFill>
                <a:srgbClr val="000000"/>
              </a:solidFill>
              <a:latin typeface="Arial"/>
            </a:endParaRPr>
          </a:p>
          <a:p>
            <a:pPr marL="457109" indent="-457109">
              <a:buFont typeface="+mj-lt"/>
              <a:buAutoNum type="arabicPeriod"/>
            </a:pPr>
            <a:endParaRPr lang="pt-BR" sz="2000" b="0" i="0" dirty="0">
              <a:solidFill>
                <a:srgbClr val="000000"/>
              </a:solidFill>
              <a:latin typeface="Arial"/>
            </a:endParaRPr>
          </a:p>
          <a:p>
            <a:pPr marL="457109" indent="-457109">
              <a:buFont typeface="+mj-lt"/>
              <a:buAutoNum type="arabicPeriod"/>
            </a:pPr>
            <a:endParaRPr lang="pt-BR" sz="2000" b="0" i="0" dirty="0">
              <a:solidFill>
                <a:srgbClr val="000000"/>
              </a:solidFill>
              <a:latin typeface="Arial"/>
            </a:endParaRPr>
          </a:p>
          <a:p>
            <a:pPr marL="457109" indent="-457109">
              <a:buFont typeface="+mj-lt"/>
              <a:buAutoNum type="arabicPeriod"/>
            </a:pPr>
            <a:endParaRPr lang="pt-BR" sz="2000" b="0" i="0" dirty="0">
              <a:solidFill>
                <a:srgbClr val="000000"/>
              </a:solidFill>
              <a:latin typeface="Arial"/>
            </a:endParaRPr>
          </a:p>
          <a:p>
            <a:pPr marL="457109" indent="-457109">
              <a:buFont typeface="+mj-lt"/>
              <a:buAutoNum type="arabicPeriod"/>
            </a:pPr>
            <a:endParaRPr lang="pt-BR" sz="2000" b="0" i="0" dirty="0">
              <a:solidFill>
                <a:srgbClr val="000000"/>
              </a:solidFill>
              <a:latin typeface="Arial"/>
            </a:endParaRPr>
          </a:p>
          <a:p>
            <a:pPr marL="457109" indent="-457109">
              <a:buFont typeface="+mj-lt"/>
              <a:buAutoNum type="arabicPeriod"/>
            </a:pPr>
            <a:endParaRPr lang="pt-BR" sz="2000" b="0" i="0" dirty="0">
              <a:solidFill>
                <a:srgbClr val="000000"/>
              </a:solidFill>
              <a:latin typeface="Arial"/>
            </a:endParaRPr>
          </a:p>
          <a:p>
            <a:pPr marL="457109" indent="-457109">
              <a:buFont typeface="+mj-lt"/>
              <a:buAutoNum type="arabicPeriod"/>
            </a:pPr>
            <a:endParaRPr lang="pt-BR" sz="2000" b="0" i="0" dirty="0">
              <a:solidFill>
                <a:srgbClr val="000000"/>
              </a:solidFill>
              <a:latin typeface="Arial"/>
            </a:endParaRPr>
          </a:p>
          <a:p>
            <a:pPr marL="0" indent="0">
              <a:buNone/>
            </a:pPr>
            <a:r>
              <a:rPr lang="pt-BR" sz="2000" b="0" i="0" dirty="0">
                <a:solidFill>
                  <a:srgbClr val="000000"/>
                </a:solidFill>
                <a:latin typeface="Arial"/>
              </a:rPr>
              <a:t>Tem que ser 1.8 ou superior!</a:t>
            </a:r>
          </a:p>
          <a:p>
            <a:pPr marL="457109" indent="-457109">
              <a:buFont typeface="+mj-lt"/>
              <a:buAutoNum type="arabicPeriod"/>
            </a:pPr>
            <a:endParaRPr lang="pt-BR" sz="2000" b="0" i="0" kern="0" dirty="0">
              <a:solidFill>
                <a:srgbClr val="000000"/>
              </a:solidFill>
              <a:latin typeface="Arial"/>
            </a:endParaRPr>
          </a:p>
          <a:p>
            <a:pPr marL="457109" indent="-457109">
              <a:buFont typeface="+mj-lt"/>
              <a:buAutoNum type="arabicPeriod"/>
            </a:pPr>
            <a:endParaRPr lang="pt-BR" sz="2000" b="0" i="0" dirty="0">
              <a:solidFill>
                <a:srgbClr val="000000"/>
              </a:solidFill>
              <a:latin typeface="Arial"/>
            </a:endParaRPr>
          </a:p>
          <a:p>
            <a:pPr marL="457109" indent="-457109">
              <a:buFont typeface="+mj-lt"/>
              <a:buAutoNum type="arabicPeriod"/>
            </a:pPr>
            <a:endParaRPr lang="pt-BR" sz="2000" b="0" i="0" kern="0" dirty="0">
              <a:solidFill>
                <a:srgbClr val="000000"/>
              </a:solidFill>
              <a:latin typeface="Arial"/>
            </a:endParaRPr>
          </a:p>
          <a:p>
            <a:pPr marL="457109" indent="-457109">
              <a:buFont typeface="+mj-lt"/>
              <a:buAutoNum type="arabicPeriod"/>
            </a:pPr>
            <a:endParaRPr lang="pt-BR" sz="2000" b="0" i="0" kern="0" dirty="0">
              <a:solidFill>
                <a:srgbClr val="000000"/>
              </a:solidFill>
              <a:latin typeface="Arial"/>
            </a:endParaRPr>
          </a:p>
          <a:p>
            <a:pPr marL="342831" indent="-342831" defTabSz="914217">
              <a:buFont typeface="+mj-lt"/>
              <a:buAutoNum type="arabicPeriod"/>
              <a:defRPr/>
            </a:pPr>
            <a:endParaRPr lang="pt-BR" sz="1050" b="0" i="0" kern="0" dirty="0">
              <a:solidFill>
                <a:srgbClr val="000000"/>
              </a:solidFill>
              <a:latin typeface="Arial"/>
            </a:endParaRPr>
          </a:p>
          <a:p>
            <a:pPr marL="342831" indent="-342831" defTabSz="914217">
              <a:buFont typeface="+mj-lt"/>
              <a:buAutoNum type="arabicPeriod"/>
              <a:defRPr/>
            </a:pPr>
            <a:endParaRPr lang="pt-BR" sz="1050" b="0" i="0" kern="0" dirty="0">
              <a:solidFill>
                <a:srgbClr val="000000"/>
              </a:solidFill>
              <a:latin typeface="Arial"/>
            </a:endParaRPr>
          </a:p>
          <a:p>
            <a:pPr marL="342831" indent="-342831" defTabSz="914217">
              <a:buFont typeface="+mj-lt"/>
              <a:buAutoNum type="arabicPeriod"/>
              <a:defRPr/>
            </a:pPr>
            <a:endParaRPr lang="pt-BR" sz="1050" b="0" i="0" dirty="0">
              <a:solidFill>
                <a:srgbClr val="000000"/>
              </a:solidFill>
              <a:latin typeface="Arial"/>
            </a:endParaRPr>
          </a:p>
          <a:p>
            <a:pPr marL="342831" indent="-342831" defTabSz="914217">
              <a:buFont typeface="+mj-lt"/>
              <a:buAutoNum type="arabicPeriod"/>
              <a:defRPr/>
            </a:pPr>
            <a:endParaRPr lang="pt-BR" sz="1050" b="0" i="0" kern="0" dirty="0">
              <a:solidFill>
                <a:srgbClr val="000000"/>
              </a:solidFill>
              <a:latin typeface="Arial"/>
            </a:endParaRPr>
          </a:p>
          <a:p>
            <a:pPr marL="342831" indent="-342831" defTabSz="914217">
              <a:buFont typeface="+mj-lt"/>
              <a:buAutoNum type="arabicPeriod"/>
              <a:defRPr/>
            </a:pPr>
            <a:endParaRPr lang="pt-BR" sz="1050" b="0" i="0" dirty="0">
              <a:solidFill>
                <a:srgbClr val="000000"/>
              </a:solidFill>
              <a:latin typeface="Arial"/>
            </a:endParaRPr>
          </a:p>
          <a:p>
            <a:pPr marL="342831" indent="-342831" defTabSz="914217">
              <a:buFont typeface="+mj-lt"/>
              <a:buAutoNum type="arabicPeriod"/>
              <a:defRPr/>
            </a:pPr>
            <a:endParaRPr lang="pt-BR" sz="1050" b="0" i="0" kern="0" dirty="0">
              <a:solidFill>
                <a:srgbClr val="000000"/>
              </a:solidFill>
              <a:latin typeface="Arial"/>
            </a:endParaRPr>
          </a:p>
          <a:p>
            <a:pPr marL="342831" indent="-342831" defTabSz="914217">
              <a:buFont typeface="+mj-lt"/>
              <a:buAutoNum type="arabicPeriod"/>
              <a:defRPr/>
            </a:pPr>
            <a:endParaRPr lang="pt-BR" sz="1050" b="0" i="0" kern="0" dirty="0">
              <a:solidFill>
                <a:srgbClr val="000000"/>
              </a:solidFill>
              <a:latin typeface="Arial"/>
            </a:endParaRPr>
          </a:p>
        </p:txBody>
      </p:sp>
      <p:sp>
        <p:nvSpPr>
          <p:cNvPr id="8" name="Rectangle 7"/>
          <p:cNvSpPr/>
          <p:nvPr/>
        </p:nvSpPr>
        <p:spPr>
          <a:xfrm>
            <a:off x="1107582" y="1916050"/>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sudo</a:t>
            </a:r>
            <a:r>
              <a:rPr lang="pt-BR" sz="2000" dirty="0">
                <a:solidFill>
                  <a:schemeClr val="bg2"/>
                </a:solidFill>
              </a:rPr>
              <a:t> </a:t>
            </a:r>
            <a:r>
              <a:rPr lang="pt-BR" sz="2000" dirty="0" err="1">
                <a:solidFill>
                  <a:schemeClr val="bg2"/>
                </a:solidFill>
              </a:rPr>
              <a:t>yum</a:t>
            </a:r>
            <a:r>
              <a:rPr lang="pt-BR" sz="2000" dirty="0">
                <a:solidFill>
                  <a:schemeClr val="bg2"/>
                </a:solidFill>
              </a:rPr>
              <a:t> </a:t>
            </a:r>
            <a:r>
              <a:rPr lang="pt-BR" sz="2000" dirty="0" err="1">
                <a:solidFill>
                  <a:schemeClr val="bg2"/>
                </a:solidFill>
              </a:rPr>
              <a:t>install</a:t>
            </a:r>
            <a:r>
              <a:rPr lang="pt-BR" sz="2000" dirty="0">
                <a:solidFill>
                  <a:schemeClr val="bg2"/>
                </a:solidFill>
              </a:rPr>
              <a:t> </a:t>
            </a:r>
            <a:r>
              <a:rPr lang="pt-BR" sz="2000" dirty="0" err="1">
                <a:solidFill>
                  <a:schemeClr val="bg2"/>
                </a:solidFill>
              </a:rPr>
              <a:t>java</a:t>
            </a:r>
            <a:endParaRPr lang="pt-BR" sz="2000" dirty="0">
              <a:solidFill>
                <a:schemeClr val="bg2"/>
              </a:solidFill>
            </a:endParaRPr>
          </a:p>
        </p:txBody>
      </p:sp>
      <p:sp>
        <p:nvSpPr>
          <p:cNvPr id="5" name="Rectangle 4"/>
          <p:cNvSpPr/>
          <p:nvPr/>
        </p:nvSpPr>
        <p:spPr>
          <a:xfrm>
            <a:off x="1107581" y="3493858"/>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java</a:t>
            </a:r>
            <a:r>
              <a:rPr lang="pt-BR" sz="2000" dirty="0">
                <a:solidFill>
                  <a:schemeClr val="bg2"/>
                </a:solidFill>
              </a:rPr>
              <a:t> -</a:t>
            </a:r>
            <a:r>
              <a:rPr lang="pt-BR" sz="2000" dirty="0" err="1">
                <a:solidFill>
                  <a:schemeClr val="bg2"/>
                </a:solidFill>
              </a:rPr>
              <a:t>version</a:t>
            </a:r>
            <a:endParaRPr lang="pt-BR" sz="2000" dirty="0">
              <a:solidFill>
                <a:schemeClr val="bg2"/>
              </a:solidFill>
            </a:endParaRPr>
          </a:p>
        </p:txBody>
      </p:sp>
      <p:pic>
        <p:nvPicPr>
          <p:cNvPr id="3" name="Picture 2"/>
          <p:cNvPicPr>
            <a:picLocks noChangeAspect="1"/>
          </p:cNvPicPr>
          <p:nvPr/>
        </p:nvPicPr>
        <p:blipFill rotWithShape="1">
          <a:blip r:embed="rId3"/>
          <a:srcRect r="24373"/>
          <a:stretch/>
        </p:blipFill>
        <p:spPr>
          <a:xfrm>
            <a:off x="1107581" y="4373878"/>
            <a:ext cx="7050801" cy="900294"/>
          </a:xfrm>
          <a:prstGeom prst="rect">
            <a:avLst/>
          </a:prstGeom>
        </p:spPr>
      </p:pic>
    </p:spTree>
    <p:extLst>
      <p:ext uri="{BB962C8B-B14F-4D97-AF65-F5344CB8AC3E}">
        <p14:creationId xmlns:p14="http://schemas.microsoft.com/office/powerpoint/2010/main" val="1130002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dirty="0"/>
              <a:t>Cassandra: Instale o Banco de Dados</a:t>
            </a:r>
            <a:endParaRPr lang="en-US" sz="2000"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a:buFont typeface="+mj-lt"/>
              <a:buAutoNum type="arabicPeriod" startAt="3"/>
            </a:pPr>
            <a:r>
              <a:rPr lang="pt-BR" sz="2000" b="0" i="0" dirty="0">
                <a:solidFill>
                  <a:schemeClr val="bg2"/>
                </a:solidFill>
              </a:rPr>
              <a:t>Configure o repositório </a:t>
            </a:r>
            <a:r>
              <a:rPr lang="pt-BR" sz="2000" b="0" i="0" dirty="0" err="1">
                <a:solidFill>
                  <a:schemeClr val="bg2"/>
                </a:solidFill>
              </a:rPr>
              <a:t>yum</a:t>
            </a:r>
            <a:r>
              <a:rPr lang="pt-BR" sz="2000" b="0" i="0" dirty="0">
                <a:solidFill>
                  <a:schemeClr val="bg2"/>
                </a:solidFill>
              </a:rPr>
              <a:t> para instalação. Utilize o editor vi:</a:t>
            </a:r>
          </a:p>
          <a:p>
            <a:pPr marL="457109" indent="-457109">
              <a:buFont typeface="+mj-lt"/>
              <a:buAutoNum type="arabicPeriod" startAt="3"/>
            </a:pPr>
            <a:endParaRPr lang="pt-BR" sz="2000" b="0" i="0" kern="0" dirty="0">
              <a:solidFill>
                <a:schemeClr val="bg2"/>
              </a:solidFill>
              <a:latin typeface="Arial"/>
            </a:endParaRPr>
          </a:p>
          <a:p>
            <a:pPr marL="457109" indent="-457109">
              <a:buFont typeface="+mj-lt"/>
              <a:buAutoNum type="arabicPeriod" startAt="3"/>
            </a:pPr>
            <a:endParaRPr lang="pt-BR" sz="2000" b="0" i="0" dirty="0">
              <a:solidFill>
                <a:schemeClr val="bg2"/>
              </a:solidFill>
              <a:latin typeface="Arial"/>
            </a:endParaRPr>
          </a:p>
          <a:p>
            <a:pPr marL="457109" indent="-457109">
              <a:buFont typeface="+mj-lt"/>
              <a:buAutoNum type="arabicPeriod" startAt="3"/>
            </a:pPr>
            <a:endParaRPr lang="pt-BR" sz="2000" b="0" i="0" kern="0" dirty="0">
              <a:solidFill>
                <a:schemeClr val="bg2"/>
              </a:solidFill>
              <a:latin typeface="Arial"/>
            </a:endParaRPr>
          </a:p>
          <a:p>
            <a:pPr marL="457109" indent="-457109">
              <a:buFont typeface="+mj-lt"/>
              <a:buAutoNum type="arabicPeriod" startAt="3"/>
            </a:pPr>
            <a:r>
              <a:rPr lang="pt-BR" sz="2000" b="0" i="0" dirty="0">
                <a:solidFill>
                  <a:schemeClr val="bg2"/>
                </a:solidFill>
                <a:latin typeface="Arial"/>
              </a:rPr>
              <a:t>Adicione o seguinte conteúdo:</a:t>
            </a:r>
          </a:p>
          <a:p>
            <a:pPr marL="457109" indent="-457109">
              <a:buFont typeface="+mj-lt"/>
              <a:buAutoNum type="arabicPeriod" startAt="3"/>
            </a:pPr>
            <a:endParaRPr lang="pt-BR" sz="2000" b="0" i="0" dirty="0">
              <a:solidFill>
                <a:schemeClr val="bg2"/>
              </a:solidFill>
              <a:latin typeface="Arial"/>
            </a:endParaRPr>
          </a:p>
          <a:p>
            <a:pPr marL="457109" indent="-457109">
              <a:buFont typeface="+mj-lt"/>
              <a:buAutoNum type="arabicPeriod" startAt="3"/>
            </a:pPr>
            <a:endParaRPr lang="pt-BR" sz="2000" b="0" i="0" dirty="0">
              <a:solidFill>
                <a:schemeClr val="bg2"/>
              </a:solidFill>
              <a:latin typeface="Arial"/>
            </a:endParaRPr>
          </a:p>
          <a:p>
            <a:pPr marL="457109" indent="-457109">
              <a:buFont typeface="+mj-lt"/>
              <a:buAutoNum type="arabicPeriod"/>
            </a:pPr>
            <a:endParaRPr lang="pt-BR" sz="2000" b="0" i="0" kern="0" dirty="0">
              <a:solidFill>
                <a:schemeClr val="bg2"/>
              </a:solidFill>
              <a:latin typeface="Arial"/>
            </a:endParaRPr>
          </a:p>
          <a:p>
            <a:pPr marL="457109" indent="-457109">
              <a:buFont typeface="+mj-lt"/>
              <a:buAutoNum type="arabicPeriod"/>
            </a:pPr>
            <a:endParaRPr lang="pt-BR" sz="2000" b="0" i="0" dirty="0">
              <a:solidFill>
                <a:schemeClr val="bg2"/>
              </a:solidFill>
              <a:latin typeface="Arial"/>
            </a:endParaRPr>
          </a:p>
          <a:p>
            <a:pPr marL="457109" indent="-457109">
              <a:buFont typeface="+mj-lt"/>
              <a:buAutoNum type="arabicPeriod"/>
            </a:pPr>
            <a:endParaRPr lang="pt-BR" sz="2000" b="0" i="0" kern="0" dirty="0">
              <a:solidFill>
                <a:schemeClr val="bg2"/>
              </a:solidFill>
              <a:latin typeface="Arial"/>
            </a:endParaRPr>
          </a:p>
          <a:p>
            <a:pPr marL="457109" indent="-457109">
              <a:buFont typeface="+mj-lt"/>
              <a:buAutoNum type="arabicPeriod"/>
            </a:pPr>
            <a:endParaRPr lang="pt-BR" sz="2000" b="0" i="0" kern="0" dirty="0">
              <a:solidFill>
                <a:schemeClr val="bg2"/>
              </a:solidFill>
              <a:latin typeface="Arial"/>
            </a:endParaRPr>
          </a:p>
          <a:p>
            <a:pPr marL="342831" indent="-342831" defTabSz="914217">
              <a:buFont typeface="+mj-lt"/>
              <a:buAutoNum type="arabicPeriod"/>
              <a:defRPr/>
            </a:pPr>
            <a:endParaRPr lang="pt-BR" sz="1050" b="0" i="0" kern="0" dirty="0">
              <a:solidFill>
                <a:schemeClr val="bg2"/>
              </a:solidFill>
              <a:latin typeface="Arial"/>
            </a:endParaRPr>
          </a:p>
          <a:p>
            <a:pPr marL="342831" indent="-342831" defTabSz="914217">
              <a:buFont typeface="+mj-lt"/>
              <a:buAutoNum type="arabicPeriod"/>
              <a:defRPr/>
            </a:pPr>
            <a:endParaRPr lang="pt-BR" sz="1050" b="0" i="0" kern="0" dirty="0">
              <a:solidFill>
                <a:schemeClr val="bg2"/>
              </a:solidFill>
              <a:latin typeface="Arial"/>
            </a:endParaRPr>
          </a:p>
          <a:p>
            <a:pPr marL="342831" indent="-342831" defTabSz="914217">
              <a:buFont typeface="+mj-lt"/>
              <a:buAutoNum type="arabicPeriod"/>
              <a:defRPr/>
            </a:pPr>
            <a:endParaRPr lang="pt-BR" sz="1050" b="0" i="0" dirty="0">
              <a:solidFill>
                <a:schemeClr val="bg2"/>
              </a:solidFill>
              <a:latin typeface="Arial"/>
            </a:endParaRPr>
          </a:p>
          <a:p>
            <a:pPr marL="342831" indent="-342831" defTabSz="914217">
              <a:buFont typeface="+mj-lt"/>
              <a:buAutoNum type="arabicPeriod"/>
              <a:defRPr/>
            </a:pPr>
            <a:endParaRPr lang="pt-BR" sz="1050" b="0" i="0" kern="0" dirty="0">
              <a:solidFill>
                <a:schemeClr val="bg2"/>
              </a:solidFill>
              <a:latin typeface="Arial"/>
            </a:endParaRPr>
          </a:p>
          <a:p>
            <a:pPr marL="342831" indent="-342831" defTabSz="914217">
              <a:buFont typeface="+mj-lt"/>
              <a:buAutoNum type="arabicPeriod"/>
              <a:defRPr/>
            </a:pPr>
            <a:endParaRPr lang="pt-BR" sz="1050" b="0" i="0" dirty="0">
              <a:solidFill>
                <a:schemeClr val="bg2"/>
              </a:solidFill>
              <a:latin typeface="Arial"/>
            </a:endParaRPr>
          </a:p>
          <a:p>
            <a:pPr marL="342831" indent="-342831" defTabSz="914217">
              <a:buFont typeface="+mj-lt"/>
              <a:buAutoNum type="arabicPeriod"/>
              <a:defRPr/>
            </a:pPr>
            <a:endParaRPr lang="pt-BR" sz="1050" b="0" i="0" kern="0" dirty="0">
              <a:solidFill>
                <a:schemeClr val="bg2"/>
              </a:solidFill>
              <a:latin typeface="Arial"/>
            </a:endParaRPr>
          </a:p>
          <a:p>
            <a:pPr marL="342831" indent="-342831" defTabSz="914217">
              <a:buFont typeface="+mj-lt"/>
              <a:buAutoNum type="arabicPeriod"/>
              <a:defRPr/>
            </a:pPr>
            <a:endParaRPr lang="pt-BR" sz="1050" b="0" i="0" kern="0" dirty="0">
              <a:solidFill>
                <a:schemeClr val="bg2"/>
              </a:solidFill>
              <a:latin typeface="Arial"/>
            </a:endParaRPr>
          </a:p>
        </p:txBody>
      </p:sp>
      <p:sp>
        <p:nvSpPr>
          <p:cNvPr id="8" name="Rectangle 7"/>
          <p:cNvSpPr/>
          <p:nvPr/>
        </p:nvSpPr>
        <p:spPr>
          <a:xfrm>
            <a:off x="1107582" y="1916050"/>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sudo</a:t>
            </a:r>
            <a:r>
              <a:rPr lang="pt-BR" sz="2000" dirty="0">
                <a:solidFill>
                  <a:schemeClr val="bg2"/>
                </a:solidFill>
              </a:rPr>
              <a:t> vi /</a:t>
            </a:r>
            <a:r>
              <a:rPr lang="pt-BR" sz="2000" dirty="0" err="1">
                <a:solidFill>
                  <a:schemeClr val="bg2"/>
                </a:solidFill>
              </a:rPr>
              <a:t>etc</a:t>
            </a:r>
            <a:r>
              <a:rPr lang="pt-BR" sz="2000" dirty="0">
                <a:solidFill>
                  <a:schemeClr val="bg2"/>
                </a:solidFill>
              </a:rPr>
              <a:t>/</a:t>
            </a:r>
            <a:r>
              <a:rPr lang="pt-BR" sz="2000" dirty="0" err="1">
                <a:solidFill>
                  <a:schemeClr val="bg2"/>
                </a:solidFill>
              </a:rPr>
              <a:t>yum.repos.d</a:t>
            </a:r>
            <a:r>
              <a:rPr lang="pt-BR" sz="2000" dirty="0">
                <a:solidFill>
                  <a:schemeClr val="bg2"/>
                </a:solidFill>
              </a:rPr>
              <a:t>/</a:t>
            </a:r>
            <a:r>
              <a:rPr lang="pt-BR" sz="2000" dirty="0" err="1">
                <a:solidFill>
                  <a:schemeClr val="bg2"/>
                </a:solidFill>
              </a:rPr>
              <a:t>cassandra.repo</a:t>
            </a:r>
            <a:endParaRPr lang="pt-BR" sz="2000" dirty="0">
              <a:solidFill>
                <a:schemeClr val="bg2"/>
              </a:solidFill>
            </a:endParaRPr>
          </a:p>
        </p:txBody>
      </p:sp>
      <p:sp>
        <p:nvSpPr>
          <p:cNvPr id="5" name="Rectangle 4"/>
          <p:cNvSpPr/>
          <p:nvPr/>
        </p:nvSpPr>
        <p:spPr>
          <a:xfrm>
            <a:off x="1107582" y="3263553"/>
            <a:ext cx="7073299" cy="214572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2000" dirty="0">
                <a:solidFill>
                  <a:schemeClr val="bg2"/>
                </a:solidFill>
              </a:rPr>
              <a:t>[cassandra]</a:t>
            </a:r>
          </a:p>
          <a:p>
            <a:r>
              <a:rPr lang="it-IT" sz="2000" dirty="0" err="1">
                <a:solidFill>
                  <a:schemeClr val="bg2"/>
                </a:solidFill>
              </a:rPr>
              <a:t>name</a:t>
            </a:r>
            <a:r>
              <a:rPr lang="it-IT" sz="2000" dirty="0">
                <a:solidFill>
                  <a:schemeClr val="bg2"/>
                </a:solidFill>
              </a:rPr>
              <a:t>=Apache Cassandra</a:t>
            </a:r>
          </a:p>
          <a:p>
            <a:r>
              <a:rPr lang="it-IT" sz="2000" dirty="0" err="1">
                <a:solidFill>
                  <a:schemeClr val="bg2"/>
                </a:solidFill>
              </a:rPr>
              <a:t>baseurl</a:t>
            </a:r>
            <a:r>
              <a:rPr lang="it-IT" sz="2000" dirty="0">
                <a:solidFill>
                  <a:schemeClr val="bg2"/>
                </a:solidFill>
              </a:rPr>
              <a:t>=https://www.apache.org/dist/cassandra/redhat/311x/</a:t>
            </a:r>
          </a:p>
          <a:p>
            <a:r>
              <a:rPr lang="it-IT" sz="2000" dirty="0" err="1">
                <a:solidFill>
                  <a:schemeClr val="bg2"/>
                </a:solidFill>
              </a:rPr>
              <a:t>gpgcheck</a:t>
            </a:r>
            <a:r>
              <a:rPr lang="it-IT" sz="2000" dirty="0">
                <a:solidFill>
                  <a:schemeClr val="bg2"/>
                </a:solidFill>
              </a:rPr>
              <a:t>=1</a:t>
            </a:r>
          </a:p>
          <a:p>
            <a:r>
              <a:rPr lang="it-IT" sz="2000" dirty="0" err="1">
                <a:solidFill>
                  <a:schemeClr val="bg2"/>
                </a:solidFill>
              </a:rPr>
              <a:t>repo_gpgcheck</a:t>
            </a:r>
            <a:r>
              <a:rPr lang="it-IT" sz="2000" dirty="0">
                <a:solidFill>
                  <a:schemeClr val="bg2"/>
                </a:solidFill>
              </a:rPr>
              <a:t>=1</a:t>
            </a:r>
          </a:p>
          <a:p>
            <a:r>
              <a:rPr lang="it-IT" sz="2000" dirty="0" err="1">
                <a:solidFill>
                  <a:schemeClr val="bg2"/>
                </a:solidFill>
              </a:rPr>
              <a:t>gpgkey</a:t>
            </a:r>
            <a:r>
              <a:rPr lang="it-IT" sz="2000" dirty="0">
                <a:solidFill>
                  <a:schemeClr val="bg2"/>
                </a:solidFill>
              </a:rPr>
              <a:t>=https://www.apache.org/dist/cassandra/KEYS</a:t>
            </a:r>
            <a:endParaRPr lang="pt-BR" sz="2000" dirty="0">
              <a:solidFill>
                <a:schemeClr val="bg2"/>
              </a:solidFill>
            </a:endParaRPr>
          </a:p>
        </p:txBody>
      </p:sp>
    </p:spTree>
    <p:extLst>
      <p:ext uri="{BB962C8B-B14F-4D97-AF65-F5344CB8AC3E}">
        <p14:creationId xmlns:p14="http://schemas.microsoft.com/office/powerpoint/2010/main" val="87761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dirty="0"/>
              <a:t>Cassandra: Instale o Banco de Dados</a:t>
            </a:r>
            <a:endParaRPr lang="en-US" sz="2000" dirty="0"/>
          </a:p>
        </p:txBody>
      </p:sp>
      <p:sp>
        <p:nvSpPr>
          <p:cNvPr id="7" name="Content Placeholder 2"/>
          <p:cNvSpPr txBox="1">
            <a:spLocks/>
          </p:cNvSpPr>
          <p:nvPr/>
        </p:nvSpPr>
        <p:spPr bwMode="auto">
          <a:xfrm>
            <a:off x="503209" y="764704"/>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a:buFont typeface="+mj-lt"/>
              <a:buAutoNum type="arabicPeriod" startAt="2"/>
            </a:pPr>
            <a:r>
              <a:rPr lang="pt-BR" sz="2000" b="0" i="0" dirty="0">
                <a:solidFill>
                  <a:srgbClr val="000000"/>
                </a:solidFill>
              </a:rPr>
              <a:t>Instale o Cassandra:</a:t>
            </a:r>
          </a:p>
          <a:p>
            <a:pPr marL="457109" indent="-457109">
              <a:buFont typeface="+mj-lt"/>
              <a:buAutoNum type="arabicPeriod" startAt="2"/>
            </a:pPr>
            <a:endParaRPr lang="pt-BR" sz="2000" b="0" i="0" kern="0" dirty="0">
              <a:solidFill>
                <a:srgbClr val="000000"/>
              </a:solidFill>
              <a:latin typeface="Arial"/>
            </a:endParaRPr>
          </a:p>
          <a:p>
            <a:pPr marL="457109" indent="-457109">
              <a:buFont typeface="+mj-lt"/>
              <a:buAutoNum type="arabicPeriod" startAt="2"/>
            </a:pPr>
            <a:endParaRPr lang="pt-BR" sz="2000" b="0" i="0" dirty="0">
              <a:solidFill>
                <a:srgbClr val="000000"/>
              </a:solidFill>
              <a:latin typeface="Arial"/>
            </a:endParaRPr>
          </a:p>
          <a:p>
            <a:pPr marL="457109" indent="-457109">
              <a:buFont typeface="+mj-lt"/>
              <a:buAutoNum type="arabicPeriod" startAt="2"/>
            </a:pPr>
            <a:endParaRPr lang="pt-BR" sz="2000" b="0" i="0" kern="0" dirty="0">
              <a:solidFill>
                <a:srgbClr val="000000"/>
              </a:solidFill>
              <a:latin typeface="Arial"/>
            </a:endParaRPr>
          </a:p>
          <a:p>
            <a:pPr marL="457109" indent="-457109">
              <a:buFont typeface="+mj-lt"/>
              <a:buAutoNum type="arabicPeriod" startAt="2"/>
            </a:pPr>
            <a:r>
              <a:rPr lang="pt-BR" sz="2000" b="0" i="0" kern="0" dirty="0">
                <a:solidFill>
                  <a:srgbClr val="000000"/>
                </a:solidFill>
                <a:latin typeface="Arial"/>
              </a:rPr>
              <a:t>Recarregue </a:t>
            </a:r>
            <a:r>
              <a:rPr lang="pt-BR" sz="2000" b="0" i="0" dirty="0">
                <a:solidFill>
                  <a:srgbClr val="000000"/>
                </a:solidFill>
                <a:latin typeface="Arial"/>
              </a:rPr>
              <a:t>os </a:t>
            </a:r>
            <a:r>
              <a:rPr lang="pt-BR" sz="2000" b="0" i="0" dirty="0" err="1">
                <a:solidFill>
                  <a:srgbClr val="000000"/>
                </a:solidFill>
                <a:latin typeface="Arial"/>
              </a:rPr>
              <a:t>Deamons</a:t>
            </a:r>
            <a:r>
              <a:rPr lang="pt-BR" sz="2000" b="0" i="0" dirty="0">
                <a:solidFill>
                  <a:srgbClr val="000000"/>
                </a:solidFill>
                <a:latin typeface="Arial"/>
              </a:rPr>
              <a:t> do sistema:</a:t>
            </a:r>
          </a:p>
          <a:p>
            <a:pPr marL="457109" indent="-457109">
              <a:buFont typeface="+mj-lt"/>
              <a:buAutoNum type="arabicPeriod" startAt="2"/>
            </a:pPr>
            <a:endParaRPr lang="pt-BR" sz="2000" b="0" i="0" kern="0" dirty="0">
              <a:solidFill>
                <a:srgbClr val="000000"/>
              </a:solidFill>
              <a:latin typeface="Arial"/>
            </a:endParaRPr>
          </a:p>
          <a:p>
            <a:pPr marL="457109" indent="-457109">
              <a:buFont typeface="+mj-lt"/>
              <a:buAutoNum type="arabicPeriod" startAt="2"/>
            </a:pPr>
            <a:endParaRPr lang="pt-BR" sz="2000" b="0" i="0" dirty="0">
              <a:solidFill>
                <a:srgbClr val="000000"/>
              </a:solidFill>
              <a:latin typeface="Arial"/>
            </a:endParaRPr>
          </a:p>
          <a:p>
            <a:pPr marL="457109" indent="-457109">
              <a:buFont typeface="+mj-lt"/>
              <a:buAutoNum type="arabicPeriod" startAt="2"/>
            </a:pPr>
            <a:endParaRPr lang="pt-BR" sz="2000" b="0" i="0" kern="0" dirty="0">
              <a:solidFill>
                <a:srgbClr val="000000"/>
              </a:solidFill>
              <a:latin typeface="Arial"/>
            </a:endParaRPr>
          </a:p>
          <a:p>
            <a:pPr marL="457109" indent="-457109">
              <a:buFont typeface="+mj-lt"/>
              <a:buAutoNum type="arabicPeriod" startAt="2"/>
            </a:pPr>
            <a:r>
              <a:rPr lang="pt-BR" sz="2000" b="0" i="0" kern="0" dirty="0">
                <a:solidFill>
                  <a:srgbClr val="000000"/>
                </a:solidFill>
                <a:latin typeface="Arial"/>
              </a:rPr>
              <a:t>Inicie o serviço de banco de dados Cassandra:</a:t>
            </a:r>
          </a:p>
          <a:p>
            <a:pPr marL="457109" indent="-457109">
              <a:buFont typeface="+mj-lt"/>
              <a:buAutoNum type="arabicPeriod" startAt="2"/>
            </a:pPr>
            <a:endParaRPr lang="pt-BR" sz="2000" b="0" i="0" dirty="0">
              <a:solidFill>
                <a:srgbClr val="000000"/>
              </a:solidFill>
              <a:latin typeface="Arial"/>
            </a:endParaRPr>
          </a:p>
          <a:p>
            <a:pPr marL="457109" indent="-457109">
              <a:buFont typeface="+mj-lt"/>
              <a:buAutoNum type="arabicPeriod" startAt="2"/>
            </a:pPr>
            <a:endParaRPr lang="pt-BR" sz="2000" b="0" i="0" kern="0" dirty="0">
              <a:solidFill>
                <a:srgbClr val="000000"/>
              </a:solidFill>
              <a:latin typeface="Arial"/>
            </a:endParaRPr>
          </a:p>
          <a:p>
            <a:pPr marL="457109" indent="-457109">
              <a:buFont typeface="+mj-lt"/>
              <a:buAutoNum type="arabicPeriod" startAt="2"/>
            </a:pPr>
            <a:endParaRPr lang="pt-BR" sz="1100" b="0" i="0" dirty="0">
              <a:solidFill>
                <a:srgbClr val="000000"/>
              </a:solidFill>
              <a:latin typeface="Arial"/>
            </a:endParaRPr>
          </a:p>
          <a:p>
            <a:pPr marL="457109" indent="-457109">
              <a:buFont typeface="+mj-lt"/>
              <a:buAutoNum type="arabicPeriod" startAt="2"/>
            </a:pPr>
            <a:r>
              <a:rPr lang="pt-BR" sz="2000" b="0" i="0" kern="0" dirty="0">
                <a:solidFill>
                  <a:srgbClr val="000000"/>
                </a:solidFill>
                <a:latin typeface="Arial"/>
              </a:rPr>
              <a:t>Opcional: Coloque o Cassandra no Reboot automático:</a:t>
            </a:r>
          </a:p>
          <a:p>
            <a:pPr marL="457109" indent="-457109">
              <a:buFont typeface="+mj-lt"/>
              <a:buAutoNum type="arabicPeriod" startAt="2"/>
            </a:pPr>
            <a:endParaRPr lang="pt-BR" sz="2000" b="0" i="0" kern="0" dirty="0">
              <a:solidFill>
                <a:srgbClr val="000000"/>
              </a:solidFill>
              <a:latin typeface="Arial"/>
            </a:endParaRPr>
          </a:p>
        </p:txBody>
      </p:sp>
      <p:sp>
        <p:nvSpPr>
          <p:cNvPr id="8" name="Rectangle 7"/>
          <p:cNvSpPr/>
          <p:nvPr/>
        </p:nvSpPr>
        <p:spPr>
          <a:xfrm>
            <a:off x="1142477" y="1375368"/>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sudo</a:t>
            </a:r>
            <a:r>
              <a:rPr lang="pt-BR" sz="2000" dirty="0">
                <a:solidFill>
                  <a:schemeClr val="bg2"/>
                </a:solidFill>
              </a:rPr>
              <a:t> </a:t>
            </a:r>
            <a:r>
              <a:rPr lang="pt-BR" sz="2000" dirty="0" err="1">
                <a:solidFill>
                  <a:schemeClr val="bg2"/>
                </a:solidFill>
              </a:rPr>
              <a:t>yum</a:t>
            </a:r>
            <a:r>
              <a:rPr lang="pt-BR" sz="2000" dirty="0">
                <a:solidFill>
                  <a:schemeClr val="bg2"/>
                </a:solidFill>
              </a:rPr>
              <a:t> </a:t>
            </a:r>
            <a:r>
              <a:rPr lang="pt-BR" sz="2000" dirty="0" err="1">
                <a:solidFill>
                  <a:schemeClr val="bg2"/>
                </a:solidFill>
              </a:rPr>
              <a:t>install</a:t>
            </a:r>
            <a:r>
              <a:rPr lang="pt-BR" sz="2000" dirty="0">
                <a:solidFill>
                  <a:schemeClr val="bg2"/>
                </a:solidFill>
              </a:rPr>
              <a:t> </a:t>
            </a:r>
            <a:r>
              <a:rPr lang="pt-BR" sz="2000" dirty="0" err="1">
                <a:solidFill>
                  <a:schemeClr val="bg2"/>
                </a:solidFill>
              </a:rPr>
              <a:t>cassandra</a:t>
            </a:r>
            <a:endParaRPr lang="pt-BR" sz="2000" dirty="0">
              <a:solidFill>
                <a:schemeClr val="bg2"/>
              </a:solidFill>
            </a:endParaRPr>
          </a:p>
        </p:txBody>
      </p:sp>
      <p:sp>
        <p:nvSpPr>
          <p:cNvPr id="5" name="Rectangle 4"/>
          <p:cNvSpPr/>
          <p:nvPr/>
        </p:nvSpPr>
        <p:spPr>
          <a:xfrm>
            <a:off x="1142477" y="285845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sudo</a:t>
            </a:r>
            <a:r>
              <a:rPr lang="pt-BR" sz="2000" dirty="0">
                <a:solidFill>
                  <a:schemeClr val="bg2"/>
                </a:solidFill>
              </a:rPr>
              <a:t> </a:t>
            </a:r>
            <a:r>
              <a:rPr lang="pt-BR" sz="2000" dirty="0" err="1">
                <a:solidFill>
                  <a:schemeClr val="bg2"/>
                </a:solidFill>
              </a:rPr>
              <a:t>systemctl</a:t>
            </a:r>
            <a:r>
              <a:rPr lang="pt-BR" sz="2000" dirty="0">
                <a:solidFill>
                  <a:schemeClr val="bg2"/>
                </a:solidFill>
              </a:rPr>
              <a:t> </a:t>
            </a:r>
            <a:r>
              <a:rPr lang="pt-BR" sz="2000" dirty="0" err="1">
                <a:solidFill>
                  <a:schemeClr val="bg2"/>
                </a:solidFill>
              </a:rPr>
              <a:t>daemon-reload</a:t>
            </a:r>
            <a:endParaRPr lang="pt-BR" sz="2000" dirty="0">
              <a:solidFill>
                <a:schemeClr val="bg2"/>
              </a:solidFill>
            </a:endParaRPr>
          </a:p>
        </p:txBody>
      </p:sp>
      <p:sp>
        <p:nvSpPr>
          <p:cNvPr id="6" name="Rectangle 5"/>
          <p:cNvSpPr/>
          <p:nvPr/>
        </p:nvSpPr>
        <p:spPr>
          <a:xfrm>
            <a:off x="1142476" y="550812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sudo</a:t>
            </a:r>
            <a:r>
              <a:rPr lang="pt-BR" sz="2000" dirty="0">
                <a:solidFill>
                  <a:schemeClr val="bg2"/>
                </a:solidFill>
              </a:rPr>
              <a:t> </a:t>
            </a:r>
            <a:r>
              <a:rPr lang="pt-BR" sz="2000" dirty="0" err="1">
                <a:solidFill>
                  <a:schemeClr val="bg2"/>
                </a:solidFill>
              </a:rPr>
              <a:t>systemctl</a:t>
            </a:r>
            <a:r>
              <a:rPr lang="pt-BR" sz="2000" dirty="0">
                <a:solidFill>
                  <a:schemeClr val="bg2"/>
                </a:solidFill>
              </a:rPr>
              <a:t> </a:t>
            </a:r>
            <a:r>
              <a:rPr lang="pt-BR" sz="2000" dirty="0" err="1">
                <a:solidFill>
                  <a:schemeClr val="bg2"/>
                </a:solidFill>
              </a:rPr>
              <a:t>enable</a:t>
            </a:r>
            <a:r>
              <a:rPr lang="pt-BR" sz="2000" dirty="0">
                <a:solidFill>
                  <a:schemeClr val="bg2"/>
                </a:solidFill>
              </a:rPr>
              <a:t> </a:t>
            </a:r>
            <a:r>
              <a:rPr lang="pt-BR" sz="2000" dirty="0" err="1">
                <a:solidFill>
                  <a:schemeClr val="bg2"/>
                </a:solidFill>
              </a:rPr>
              <a:t>cassandra</a:t>
            </a:r>
            <a:endParaRPr lang="pt-BR" sz="2000" dirty="0">
              <a:solidFill>
                <a:schemeClr val="bg2"/>
              </a:solidFill>
            </a:endParaRPr>
          </a:p>
        </p:txBody>
      </p:sp>
      <p:sp>
        <p:nvSpPr>
          <p:cNvPr id="9" name="Rectangle 8"/>
          <p:cNvSpPr/>
          <p:nvPr/>
        </p:nvSpPr>
        <p:spPr>
          <a:xfrm>
            <a:off x="1142476" y="4183287"/>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sudo</a:t>
            </a:r>
            <a:r>
              <a:rPr lang="pt-BR" sz="2000" dirty="0">
                <a:solidFill>
                  <a:schemeClr val="bg2"/>
                </a:solidFill>
              </a:rPr>
              <a:t> </a:t>
            </a:r>
            <a:r>
              <a:rPr lang="pt-BR" sz="2000" dirty="0" err="1">
                <a:solidFill>
                  <a:schemeClr val="bg2"/>
                </a:solidFill>
              </a:rPr>
              <a:t>systemctl</a:t>
            </a:r>
            <a:r>
              <a:rPr lang="pt-BR" sz="2000" dirty="0">
                <a:solidFill>
                  <a:schemeClr val="bg2"/>
                </a:solidFill>
              </a:rPr>
              <a:t> start | stop | status </a:t>
            </a:r>
            <a:r>
              <a:rPr lang="pt-BR" sz="2000" dirty="0" err="1">
                <a:solidFill>
                  <a:schemeClr val="bg2"/>
                </a:solidFill>
              </a:rPr>
              <a:t>cassandra</a:t>
            </a:r>
            <a:endParaRPr lang="pt-BR" sz="2000" dirty="0">
              <a:solidFill>
                <a:schemeClr val="bg2"/>
              </a:solidFill>
            </a:endParaRPr>
          </a:p>
        </p:txBody>
      </p:sp>
    </p:spTree>
    <p:extLst>
      <p:ext uri="{BB962C8B-B14F-4D97-AF65-F5344CB8AC3E}">
        <p14:creationId xmlns:p14="http://schemas.microsoft.com/office/powerpoint/2010/main" val="1791955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2000">
                <a:solidFill>
                  <a:schemeClr val="bg2"/>
                </a:solidFill>
              </a:rPr>
              <a:t>Cassandra: </a:t>
            </a:r>
            <a:r>
              <a:rPr lang="pt-BR" sz="2000" dirty="0">
                <a:solidFill>
                  <a:schemeClr val="bg2"/>
                </a:solidFill>
              </a:rPr>
              <a:t>Instale o Banco de Dados</a:t>
            </a:r>
            <a:endParaRPr lang="en-US" sz="2000" dirty="0">
              <a:solidFill>
                <a:schemeClr val="bg2"/>
              </a:solidFill>
            </a:endParaRPr>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a:buFont typeface="+mj-lt"/>
              <a:buAutoNum type="arabicPeriod" startAt="6"/>
            </a:pPr>
            <a:r>
              <a:rPr lang="pt-BR" sz="2000" b="0" i="0" dirty="0">
                <a:solidFill>
                  <a:schemeClr val="bg2"/>
                </a:solidFill>
              </a:rPr>
              <a:t>Verifique a instalação:</a:t>
            </a:r>
          </a:p>
          <a:p>
            <a:pPr marL="457109" indent="-457109">
              <a:buFont typeface="+mj-lt"/>
              <a:buAutoNum type="arabicPeriod" startAt="6"/>
            </a:pPr>
            <a:endParaRPr lang="pt-BR" sz="2000" b="0" i="0" dirty="0">
              <a:solidFill>
                <a:schemeClr val="bg2"/>
              </a:solidFill>
              <a:latin typeface="Arial"/>
            </a:endParaRPr>
          </a:p>
          <a:p>
            <a:pPr marL="457109" indent="-457109">
              <a:buFont typeface="+mj-lt"/>
              <a:buAutoNum type="arabicPeriod" startAt="6"/>
            </a:pPr>
            <a:endParaRPr lang="pt-BR" sz="2000" b="0" i="0" dirty="0">
              <a:solidFill>
                <a:schemeClr val="bg2"/>
              </a:solidFill>
              <a:latin typeface="Arial"/>
            </a:endParaRPr>
          </a:p>
          <a:p>
            <a:pPr marL="457109" indent="-457109">
              <a:buFont typeface="+mj-lt"/>
              <a:buAutoNum type="arabicPeriod" startAt="6"/>
            </a:pPr>
            <a:endParaRPr lang="pt-BR" sz="2000" b="0" i="0" dirty="0">
              <a:solidFill>
                <a:schemeClr val="bg2"/>
              </a:solidFill>
              <a:latin typeface="Arial"/>
            </a:endParaRPr>
          </a:p>
          <a:p>
            <a:pPr marL="0" indent="0">
              <a:buNone/>
            </a:pPr>
            <a:r>
              <a:rPr lang="pt-BR" sz="2000" b="0" i="0" dirty="0">
                <a:solidFill>
                  <a:schemeClr val="bg2"/>
                </a:solidFill>
              </a:rPr>
              <a:t>Se estiver ok, as seguintes mensagens aparecerão:</a:t>
            </a:r>
          </a:p>
          <a:p>
            <a:pPr marL="457109" indent="-457109">
              <a:buFont typeface="+mj-lt"/>
              <a:buAutoNum type="arabicPeriod" startAt="6"/>
            </a:pPr>
            <a:endParaRPr lang="pt-BR" sz="2000" b="0" i="0" dirty="0">
              <a:solidFill>
                <a:schemeClr val="bg2"/>
              </a:solidFill>
              <a:latin typeface="Arial"/>
            </a:endParaRPr>
          </a:p>
          <a:p>
            <a:pPr marL="457109" indent="-457109">
              <a:buFont typeface="+mj-lt"/>
              <a:buAutoNum type="arabicPeriod" startAt="6"/>
            </a:pPr>
            <a:endParaRPr lang="pt-BR" sz="2000" b="0" i="0" dirty="0">
              <a:solidFill>
                <a:schemeClr val="bg2"/>
              </a:solidFill>
              <a:latin typeface="Arial"/>
            </a:endParaRPr>
          </a:p>
          <a:p>
            <a:pPr marL="457109" indent="-457109">
              <a:buFont typeface="+mj-lt"/>
              <a:buAutoNum type="arabicPeriod" startAt="6"/>
            </a:pPr>
            <a:endParaRPr lang="pt-BR" sz="2000" b="0" i="0" dirty="0">
              <a:solidFill>
                <a:schemeClr val="bg2"/>
              </a:solidFill>
              <a:latin typeface="Arial"/>
            </a:endParaRPr>
          </a:p>
          <a:p>
            <a:pPr marL="457109" indent="-457109">
              <a:buFont typeface="+mj-lt"/>
              <a:buAutoNum type="arabicPeriod" startAt="6"/>
            </a:pPr>
            <a:endParaRPr lang="pt-BR" sz="2000" b="0" i="0" dirty="0">
              <a:solidFill>
                <a:schemeClr val="bg2"/>
              </a:solidFill>
              <a:latin typeface="Arial"/>
            </a:endParaRPr>
          </a:p>
          <a:p>
            <a:pPr marL="457109" indent="-457109">
              <a:buFont typeface="+mj-lt"/>
              <a:buAutoNum type="arabicPeriod" startAt="6"/>
            </a:pPr>
            <a:endParaRPr lang="pt-BR" sz="2000" b="0" i="0" dirty="0">
              <a:solidFill>
                <a:schemeClr val="bg2"/>
              </a:solidFill>
              <a:latin typeface="Arial"/>
            </a:endParaRPr>
          </a:p>
          <a:p>
            <a:pPr marL="457109" indent="-457109">
              <a:buFont typeface="+mj-lt"/>
              <a:buAutoNum type="arabicPeriod" startAt="7"/>
            </a:pPr>
            <a:r>
              <a:rPr lang="pt-BR" sz="2000" b="0" i="0" dirty="0">
                <a:solidFill>
                  <a:schemeClr val="bg2"/>
                </a:solidFill>
                <a:latin typeface="Arial"/>
              </a:rPr>
              <a:t>Teste a conectividade:</a:t>
            </a:r>
          </a:p>
          <a:p>
            <a:pPr marL="457109" indent="-457109">
              <a:buFont typeface="+mj-lt"/>
              <a:buAutoNum type="arabicPeriod" startAt="7"/>
            </a:pPr>
            <a:endParaRPr lang="pt-BR" sz="2000" b="0" i="0" dirty="0">
              <a:solidFill>
                <a:schemeClr val="bg2"/>
              </a:solidFill>
              <a:latin typeface="Arial"/>
            </a:endParaRPr>
          </a:p>
          <a:p>
            <a:pPr marL="457109" indent="-457109">
              <a:buFont typeface="+mj-lt"/>
              <a:buAutoNum type="arabicPeriod" startAt="7"/>
            </a:pPr>
            <a:endParaRPr lang="pt-BR" sz="2000" b="0" i="0" dirty="0">
              <a:solidFill>
                <a:schemeClr val="bg2"/>
              </a:solidFill>
              <a:latin typeface="Arial"/>
            </a:endParaRPr>
          </a:p>
          <a:p>
            <a:pPr marL="0" indent="0">
              <a:buNone/>
            </a:pPr>
            <a:endParaRPr lang="pt-BR" sz="2000" b="0" i="0" kern="0" dirty="0">
              <a:solidFill>
                <a:schemeClr val="bg2"/>
              </a:solidFill>
              <a:latin typeface="Arial"/>
            </a:endParaRPr>
          </a:p>
        </p:txBody>
      </p:sp>
      <p:sp>
        <p:nvSpPr>
          <p:cNvPr id="8" name="Rectangle 7"/>
          <p:cNvSpPr/>
          <p:nvPr/>
        </p:nvSpPr>
        <p:spPr>
          <a:xfrm>
            <a:off x="1107582" y="191605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nodetool</a:t>
            </a:r>
            <a:r>
              <a:rPr lang="pt-BR" sz="2000" dirty="0">
                <a:solidFill>
                  <a:schemeClr val="bg2"/>
                </a:solidFill>
              </a:rPr>
              <a:t> status</a:t>
            </a:r>
          </a:p>
        </p:txBody>
      </p:sp>
      <p:pic>
        <p:nvPicPr>
          <p:cNvPr id="3" name="Picture 2"/>
          <p:cNvPicPr>
            <a:picLocks noChangeAspect="1"/>
          </p:cNvPicPr>
          <p:nvPr/>
        </p:nvPicPr>
        <p:blipFill>
          <a:blip r:embed="rId3"/>
          <a:stretch>
            <a:fillRect/>
          </a:stretch>
        </p:blipFill>
        <p:spPr>
          <a:xfrm>
            <a:off x="1107582" y="3462703"/>
            <a:ext cx="7129604" cy="1227742"/>
          </a:xfrm>
          <a:prstGeom prst="rect">
            <a:avLst/>
          </a:prstGeom>
        </p:spPr>
      </p:pic>
      <p:sp>
        <p:nvSpPr>
          <p:cNvPr id="6" name="Rectangle 5"/>
          <p:cNvSpPr/>
          <p:nvPr/>
        </p:nvSpPr>
        <p:spPr>
          <a:xfrm>
            <a:off x="1107581" y="556487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bg2"/>
                </a:solidFill>
              </a:rPr>
              <a:t>&gt; </a:t>
            </a:r>
            <a:r>
              <a:rPr lang="pt-BR" sz="2000" dirty="0" err="1">
                <a:solidFill>
                  <a:schemeClr val="bg2"/>
                </a:solidFill>
              </a:rPr>
              <a:t>cqlsh</a:t>
            </a:r>
            <a:endParaRPr lang="pt-BR" sz="2000" dirty="0">
              <a:solidFill>
                <a:schemeClr val="bg2"/>
              </a:solidFill>
            </a:endParaRPr>
          </a:p>
        </p:txBody>
      </p:sp>
    </p:spTree>
    <p:extLst>
      <p:ext uri="{BB962C8B-B14F-4D97-AF65-F5344CB8AC3E}">
        <p14:creationId xmlns:p14="http://schemas.microsoft.com/office/powerpoint/2010/main" val="156719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2752" y="483294"/>
            <a:ext cx="6433411" cy="4817914"/>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smtClean="0">
                <a:solidFill>
                  <a:schemeClr val="bg2"/>
                </a:solidFill>
              </a:rPr>
              <a:t>DML </a:t>
            </a:r>
            <a:r>
              <a:rPr lang="pt-BR" sz="2400" i="0" dirty="0">
                <a:solidFill>
                  <a:schemeClr val="bg2"/>
                </a:solidFill>
              </a:rPr>
              <a:t>...</a:t>
            </a:r>
          </a:p>
        </p:txBody>
      </p:sp>
    </p:spTree>
    <p:extLst>
      <p:ext uri="{BB962C8B-B14F-4D97-AF65-F5344CB8AC3E}">
        <p14:creationId xmlns:p14="http://schemas.microsoft.com/office/powerpoint/2010/main" val="754830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000" b="1" dirty="0"/>
              <a:t>Estrutura Cassandra</a:t>
            </a:r>
            <a:endParaRPr lang="en-US" sz="2000" b="1" dirty="0"/>
          </a:p>
        </p:txBody>
      </p:sp>
      <p:sp>
        <p:nvSpPr>
          <p:cNvPr id="4" name="Rounded Rectangle 3"/>
          <p:cNvSpPr/>
          <p:nvPr/>
        </p:nvSpPr>
        <p:spPr>
          <a:xfrm>
            <a:off x="444423" y="940959"/>
            <a:ext cx="7914355" cy="5472386"/>
          </a:xfrm>
          <a:prstGeom prst="roundRect">
            <a:avLst/>
          </a:prstGeom>
          <a:solidFill>
            <a:srgbClr val="D3E5F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5" name="TextBox 4"/>
          <p:cNvSpPr txBox="1"/>
          <p:nvPr/>
        </p:nvSpPr>
        <p:spPr>
          <a:xfrm>
            <a:off x="943693" y="1117978"/>
            <a:ext cx="1287309" cy="369268"/>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i="0" kern="0" dirty="0" err="1">
                <a:solidFill>
                  <a:srgbClr val="000000"/>
                </a:solidFill>
                <a:latin typeface="Arial"/>
                <a:cs typeface="Arial"/>
                <a:sym typeface="Arial"/>
              </a:rPr>
              <a:t>KeySpace</a:t>
            </a:r>
            <a:endParaRPr lang="en-US" i="0" kern="0" dirty="0">
              <a:solidFill>
                <a:srgbClr val="000000"/>
              </a:solidFill>
              <a:latin typeface="Arial"/>
              <a:cs typeface="Arial"/>
              <a:sym typeface="Arial"/>
            </a:endParaRPr>
          </a:p>
        </p:txBody>
      </p:sp>
      <p:sp>
        <p:nvSpPr>
          <p:cNvPr id="30" name="Rounded Rectangle 29"/>
          <p:cNvSpPr/>
          <p:nvPr/>
        </p:nvSpPr>
        <p:spPr>
          <a:xfrm>
            <a:off x="859119" y="1911588"/>
            <a:ext cx="7370491" cy="386178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grpSp>
        <p:nvGrpSpPr>
          <p:cNvPr id="29" name="Group 28"/>
          <p:cNvGrpSpPr/>
          <p:nvPr/>
        </p:nvGrpSpPr>
        <p:grpSpPr>
          <a:xfrm>
            <a:off x="943693" y="2457875"/>
            <a:ext cx="7114691" cy="3054289"/>
            <a:chOff x="859268" y="2712511"/>
            <a:chExt cx="7373211" cy="3111138"/>
          </a:xfrm>
        </p:grpSpPr>
        <p:pic>
          <p:nvPicPr>
            <p:cNvPr id="25" name="Picture 24"/>
            <p:cNvPicPr>
              <a:picLocks noChangeAspect="1"/>
            </p:cNvPicPr>
            <p:nvPr/>
          </p:nvPicPr>
          <p:blipFill>
            <a:blip r:embed="rId3"/>
            <a:stretch>
              <a:fillRect/>
            </a:stretch>
          </p:blipFill>
          <p:spPr>
            <a:xfrm>
              <a:off x="859268" y="2712511"/>
              <a:ext cx="7373211" cy="2086120"/>
            </a:xfrm>
            <a:prstGeom prst="rect">
              <a:avLst/>
            </a:prstGeom>
          </p:spPr>
        </p:pic>
        <p:pic>
          <p:nvPicPr>
            <p:cNvPr id="27" name="Picture 26"/>
            <p:cNvPicPr>
              <a:picLocks noChangeAspect="1"/>
            </p:cNvPicPr>
            <p:nvPr/>
          </p:nvPicPr>
          <p:blipFill rotWithShape="1">
            <a:blip r:embed="rId3"/>
            <a:srcRect l="7500" t="24222"/>
            <a:stretch/>
          </p:blipFill>
          <p:spPr>
            <a:xfrm>
              <a:off x="1410759" y="4242834"/>
              <a:ext cx="6820281" cy="1580815"/>
            </a:xfrm>
            <a:prstGeom prst="rect">
              <a:avLst/>
            </a:prstGeom>
          </p:spPr>
        </p:pic>
        <p:sp>
          <p:nvSpPr>
            <p:cNvPr id="28" name="TextBox 27"/>
            <p:cNvSpPr txBox="1"/>
            <p:nvPr/>
          </p:nvSpPr>
          <p:spPr>
            <a:xfrm>
              <a:off x="2231389" y="4736183"/>
              <a:ext cx="88032" cy="188071"/>
            </a:xfrm>
            <a:prstGeom prst="rect">
              <a:avLst/>
            </a:prstGeom>
            <a:solidFill>
              <a:srgbClr val="D3E5FD"/>
            </a:solidFill>
          </p:spPr>
          <p:txBody>
            <a:bodyPr wrap="none" lIns="0" tIns="0" rIns="0" bIns="0" rtlCol="0">
              <a:spAutoFit/>
            </a:bodyPr>
            <a:lstStyle/>
            <a:p>
              <a:pPr defTabSz="914217" eaLnBrk="1" fontAlgn="auto" hangingPunct="1">
                <a:spcBef>
                  <a:spcPts val="0"/>
                </a:spcBef>
                <a:spcAft>
                  <a:spcPts val="0"/>
                </a:spcAft>
                <a:buClr>
                  <a:srgbClr val="000000"/>
                </a:buClr>
              </a:pPr>
              <a:r>
                <a:rPr lang="pt-BR" sz="1200" i="0" kern="0" dirty="0">
                  <a:solidFill>
                    <a:srgbClr val="575E68"/>
                  </a:solidFill>
                  <a:latin typeface="Arial"/>
                  <a:cs typeface="Arial"/>
                  <a:sym typeface="Arial"/>
                </a:rPr>
                <a:t>2</a:t>
              </a:r>
              <a:endParaRPr lang="en-US" sz="1200" i="0" kern="0" dirty="0">
                <a:solidFill>
                  <a:srgbClr val="575E68"/>
                </a:solidFill>
                <a:latin typeface="Arial"/>
                <a:cs typeface="Arial"/>
                <a:sym typeface="Arial"/>
              </a:endParaRPr>
            </a:p>
          </p:txBody>
        </p:sp>
      </p:grpSp>
    </p:spTree>
    <p:extLst>
      <p:ext uri="{BB962C8B-B14F-4D97-AF65-F5344CB8AC3E}">
        <p14:creationId xmlns:p14="http://schemas.microsoft.com/office/powerpoint/2010/main" val="3143932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000" b="1" dirty="0"/>
              <a:t>Criando </a:t>
            </a:r>
            <a:r>
              <a:rPr lang="pt-BR" sz="2000" b="1" dirty="0" err="1"/>
              <a:t>KeySpaces</a:t>
            </a:r>
            <a:endParaRPr lang="en-US" sz="2000" b="1" dirty="0"/>
          </a:p>
        </p:txBody>
      </p:sp>
      <p:sp>
        <p:nvSpPr>
          <p:cNvPr id="4" name="CaixaDeTexto 5"/>
          <p:cNvSpPr txBox="1"/>
          <p:nvPr/>
        </p:nvSpPr>
        <p:spPr>
          <a:xfrm>
            <a:off x="755447" y="1344826"/>
            <a:ext cx="7331347" cy="224637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a:t>
            </a:r>
            <a:r>
              <a:rPr lang="pt-BR" sz="2000" b="0" i="0" kern="0" dirty="0" err="1">
                <a:solidFill>
                  <a:srgbClr val="000000"/>
                </a:solidFill>
                <a:latin typeface="Arial"/>
                <a:cs typeface="Arial"/>
                <a:sym typeface="Arial"/>
              </a:rPr>
              <a:t>KeySpaces</a:t>
            </a:r>
            <a:r>
              <a:rPr lang="pt-BR" sz="2000" b="0" i="0" kern="0" dirty="0">
                <a:solidFill>
                  <a:srgbClr val="000000"/>
                </a:solidFill>
                <a:latin typeface="Arial"/>
                <a:cs typeface="Arial"/>
                <a:sym typeface="Arial"/>
              </a:rPr>
              <a:t> em Single-Nodes: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Usando a </a:t>
            </a:r>
            <a:r>
              <a:rPr lang="pt-BR" sz="2000" b="0" i="0" kern="0" dirty="0" err="1">
                <a:solidFill>
                  <a:srgbClr val="000000"/>
                </a:solidFill>
                <a:latin typeface="Arial"/>
                <a:cs typeface="Arial"/>
                <a:sym typeface="Arial"/>
              </a:rPr>
              <a:t>Keyspace</a:t>
            </a:r>
            <a:r>
              <a:rPr lang="pt-BR" sz="2000" b="0" i="0" kern="0" dirty="0">
                <a:solidFill>
                  <a:srgbClr val="000000"/>
                </a:solidFill>
                <a:latin typeface="Arial"/>
                <a:cs typeface="Arial"/>
                <a:sym typeface="Arial"/>
              </a:rPr>
              <a:t>:</a:t>
            </a:r>
          </a:p>
        </p:txBody>
      </p:sp>
      <p:sp>
        <p:nvSpPr>
          <p:cNvPr id="6" name="Rectangle 5"/>
          <p:cNvSpPr/>
          <p:nvPr/>
        </p:nvSpPr>
        <p:spPr>
          <a:xfrm>
            <a:off x="755447" y="1867824"/>
            <a:ext cx="7567027" cy="90791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KEYSPACE </a:t>
            </a:r>
            <a:r>
              <a:rPr lang="en-US" b="0" i="0" kern="0" dirty="0">
                <a:solidFill>
                  <a:srgbClr val="000000"/>
                </a:solidFill>
                <a:latin typeface="Arial"/>
                <a:sym typeface="Arial"/>
              </a:rPr>
              <a:t>KS1</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WITH</a:t>
            </a:r>
            <a:r>
              <a:rPr lang="en-US" b="0" i="0" kern="0" dirty="0">
                <a:solidFill>
                  <a:srgbClr val="000000"/>
                </a:solidFill>
                <a:latin typeface="Arial"/>
                <a:sym typeface="Arial"/>
              </a:rPr>
              <a:t> replication = {'class': '</a:t>
            </a:r>
            <a:r>
              <a:rPr lang="en-US" b="0" i="0" kern="0" dirty="0" err="1">
                <a:solidFill>
                  <a:srgbClr val="000000"/>
                </a:solidFill>
                <a:latin typeface="Arial"/>
                <a:sym typeface="Arial"/>
              </a:rPr>
              <a:t>SimpleStrategy</a:t>
            </a:r>
            <a:r>
              <a:rPr lang="en-US" b="0" i="0" kern="0" dirty="0">
                <a:solidFill>
                  <a:srgbClr val="000000"/>
                </a:solidFill>
                <a:latin typeface="Arial"/>
                <a:sym typeface="Arial"/>
              </a:rPr>
              <a:t>', '</a:t>
            </a:r>
            <a:r>
              <a:rPr lang="en-US" b="0" i="0" kern="0" dirty="0" err="1">
                <a:solidFill>
                  <a:srgbClr val="000000"/>
                </a:solidFill>
                <a:latin typeface="Arial"/>
                <a:sym typeface="Arial"/>
              </a:rPr>
              <a:t>replication_factor</a:t>
            </a:r>
            <a:r>
              <a:rPr lang="en-US" b="0" i="0" kern="0" dirty="0">
                <a:solidFill>
                  <a:srgbClr val="000000"/>
                </a:solidFill>
                <a:latin typeface="Arial"/>
                <a:sym typeface="Arial"/>
              </a:rPr>
              <a:t>' : 3};</a:t>
            </a:r>
            <a:endParaRPr lang="pt-BR" sz="2000" i="0" kern="0" dirty="0">
              <a:solidFill>
                <a:srgbClr val="000000"/>
              </a:solidFill>
              <a:latin typeface="Arial"/>
              <a:sym typeface="Arial"/>
            </a:endParaRPr>
          </a:p>
        </p:txBody>
      </p:sp>
      <p:sp>
        <p:nvSpPr>
          <p:cNvPr id="8" name="Rectangle 7"/>
          <p:cNvSpPr/>
          <p:nvPr/>
        </p:nvSpPr>
        <p:spPr>
          <a:xfrm>
            <a:off x="755447" y="3608320"/>
            <a:ext cx="7567027" cy="50588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USE </a:t>
            </a:r>
            <a:r>
              <a:rPr lang="en-US" b="0" i="0" kern="0" dirty="0">
                <a:solidFill>
                  <a:srgbClr val="000000"/>
                </a:solidFill>
                <a:latin typeface="Arial"/>
                <a:sym typeface="Arial"/>
              </a:rPr>
              <a:t>KS1</a:t>
            </a:r>
            <a:r>
              <a:rPr lang="en-US" i="0" kern="0" dirty="0">
                <a:solidFill>
                  <a:srgbClr val="000000"/>
                </a:solidFill>
                <a:latin typeface="Arial"/>
                <a:sym typeface="Arial"/>
              </a:rPr>
              <a:t>;</a:t>
            </a:r>
            <a:endParaRPr lang="pt-BR" sz="2000" i="0" kern="0" dirty="0">
              <a:solidFill>
                <a:srgbClr val="000000"/>
              </a:solidFill>
              <a:latin typeface="Arial"/>
              <a:sym typeface="Arial"/>
            </a:endParaRPr>
          </a:p>
        </p:txBody>
      </p:sp>
      <p:grpSp>
        <p:nvGrpSpPr>
          <p:cNvPr id="9" name="Group 8"/>
          <p:cNvGrpSpPr/>
          <p:nvPr/>
        </p:nvGrpSpPr>
        <p:grpSpPr>
          <a:xfrm>
            <a:off x="899592" y="4871400"/>
            <a:ext cx="8038621" cy="1034077"/>
            <a:chOff x="648785" y="5406312"/>
            <a:chExt cx="8040017" cy="1034257"/>
          </a:xfrm>
        </p:grpSpPr>
        <p:sp>
          <p:nvSpPr>
            <p:cNvPr id="10" name="Rectangle 9"/>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https://docs.datastax.com/en/cql/3.3/cql/cql_reference/cqlCreateKeyspace.html</a:t>
              </a:r>
              <a:r>
                <a:rPr lang="pt-BR" sz="1400" b="0" i="0" kern="0" dirty="0">
                  <a:solidFill>
                    <a:srgbClr val="000000"/>
                  </a:solidFill>
                  <a:latin typeface="Arial"/>
                  <a:cs typeface="Arial"/>
                  <a:sym typeface="Arial"/>
                </a:rPr>
                <a:t> </a:t>
              </a:r>
            </a:p>
          </p:txBody>
        </p:sp>
        <p:pic>
          <p:nvPicPr>
            <p:cNvPr id="11"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7420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486465" y="483294"/>
            <a:ext cx="6818022" cy="5105946"/>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spTree>
    <p:extLst>
      <p:ext uri="{BB962C8B-B14F-4D97-AF65-F5344CB8AC3E}">
        <p14:creationId xmlns:p14="http://schemas.microsoft.com/office/powerpoint/2010/main" val="1612536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000" b="1" dirty="0"/>
              <a:t>Replicação entre Data Centers</a:t>
            </a:r>
            <a:endParaRPr lang="en-US" sz="2000" b="1" dirty="0"/>
          </a:p>
        </p:txBody>
      </p:sp>
      <p:pic>
        <p:nvPicPr>
          <p:cNvPr id="3" name="Picture 2"/>
          <p:cNvPicPr>
            <a:picLocks noChangeAspect="1"/>
          </p:cNvPicPr>
          <p:nvPr/>
        </p:nvPicPr>
        <p:blipFill>
          <a:blip r:embed="rId3"/>
          <a:stretch>
            <a:fillRect/>
          </a:stretch>
        </p:blipFill>
        <p:spPr>
          <a:xfrm>
            <a:off x="815209" y="994066"/>
            <a:ext cx="7950865" cy="3088558"/>
          </a:xfrm>
          <a:prstGeom prst="rect">
            <a:avLst/>
          </a:prstGeom>
        </p:spPr>
      </p:pic>
      <p:sp>
        <p:nvSpPr>
          <p:cNvPr id="5" name="Rectangle 4"/>
          <p:cNvSpPr/>
          <p:nvPr/>
        </p:nvSpPr>
        <p:spPr>
          <a:xfrm>
            <a:off x="815208" y="4872195"/>
            <a:ext cx="7567026" cy="82608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700" b="0" i="0" kern="0" dirty="0">
                <a:solidFill>
                  <a:srgbClr val="000000"/>
                </a:solidFill>
                <a:latin typeface="Arial"/>
                <a:sym typeface="Arial"/>
              </a:rPr>
              <a:t>&gt; </a:t>
            </a:r>
            <a:r>
              <a:rPr lang="en-US" sz="1700" i="0" kern="0" dirty="0">
                <a:solidFill>
                  <a:srgbClr val="000000"/>
                </a:solidFill>
                <a:latin typeface="Arial"/>
                <a:sym typeface="Arial"/>
              </a:rPr>
              <a:t>CREATE KEYSPACE </a:t>
            </a:r>
            <a:r>
              <a:rPr lang="en-US" sz="1700" b="0" i="0" kern="0" dirty="0">
                <a:solidFill>
                  <a:srgbClr val="000000"/>
                </a:solidFill>
                <a:latin typeface="Arial"/>
                <a:sym typeface="Arial"/>
              </a:rPr>
              <a:t>Test</a:t>
            </a:r>
          </a:p>
          <a:p>
            <a:pPr defTabSz="914217" eaLnBrk="1" fontAlgn="auto" hangingPunct="1">
              <a:spcBef>
                <a:spcPts val="0"/>
              </a:spcBef>
              <a:spcAft>
                <a:spcPts val="0"/>
              </a:spcAft>
              <a:buClr>
                <a:srgbClr val="000000"/>
              </a:buClr>
            </a:pPr>
            <a:r>
              <a:rPr lang="en-US" sz="1700" i="0" kern="0" dirty="0">
                <a:solidFill>
                  <a:srgbClr val="000000"/>
                </a:solidFill>
                <a:latin typeface="Arial"/>
                <a:sym typeface="Arial"/>
              </a:rPr>
              <a:t>WITH</a:t>
            </a:r>
            <a:r>
              <a:rPr lang="en-US" sz="1700" b="0" i="0" kern="0" dirty="0">
                <a:solidFill>
                  <a:srgbClr val="000000"/>
                </a:solidFill>
                <a:latin typeface="Arial"/>
                <a:sym typeface="Arial"/>
              </a:rPr>
              <a:t> replication = {'class': '</a:t>
            </a:r>
            <a:r>
              <a:rPr lang="en-US" sz="1700" b="0" i="0" kern="0" dirty="0" err="1">
                <a:solidFill>
                  <a:srgbClr val="000000"/>
                </a:solidFill>
                <a:latin typeface="Arial"/>
                <a:sym typeface="Arial"/>
              </a:rPr>
              <a:t>NetworkTopologyStrategy</a:t>
            </a:r>
            <a:r>
              <a:rPr lang="en-US" sz="1700" b="0" i="0" kern="0" dirty="0">
                <a:solidFill>
                  <a:srgbClr val="000000"/>
                </a:solidFill>
                <a:latin typeface="Arial"/>
                <a:sym typeface="Arial"/>
              </a:rPr>
              <a:t>', 'DC1' : 1, 'DC2' : 3};</a:t>
            </a:r>
          </a:p>
        </p:txBody>
      </p:sp>
      <p:sp>
        <p:nvSpPr>
          <p:cNvPr id="6" name="CaixaDeTexto 5"/>
          <p:cNvSpPr txBox="1"/>
          <p:nvPr/>
        </p:nvSpPr>
        <p:spPr>
          <a:xfrm>
            <a:off x="755447" y="4270404"/>
            <a:ext cx="7331347" cy="40004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a:t>
            </a:r>
            <a:r>
              <a:rPr lang="pt-BR" sz="2000" b="0" i="0" kern="0" dirty="0" err="1">
                <a:solidFill>
                  <a:srgbClr val="000000"/>
                </a:solidFill>
                <a:latin typeface="Arial"/>
                <a:cs typeface="Arial"/>
                <a:sym typeface="Arial"/>
              </a:rPr>
              <a:t>KeySpaces</a:t>
            </a:r>
            <a:r>
              <a:rPr lang="pt-BR" sz="2000" b="0" i="0" kern="0" dirty="0">
                <a:solidFill>
                  <a:srgbClr val="000000"/>
                </a:solidFill>
                <a:latin typeface="Arial"/>
                <a:cs typeface="Arial"/>
                <a:sym typeface="Arial"/>
              </a:rPr>
              <a:t> em Ambientes Complexos:</a:t>
            </a:r>
          </a:p>
        </p:txBody>
      </p:sp>
    </p:spTree>
    <p:extLst>
      <p:ext uri="{BB962C8B-B14F-4D97-AF65-F5344CB8AC3E}">
        <p14:creationId xmlns:p14="http://schemas.microsoft.com/office/powerpoint/2010/main" val="2367255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000" b="1" dirty="0"/>
              <a:t>Alterando Valores e Removendo </a:t>
            </a:r>
            <a:r>
              <a:rPr lang="pt-BR" sz="2000" b="1" dirty="0" err="1"/>
              <a:t>KeySpaces</a:t>
            </a:r>
            <a:endParaRPr lang="en-US" sz="2000" b="1" dirty="0"/>
          </a:p>
        </p:txBody>
      </p:sp>
      <p:sp>
        <p:nvSpPr>
          <p:cNvPr id="4" name="CaixaDeTexto 5"/>
          <p:cNvSpPr txBox="1"/>
          <p:nvPr/>
        </p:nvSpPr>
        <p:spPr>
          <a:xfrm>
            <a:off x="755447" y="1344826"/>
            <a:ext cx="7331347" cy="224637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Mundando</a:t>
            </a:r>
            <a:r>
              <a:rPr lang="pt-BR" sz="2000" b="0" i="0" kern="0" dirty="0">
                <a:solidFill>
                  <a:srgbClr val="000000"/>
                </a:solidFill>
                <a:latin typeface="Arial"/>
                <a:cs typeface="Arial"/>
                <a:sym typeface="Arial"/>
              </a:rPr>
              <a:t> Configurações da </a:t>
            </a:r>
            <a:r>
              <a:rPr lang="pt-BR" sz="2000" b="0" i="0" kern="0" dirty="0" err="1">
                <a:solidFill>
                  <a:srgbClr val="000000"/>
                </a:solidFill>
                <a:latin typeface="Arial"/>
                <a:cs typeface="Arial"/>
                <a:sym typeface="Arial"/>
              </a:rPr>
              <a:t>KeySpaces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a:t>
            </a:r>
            <a:r>
              <a:rPr lang="pt-BR" sz="2000" b="0" i="0" kern="0" dirty="0" err="1">
                <a:solidFill>
                  <a:srgbClr val="000000"/>
                </a:solidFill>
                <a:latin typeface="Arial"/>
                <a:cs typeface="Arial"/>
                <a:sym typeface="Arial"/>
              </a:rPr>
              <a:t>KeySpces</a:t>
            </a:r>
            <a:r>
              <a:rPr lang="pt-BR" sz="2000" b="0" i="0" kern="0" dirty="0">
                <a:solidFill>
                  <a:srgbClr val="000000"/>
                </a:solidFill>
                <a:latin typeface="Arial"/>
                <a:cs typeface="Arial"/>
                <a:sym typeface="Arial"/>
              </a:rPr>
              <a:t>:</a:t>
            </a:r>
          </a:p>
        </p:txBody>
      </p:sp>
      <p:sp>
        <p:nvSpPr>
          <p:cNvPr id="5" name="Rectangle 4"/>
          <p:cNvSpPr/>
          <p:nvPr/>
        </p:nvSpPr>
        <p:spPr>
          <a:xfrm>
            <a:off x="884471" y="1818491"/>
            <a:ext cx="7567026" cy="79422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sz="1700" b="0" i="0" kern="0" dirty="0">
                <a:solidFill>
                  <a:srgbClr val="000000"/>
                </a:solidFill>
                <a:latin typeface="Arial"/>
                <a:sym typeface="Arial"/>
              </a:rPr>
              <a:t>&gt; </a:t>
            </a:r>
            <a:r>
              <a:rPr lang="en-US" sz="1700" i="0" kern="0" dirty="0">
                <a:solidFill>
                  <a:srgbClr val="000000"/>
                </a:solidFill>
                <a:latin typeface="Arial"/>
                <a:sym typeface="Arial"/>
              </a:rPr>
              <a:t>ALTER KEYSPACE </a:t>
            </a:r>
            <a:r>
              <a:rPr lang="en-US" sz="1700" b="0" i="0" kern="0" dirty="0">
                <a:solidFill>
                  <a:srgbClr val="000000"/>
                </a:solidFill>
                <a:latin typeface="Arial"/>
                <a:sym typeface="Arial"/>
              </a:rPr>
              <a:t>Test</a:t>
            </a:r>
          </a:p>
          <a:p>
            <a:pPr defTabSz="914217" eaLnBrk="1" fontAlgn="auto" hangingPunct="1">
              <a:spcBef>
                <a:spcPts val="0"/>
              </a:spcBef>
              <a:spcAft>
                <a:spcPts val="0"/>
              </a:spcAft>
              <a:buClr>
                <a:srgbClr val="000000"/>
              </a:buClr>
            </a:pPr>
            <a:r>
              <a:rPr lang="en-US" sz="1700" b="0" i="0" kern="0" dirty="0">
                <a:solidFill>
                  <a:srgbClr val="000000"/>
                </a:solidFill>
                <a:latin typeface="Arial"/>
                <a:sym typeface="Arial"/>
              </a:rPr>
              <a:t>WITH replication = {'class': '</a:t>
            </a:r>
            <a:r>
              <a:rPr lang="en-US" sz="1700" b="0" i="0" kern="0" dirty="0" err="1">
                <a:solidFill>
                  <a:srgbClr val="000000"/>
                </a:solidFill>
                <a:latin typeface="Arial"/>
                <a:sym typeface="Arial"/>
              </a:rPr>
              <a:t>SimpleStrategy</a:t>
            </a:r>
            <a:r>
              <a:rPr lang="en-US" sz="1700" b="0" i="0" kern="0" dirty="0">
                <a:solidFill>
                  <a:srgbClr val="000000"/>
                </a:solidFill>
                <a:latin typeface="Arial"/>
                <a:sym typeface="Arial"/>
              </a:rPr>
              <a:t>', '</a:t>
            </a:r>
            <a:r>
              <a:rPr lang="en-US" sz="1700" b="0" i="0" kern="0" dirty="0" err="1">
                <a:solidFill>
                  <a:srgbClr val="000000"/>
                </a:solidFill>
                <a:latin typeface="Arial"/>
                <a:sym typeface="Arial"/>
              </a:rPr>
              <a:t>replication_factor</a:t>
            </a:r>
            <a:r>
              <a:rPr lang="en-US" sz="1700" b="0" i="0" kern="0" dirty="0">
                <a:solidFill>
                  <a:srgbClr val="000000"/>
                </a:solidFill>
                <a:latin typeface="Arial"/>
                <a:sym typeface="Arial"/>
              </a:rPr>
              <a:t>' : 4};</a:t>
            </a:r>
            <a:endParaRPr lang="pt-BR" sz="1700" b="0" i="0" kern="0" dirty="0">
              <a:solidFill>
                <a:srgbClr val="000000"/>
              </a:solidFill>
              <a:latin typeface="Arial"/>
              <a:sym typeface="Arial"/>
            </a:endParaRPr>
          </a:p>
        </p:txBody>
      </p:sp>
      <p:sp>
        <p:nvSpPr>
          <p:cNvPr id="8" name="Rectangle 7"/>
          <p:cNvSpPr/>
          <p:nvPr/>
        </p:nvSpPr>
        <p:spPr>
          <a:xfrm>
            <a:off x="884472" y="3626729"/>
            <a:ext cx="7567027" cy="5589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DROP KEYSPACE </a:t>
            </a:r>
            <a:r>
              <a:rPr lang="en-US" b="0" i="0" kern="0" dirty="0">
                <a:solidFill>
                  <a:srgbClr val="000000"/>
                </a:solidFill>
                <a:latin typeface="Arial"/>
                <a:sym typeface="Arial"/>
              </a:rPr>
              <a:t>Test</a:t>
            </a:r>
            <a:r>
              <a:rPr lang="en-US" i="0" kern="0" dirty="0">
                <a:solidFill>
                  <a:srgbClr val="000000"/>
                </a:solidFill>
                <a:latin typeface="Arial"/>
                <a:sym typeface="Arial"/>
              </a:rPr>
              <a:t>;</a:t>
            </a:r>
            <a:endParaRPr lang="pt-BR" sz="2000" i="0" kern="0" dirty="0">
              <a:solidFill>
                <a:srgbClr val="000000"/>
              </a:solidFill>
              <a:latin typeface="Arial"/>
              <a:sym typeface="Arial"/>
            </a:endParaRPr>
          </a:p>
        </p:txBody>
      </p:sp>
      <p:grpSp>
        <p:nvGrpSpPr>
          <p:cNvPr id="7" name="Group 6"/>
          <p:cNvGrpSpPr/>
          <p:nvPr/>
        </p:nvGrpSpPr>
        <p:grpSpPr>
          <a:xfrm>
            <a:off x="884471" y="4706534"/>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https://docs.datastax.com/en/cql/3.3/cql/cql_reference/cqlDropKeyspace.html</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82209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3"/>
            <a:ext cx="7512969" cy="2742964"/>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chemeClr val="tx2"/>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pPr algn="l"/>
            <a:r>
              <a:rPr lang="pt-BR" sz="2000" b="1" dirty="0"/>
              <a:t>Cassandra: Hands-On</a:t>
            </a:r>
            <a:endParaRPr lang="en-US" sz="2000" b="1" dirty="0"/>
          </a:p>
        </p:txBody>
      </p:sp>
      <p:sp>
        <p:nvSpPr>
          <p:cNvPr id="6" name="CaixaDeTexto 5"/>
          <p:cNvSpPr txBox="1"/>
          <p:nvPr/>
        </p:nvSpPr>
        <p:spPr>
          <a:xfrm>
            <a:off x="845335" y="1574308"/>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chemeClr val="tx2"/>
                </a:solidFill>
                <a:latin typeface="Arial"/>
                <a:cs typeface="Arial"/>
                <a:sym typeface="Arial"/>
              </a:rPr>
              <a:t>Crie uma </a:t>
            </a:r>
            <a:r>
              <a:rPr lang="pt-BR" sz="2000" b="0" i="0" kern="0" dirty="0" err="1">
                <a:solidFill>
                  <a:schemeClr val="tx2"/>
                </a:solidFill>
                <a:latin typeface="Arial"/>
                <a:cs typeface="Arial"/>
                <a:sym typeface="Arial"/>
              </a:rPr>
              <a:t>Keyspace</a:t>
            </a:r>
            <a:r>
              <a:rPr lang="pt-BR" sz="2000" b="0" i="0" kern="0" dirty="0">
                <a:solidFill>
                  <a:schemeClr val="tx2"/>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chemeClr val="tx2"/>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chemeClr val="tx2"/>
                </a:solidFill>
                <a:latin typeface="Arial"/>
                <a:cs typeface="Arial"/>
                <a:sym typeface="Arial"/>
              </a:rPr>
              <a:t>Defina uma </a:t>
            </a:r>
            <a:r>
              <a:rPr lang="pt-BR" sz="2000" b="0" i="0" kern="0" dirty="0" err="1">
                <a:solidFill>
                  <a:schemeClr val="tx2"/>
                </a:solidFill>
                <a:latin typeface="Arial"/>
                <a:cs typeface="Arial"/>
                <a:sym typeface="Arial"/>
              </a:rPr>
              <a:t>keyspace</a:t>
            </a:r>
            <a:r>
              <a:rPr lang="pt-BR" sz="2000" b="0" i="0" kern="0" dirty="0">
                <a:solidFill>
                  <a:schemeClr val="tx2"/>
                </a:solidFill>
                <a:latin typeface="Arial"/>
                <a:cs typeface="Arial"/>
                <a:sym typeface="Arial"/>
              </a:rPr>
              <a:t> chamada </a:t>
            </a:r>
            <a:r>
              <a:rPr lang="pt-BR" sz="2000" b="0" i="0" kern="0" dirty="0" err="1">
                <a:solidFill>
                  <a:schemeClr val="tx2"/>
                </a:solidFill>
                <a:latin typeface="Arial"/>
                <a:cs typeface="Arial"/>
                <a:sym typeface="Arial"/>
              </a:rPr>
              <a:t>twitter</a:t>
            </a:r>
            <a:r>
              <a:rPr lang="pt-BR" sz="2000" b="0" i="0" kern="0" dirty="0">
                <a:solidFill>
                  <a:schemeClr val="tx2"/>
                </a:solidFill>
                <a:latin typeface="Arial"/>
                <a:cs typeface="Arial"/>
                <a:sym typeface="Arial"/>
              </a:rPr>
              <a:t> com estratégia de replicação simples e fator de replicação 1.</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chemeClr val="tx2"/>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chemeClr val="tx2"/>
              </a:solidFill>
              <a:latin typeface="Arial"/>
              <a:cs typeface="Arial"/>
              <a:sym typeface="Arial"/>
            </a:endParaRPr>
          </a:p>
        </p:txBody>
      </p:sp>
    </p:spTree>
    <p:extLst>
      <p:ext uri="{BB962C8B-B14F-4D97-AF65-F5344CB8AC3E}">
        <p14:creationId xmlns:p14="http://schemas.microsoft.com/office/powerpoint/2010/main" val="2011472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692502" y="942038"/>
            <a:ext cx="7331347" cy="2554102"/>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Tabelas (Sintaxe):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Sintaxe das Colunas:</a:t>
            </a:r>
          </a:p>
        </p:txBody>
      </p:sp>
      <p:sp>
        <p:nvSpPr>
          <p:cNvPr id="2" name="Title 1"/>
          <p:cNvSpPr>
            <a:spLocks noGrp="1"/>
          </p:cNvSpPr>
          <p:nvPr>
            <p:ph type="title"/>
          </p:nvPr>
        </p:nvSpPr>
        <p:spPr/>
        <p:txBody>
          <a:bodyPr/>
          <a:lstStyle/>
          <a:p>
            <a:pPr algn="l"/>
            <a:r>
              <a:rPr lang="pt-BR" sz="2000" b="1" dirty="0"/>
              <a:t>Tabelas (</a:t>
            </a:r>
            <a:r>
              <a:rPr lang="pt-BR" sz="2000" b="1" dirty="0" err="1"/>
              <a:t>ColumnFamily</a:t>
            </a:r>
            <a:r>
              <a:rPr lang="pt-BR" sz="2000" b="1" dirty="0"/>
              <a:t>)</a:t>
            </a:r>
            <a:endParaRPr lang="en-US" sz="2000" b="1" dirty="0"/>
          </a:p>
        </p:txBody>
      </p:sp>
      <p:sp>
        <p:nvSpPr>
          <p:cNvPr id="5" name="Rectangle 4"/>
          <p:cNvSpPr/>
          <p:nvPr/>
        </p:nvSpPr>
        <p:spPr>
          <a:xfrm>
            <a:off x="1120151" y="1490325"/>
            <a:ext cx="7567027" cy="118876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IF NOT EXISTS</a:t>
            </a:r>
            <a:r>
              <a:rPr lang="en-US" b="0" i="0" kern="0" dirty="0">
                <a:solidFill>
                  <a:srgbClr val="000000"/>
                </a:solidFill>
                <a:latin typeface="Arial"/>
                <a:sym typeface="Arial"/>
              </a:rPr>
              <a:t> </a:t>
            </a:r>
            <a:r>
              <a:rPr lang="en-US" b="0" i="0" kern="0" dirty="0" err="1">
                <a:solidFill>
                  <a:srgbClr val="000000"/>
                </a:solidFill>
                <a:latin typeface="Arial"/>
                <a:sym typeface="Arial"/>
              </a:rPr>
              <a:t>keyspace_name.table_name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column_definition</a:t>
            </a:r>
            <a:r>
              <a:rPr lang="en-US" b="0" i="0" kern="0" dirty="0">
                <a:solidFill>
                  <a:srgbClr val="000000"/>
                </a:solidFill>
                <a:latin typeface="Arial"/>
                <a:sym typeface="Arial"/>
              </a:rPr>
              <a:t>, </a:t>
            </a:r>
            <a:r>
              <a:rPr lang="en-US" b="0" i="0" kern="0" dirty="0" err="1">
                <a:solidFill>
                  <a:srgbClr val="000000"/>
                </a:solidFill>
                <a:latin typeface="Arial"/>
                <a:sym typeface="Arial"/>
              </a:rPr>
              <a:t>column_definition</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WITH</a:t>
            </a:r>
            <a:r>
              <a:rPr lang="en-US" b="0" i="0" kern="0" dirty="0">
                <a:solidFill>
                  <a:srgbClr val="000000"/>
                </a:solidFill>
                <a:latin typeface="Arial"/>
                <a:sym typeface="Arial"/>
              </a:rPr>
              <a:t> property </a:t>
            </a:r>
            <a:r>
              <a:rPr lang="en-US" i="0" kern="0" dirty="0">
                <a:solidFill>
                  <a:srgbClr val="000000"/>
                </a:solidFill>
                <a:latin typeface="Arial"/>
                <a:sym typeface="Arial"/>
              </a:rPr>
              <a:t>AND</a:t>
            </a:r>
            <a:r>
              <a:rPr lang="en-US" b="0" i="0" kern="0" dirty="0">
                <a:solidFill>
                  <a:srgbClr val="000000"/>
                </a:solidFill>
                <a:latin typeface="Arial"/>
                <a:sym typeface="Arial"/>
              </a:rPr>
              <a:t> property ...</a:t>
            </a:r>
            <a:endParaRPr lang="pt-BR" sz="2000" b="0" i="0" kern="0" dirty="0">
              <a:solidFill>
                <a:srgbClr val="000000"/>
              </a:solidFill>
              <a:latin typeface="Arial"/>
              <a:sym typeface="Arial"/>
            </a:endParaRPr>
          </a:p>
        </p:txBody>
      </p:sp>
      <p:sp>
        <p:nvSpPr>
          <p:cNvPr id="6" name="Rectangle 5"/>
          <p:cNvSpPr/>
          <p:nvPr/>
        </p:nvSpPr>
        <p:spPr>
          <a:xfrm>
            <a:off x="1331640" y="3576997"/>
            <a:ext cx="7567027" cy="236178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err="1">
                <a:solidFill>
                  <a:srgbClr val="000000"/>
                </a:solidFill>
                <a:latin typeface="Arial"/>
                <a:sym typeface="Arial"/>
              </a:rPr>
              <a:t>column_name</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cql_type</a:t>
            </a:r>
            <a:r>
              <a:rPr lang="pt-BR" sz="2000" b="0" i="0" kern="0" dirty="0">
                <a:solidFill>
                  <a:srgbClr val="000000"/>
                </a:solidFill>
                <a:latin typeface="Arial"/>
                <a:sym typeface="Arial"/>
              </a:rPr>
              <a:t> </a:t>
            </a:r>
            <a:r>
              <a:rPr lang="pt-BR" sz="2000" i="0" kern="0" dirty="0">
                <a:solidFill>
                  <a:srgbClr val="000000"/>
                </a:solidFill>
                <a:latin typeface="Arial"/>
                <a:sym typeface="Arial"/>
              </a:rPr>
              <a:t>STATIC PRIMARY KEY</a:t>
            </a:r>
          </a:p>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 </a:t>
            </a:r>
            <a:r>
              <a:rPr lang="pt-BR" sz="2000" b="0" i="0" kern="0" dirty="0" err="1">
                <a:solidFill>
                  <a:srgbClr val="000000"/>
                </a:solidFill>
                <a:latin typeface="Arial"/>
                <a:sym typeface="Arial"/>
              </a:rPr>
              <a:t>column_name</a:t>
            </a:r>
            <a:r>
              <a:rPr lang="pt-BR" sz="2000" b="0" i="0" kern="0" dirty="0">
                <a:solidFill>
                  <a:srgbClr val="000000"/>
                </a:solidFill>
                <a:latin typeface="Arial"/>
                <a:sym typeface="Arial"/>
              </a:rPr>
              <a:t> &lt;</a:t>
            </a:r>
            <a:r>
              <a:rPr lang="pt-BR" sz="2000" b="0" i="0" kern="0" dirty="0" err="1">
                <a:solidFill>
                  <a:srgbClr val="000000"/>
                </a:solidFill>
                <a:latin typeface="Arial"/>
                <a:sym typeface="Arial"/>
              </a:rPr>
              <a:t>tuple</a:t>
            </a:r>
            <a:r>
              <a:rPr lang="pt-BR" sz="2000" b="0" i="0" kern="0" dirty="0">
                <a:solidFill>
                  <a:srgbClr val="000000"/>
                </a:solidFill>
                <a:latin typeface="Arial"/>
                <a:sym typeface="Arial"/>
              </a:rPr>
              <a:t>&lt;</a:t>
            </a:r>
            <a:r>
              <a:rPr lang="pt-BR" sz="2000" b="0" i="0" kern="0" dirty="0" err="1">
                <a:solidFill>
                  <a:srgbClr val="000000"/>
                </a:solidFill>
                <a:latin typeface="Arial"/>
                <a:sym typeface="Arial"/>
              </a:rPr>
              <a:t>tuple_type</a:t>
            </a:r>
            <a:r>
              <a:rPr lang="pt-BR" sz="2000" b="0" i="0" kern="0" dirty="0">
                <a:solidFill>
                  <a:srgbClr val="000000"/>
                </a:solidFill>
                <a:latin typeface="Arial"/>
                <a:sym typeface="Arial"/>
              </a:rPr>
              <a:t>&gt; </a:t>
            </a:r>
            <a:r>
              <a:rPr lang="pt-BR" sz="2000" b="0" i="0" kern="0" dirty="0" err="1">
                <a:solidFill>
                  <a:srgbClr val="000000"/>
                </a:solidFill>
                <a:latin typeface="Arial"/>
                <a:sym typeface="Arial"/>
              </a:rPr>
              <a:t>tuple</a:t>
            </a:r>
            <a:r>
              <a:rPr lang="pt-BR" sz="2000" b="0" i="0" kern="0" dirty="0">
                <a:solidFill>
                  <a:srgbClr val="000000"/>
                </a:solidFill>
                <a:latin typeface="Arial"/>
                <a:sym typeface="Arial"/>
              </a:rPr>
              <a:t>&lt;</a:t>
            </a:r>
            <a:r>
              <a:rPr lang="pt-BR" sz="2000" b="0" i="0" kern="0" dirty="0" err="1">
                <a:solidFill>
                  <a:srgbClr val="000000"/>
                </a:solidFill>
                <a:latin typeface="Arial"/>
                <a:sym typeface="Arial"/>
              </a:rPr>
              <a:t>tuple_type</a:t>
            </a:r>
            <a:r>
              <a:rPr lang="pt-BR" sz="2000" b="0" i="0" kern="0" dirty="0">
                <a:solidFill>
                  <a:srgbClr val="000000"/>
                </a:solidFill>
                <a:latin typeface="Arial"/>
                <a:sym typeface="Arial"/>
              </a:rPr>
              <a:t>&gt;... &gt; PRIMARY KEY</a:t>
            </a:r>
          </a:p>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 </a:t>
            </a:r>
            <a:r>
              <a:rPr lang="pt-BR" sz="2000" b="0" i="0" kern="0" dirty="0" err="1">
                <a:solidFill>
                  <a:srgbClr val="000000"/>
                </a:solidFill>
                <a:latin typeface="Arial"/>
                <a:sym typeface="Arial"/>
              </a:rPr>
              <a:t>column_name</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frozen</a:t>
            </a:r>
            <a:r>
              <a:rPr lang="pt-BR" sz="2000" b="0" i="0" kern="0" dirty="0">
                <a:solidFill>
                  <a:srgbClr val="000000"/>
                </a:solidFill>
                <a:latin typeface="Arial"/>
                <a:sym typeface="Arial"/>
              </a:rPr>
              <a:t>&lt;</a:t>
            </a:r>
            <a:r>
              <a:rPr lang="pt-BR" sz="2000" b="0" i="0" kern="0" dirty="0" err="1">
                <a:solidFill>
                  <a:srgbClr val="000000"/>
                </a:solidFill>
                <a:latin typeface="Arial"/>
                <a:sym typeface="Arial"/>
              </a:rPr>
              <a:t>user-defined_type</a:t>
            </a:r>
            <a:r>
              <a:rPr lang="pt-BR" sz="2000" b="0" i="0" kern="0" dirty="0">
                <a:solidFill>
                  <a:srgbClr val="000000"/>
                </a:solidFill>
                <a:latin typeface="Arial"/>
                <a:sym typeface="Arial"/>
              </a:rPr>
              <a:t>&gt; PRIMARY KEY</a:t>
            </a:r>
          </a:p>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 </a:t>
            </a:r>
            <a:r>
              <a:rPr lang="pt-BR" sz="2000" b="0" i="0" kern="0" dirty="0" err="1">
                <a:solidFill>
                  <a:srgbClr val="000000"/>
                </a:solidFill>
                <a:latin typeface="Arial"/>
                <a:sym typeface="Arial"/>
              </a:rPr>
              <a:t>column_name</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frozen</a:t>
            </a:r>
            <a:r>
              <a:rPr lang="pt-BR" sz="2000" b="0" i="0" kern="0" dirty="0">
                <a:solidFill>
                  <a:srgbClr val="000000"/>
                </a:solidFill>
                <a:latin typeface="Arial"/>
                <a:sym typeface="Arial"/>
              </a:rPr>
              <a:t>&lt;</a:t>
            </a:r>
            <a:r>
              <a:rPr lang="pt-BR" sz="2000" b="0" i="0" kern="0" dirty="0" err="1">
                <a:solidFill>
                  <a:srgbClr val="000000"/>
                </a:solidFill>
                <a:latin typeface="Arial"/>
                <a:sym typeface="Arial"/>
              </a:rPr>
              <a:t>collection_name</a:t>
            </a:r>
            <a:r>
              <a:rPr lang="pt-BR" sz="2000" b="0" i="0" kern="0" dirty="0">
                <a:solidFill>
                  <a:srgbClr val="000000"/>
                </a:solidFill>
                <a:latin typeface="Arial"/>
                <a:sym typeface="Arial"/>
              </a:rPr>
              <a:t>&gt;&lt;</a:t>
            </a:r>
            <a:r>
              <a:rPr lang="pt-BR" sz="2000" b="0" i="0" kern="0" dirty="0" err="1">
                <a:solidFill>
                  <a:srgbClr val="000000"/>
                </a:solidFill>
                <a:latin typeface="Arial"/>
                <a:sym typeface="Arial"/>
              </a:rPr>
              <a:t>collection_type</a:t>
            </a:r>
            <a:r>
              <a:rPr lang="pt-BR" sz="2000" b="0" i="0" kern="0" dirty="0">
                <a:solidFill>
                  <a:srgbClr val="000000"/>
                </a:solidFill>
                <a:latin typeface="Arial"/>
                <a:sym typeface="Arial"/>
              </a:rPr>
              <a:t>&gt;... PRIMARY KEY</a:t>
            </a:r>
          </a:p>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  PRIMARY KEY ( </a:t>
            </a:r>
            <a:r>
              <a:rPr lang="pt-BR" sz="2000" b="0" i="0" kern="0" dirty="0" err="1">
                <a:solidFill>
                  <a:srgbClr val="000000"/>
                </a:solidFill>
                <a:latin typeface="Arial"/>
                <a:sym typeface="Arial"/>
              </a:rPr>
              <a:t>partition_key</a:t>
            </a:r>
            <a:r>
              <a:rPr lang="pt-BR" sz="2000" b="0" i="0" kern="0" dirty="0">
                <a:solidFill>
                  <a:srgbClr val="000000"/>
                </a:solidFill>
                <a:latin typeface="Arial"/>
                <a:sym typeface="Arial"/>
              </a:rPr>
              <a:t> ) </a:t>
            </a:r>
          </a:p>
        </p:txBody>
      </p:sp>
    </p:spTree>
    <p:extLst>
      <p:ext uri="{BB962C8B-B14F-4D97-AF65-F5344CB8AC3E}">
        <p14:creationId xmlns:p14="http://schemas.microsoft.com/office/powerpoint/2010/main" val="4263087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Tabelas (Ordenando Resultados):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Tabelas (</a:t>
            </a:r>
            <a:r>
              <a:rPr lang="pt-BR" sz="2000" b="1" dirty="0" err="1"/>
              <a:t>ColumnFamily</a:t>
            </a:r>
            <a:r>
              <a:rPr lang="pt-BR" sz="2000" b="1" dirty="0"/>
              <a:t>)</a:t>
            </a:r>
            <a:endParaRPr lang="en-US" sz="2000" b="1" dirty="0"/>
          </a:p>
        </p:txBody>
      </p:sp>
      <p:sp>
        <p:nvSpPr>
          <p:cNvPr id="5" name="Rectangle 4"/>
          <p:cNvSpPr/>
          <p:nvPr/>
        </p:nvSpPr>
        <p:spPr>
          <a:xfrm>
            <a:off x="884471" y="1891953"/>
            <a:ext cx="7567027" cy="224101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err="1">
                <a:solidFill>
                  <a:srgbClr val="000000"/>
                </a:solidFill>
                <a:latin typeface="Arial"/>
                <a:sym typeface="Arial"/>
              </a:rPr>
              <a:t>timeseries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event_type</a:t>
            </a:r>
            <a:r>
              <a:rPr lang="en-US" b="0" i="0" kern="0" dirty="0">
                <a:solidFill>
                  <a:srgbClr val="000000"/>
                </a:solidFill>
                <a:latin typeface="Arial"/>
                <a:sym typeface="Arial"/>
              </a:rPr>
              <a:t> text,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insertion_time</a:t>
            </a:r>
            <a:r>
              <a:rPr lang="en-US" b="0" i="0" kern="0" dirty="0">
                <a:solidFill>
                  <a:srgbClr val="000000"/>
                </a:solidFill>
                <a:latin typeface="Arial"/>
                <a:sym typeface="Arial"/>
              </a:rPr>
              <a:t> timestamp,</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event blob,</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PRIMARY KEY (</a:t>
            </a:r>
            <a:r>
              <a:rPr lang="en-US" b="0" i="0" kern="0" dirty="0" err="1">
                <a:solidFill>
                  <a:srgbClr val="000000"/>
                </a:solidFill>
                <a:latin typeface="Arial"/>
                <a:sym typeface="Arial"/>
              </a:rPr>
              <a:t>event_type</a:t>
            </a:r>
            <a:r>
              <a:rPr lang="en-US" b="0" i="0" kern="0" dirty="0">
                <a:solidFill>
                  <a:srgbClr val="000000"/>
                </a:solidFill>
                <a:latin typeface="Arial"/>
                <a:sym typeface="Arial"/>
              </a:rPr>
              <a:t>, </a:t>
            </a:r>
            <a:r>
              <a:rPr lang="en-US" b="0" i="0" kern="0" dirty="0" err="1">
                <a:solidFill>
                  <a:srgbClr val="000000"/>
                </a:solidFill>
                <a:latin typeface="Arial"/>
                <a:sym typeface="Arial"/>
              </a:rPr>
              <a:t>insertion_time</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WITH CLUSTERING ORDER BY </a:t>
            </a:r>
            <a:r>
              <a:rPr lang="en-US" b="0" i="0" kern="0" dirty="0">
                <a:solidFill>
                  <a:srgbClr val="000000"/>
                </a:solidFill>
                <a:latin typeface="Arial"/>
                <a:sym typeface="Arial"/>
              </a:rPr>
              <a:t>(</a:t>
            </a:r>
            <a:r>
              <a:rPr lang="en-US" b="0" i="0" kern="0" dirty="0" err="1">
                <a:solidFill>
                  <a:srgbClr val="000000"/>
                </a:solidFill>
                <a:latin typeface="Arial"/>
                <a:sym typeface="Arial"/>
              </a:rPr>
              <a:t>insertion_time</a:t>
            </a:r>
            <a:r>
              <a:rPr lang="en-US" b="0" i="0" kern="0" dirty="0">
                <a:solidFill>
                  <a:srgbClr val="000000"/>
                </a:solidFill>
                <a:latin typeface="Arial"/>
                <a:sym typeface="Arial"/>
              </a:rPr>
              <a:t> DESC);</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702788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COLUMNFAMILY (</a:t>
            </a:r>
            <a:r>
              <a:rPr lang="pt-BR" sz="2000" b="0" i="0" kern="0" dirty="0" err="1">
                <a:solidFill>
                  <a:srgbClr val="000000"/>
                </a:solidFill>
                <a:latin typeface="Arial"/>
                <a:cs typeface="Arial"/>
                <a:sym typeface="Arial"/>
              </a:rPr>
              <a:t>Compact</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Storage</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Tabelas (</a:t>
            </a:r>
            <a:r>
              <a:rPr lang="pt-BR" sz="2000" b="1" dirty="0" err="1"/>
              <a:t>ColumnFamily</a:t>
            </a:r>
            <a:r>
              <a:rPr lang="pt-BR" sz="2000" b="1" dirty="0"/>
              <a:t>)</a:t>
            </a:r>
            <a:endParaRPr lang="en-US" sz="2000" b="1" dirty="0"/>
          </a:p>
        </p:txBody>
      </p:sp>
      <p:sp>
        <p:nvSpPr>
          <p:cNvPr id="5" name="Rectangle 4"/>
          <p:cNvSpPr/>
          <p:nvPr/>
        </p:nvSpPr>
        <p:spPr>
          <a:xfrm>
            <a:off x="884471" y="1891953"/>
            <a:ext cx="7567027" cy="224101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COLUMNFAMILY </a:t>
            </a:r>
            <a:r>
              <a:rPr lang="en-US" b="0" i="0" kern="0" dirty="0" err="1">
                <a:solidFill>
                  <a:srgbClr val="000000"/>
                </a:solidFill>
                <a:latin typeface="Arial"/>
                <a:sym typeface="Arial"/>
              </a:rPr>
              <a:t>sblocks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block_id</a:t>
            </a:r>
            <a:r>
              <a:rPr lang="en-US" b="0" i="0" kern="0" dirty="0">
                <a:solidFill>
                  <a:srgbClr val="000000"/>
                </a:solidFill>
                <a:latin typeface="Arial"/>
                <a:sym typeface="Arial"/>
              </a:rPr>
              <a:t> </a:t>
            </a:r>
            <a:r>
              <a:rPr lang="en-US" b="0" i="0" kern="0" dirty="0" err="1">
                <a:solidFill>
                  <a:srgbClr val="000000"/>
                </a:solidFill>
                <a:latin typeface="Arial"/>
                <a:sym typeface="Arial"/>
              </a:rPr>
              <a:t>uuid</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subblock_id</a:t>
            </a:r>
            <a:r>
              <a:rPr lang="en-US" b="0" i="0" kern="0" dirty="0">
                <a:solidFill>
                  <a:srgbClr val="000000"/>
                </a:solidFill>
                <a:latin typeface="Arial"/>
                <a:sym typeface="Arial"/>
              </a:rPr>
              <a:t> </a:t>
            </a:r>
            <a:r>
              <a:rPr lang="en-US" b="0" i="0" kern="0" dirty="0" err="1">
                <a:solidFill>
                  <a:srgbClr val="000000"/>
                </a:solidFill>
                <a:latin typeface="Arial"/>
                <a:sym typeface="Arial"/>
              </a:rPr>
              <a:t>uuid</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data blob,</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PRIMARY KEY (</a:t>
            </a:r>
            <a:r>
              <a:rPr lang="en-US" b="0" i="0" kern="0" dirty="0" err="1">
                <a:solidFill>
                  <a:srgbClr val="000000"/>
                </a:solidFill>
                <a:latin typeface="Arial"/>
                <a:sym typeface="Arial"/>
              </a:rPr>
              <a:t>block_id</a:t>
            </a:r>
            <a:r>
              <a:rPr lang="en-US" b="0" i="0" kern="0" dirty="0">
                <a:solidFill>
                  <a:srgbClr val="000000"/>
                </a:solidFill>
                <a:latin typeface="Arial"/>
                <a:sym typeface="Arial"/>
              </a:rPr>
              <a:t>, </a:t>
            </a:r>
            <a:r>
              <a:rPr lang="en-US" b="0" i="0" kern="0" dirty="0" err="1">
                <a:solidFill>
                  <a:srgbClr val="000000"/>
                </a:solidFill>
                <a:latin typeface="Arial"/>
                <a:sym typeface="Arial"/>
              </a:rPr>
              <a:t>subblock_id</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WITH COMPACT STORAGE;</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1450987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Tabelas: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Tabelas (</a:t>
            </a:r>
            <a:r>
              <a:rPr lang="pt-BR" sz="2000" b="1" dirty="0" err="1"/>
              <a:t>ColumnFamily</a:t>
            </a:r>
            <a:r>
              <a:rPr lang="pt-BR" sz="2000" b="1" dirty="0"/>
              <a:t>)</a:t>
            </a:r>
            <a:endParaRPr lang="en-US" sz="2000" b="1" dirty="0"/>
          </a:p>
        </p:txBody>
      </p:sp>
      <p:sp>
        <p:nvSpPr>
          <p:cNvPr id="5" name="Rectangle 4"/>
          <p:cNvSpPr/>
          <p:nvPr/>
        </p:nvSpPr>
        <p:spPr>
          <a:xfrm>
            <a:off x="884471" y="1891954"/>
            <a:ext cx="7567027" cy="209212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err="1">
                <a:solidFill>
                  <a:srgbClr val="000000"/>
                </a:solidFill>
                <a:latin typeface="Arial"/>
                <a:sym typeface="Arial"/>
              </a:rPr>
              <a:t>monkeySpecies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block_id</a:t>
            </a:r>
            <a:r>
              <a:rPr lang="en-US" b="0" i="0" kern="0" dirty="0">
                <a:solidFill>
                  <a:srgbClr val="000000"/>
                </a:solidFill>
                <a:latin typeface="Arial"/>
                <a:sym typeface="Arial"/>
              </a:rPr>
              <a:t> </a:t>
            </a:r>
            <a:r>
              <a:rPr lang="en-US" b="0" i="0" kern="0" dirty="0" err="1">
                <a:solidFill>
                  <a:srgbClr val="000000"/>
                </a:solidFill>
                <a:latin typeface="Arial"/>
                <a:sym typeface="Arial"/>
              </a:rPr>
              <a:t>uuid</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species text,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average_size</a:t>
            </a:r>
            <a:r>
              <a:rPr lang="en-US" b="0" i="0" kern="0" dirty="0">
                <a:solidFill>
                  <a:srgbClr val="000000"/>
                </a:solidFill>
                <a:latin typeface="Arial"/>
                <a:sym typeface="Arial"/>
              </a:rPr>
              <a:t> text,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population </a:t>
            </a:r>
            <a:r>
              <a:rPr lang="en-US" b="0" i="0" kern="0" dirty="0" err="1">
                <a:solidFill>
                  <a:srgbClr val="000000"/>
                </a:solidFill>
                <a:latin typeface="Arial"/>
                <a:sym typeface="Arial"/>
              </a:rPr>
              <a:t>varint</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PRIMARY KEY (species, </a:t>
            </a:r>
            <a:r>
              <a:rPr lang="en-US" b="0" i="0" kern="0" dirty="0" err="1">
                <a:solidFill>
                  <a:srgbClr val="000000"/>
                </a:solidFill>
                <a:latin typeface="Arial"/>
                <a:sym typeface="Arial"/>
              </a:rPr>
              <a:t>block_id</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WITH </a:t>
            </a:r>
            <a:r>
              <a:rPr lang="en-US" b="0" i="0" kern="0" dirty="0">
                <a:solidFill>
                  <a:srgbClr val="000000"/>
                </a:solidFill>
                <a:latin typeface="Arial"/>
                <a:sym typeface="Arial"/>
              </a:rPr>
              <a:t>caching</a:t>
            </a:r>
            <a:r>
              <a:rPr lang="en-US" i="0" kern="0" dirty="0">
                <a:solidFill>
                  <a:srgbClr val="000000"/>
                </a:solidFill>
                <a:latin typeface="Arial"/>
                <a:sym typeface="Arial"/>
              </a:rPr>
              <a:t> = { 'keys' : 'NONE', '</a:t>
            </a:r>
            <a:r>
              <a:rPr lang="en-US" i="0" kern="0" dirty="0" err="1">
                <a:solidFill>
                  <a:srgbClr val="000000"/>
                </a:solidFill>
                <a:latin typeface="Arial"/>
                <a:sym typeface="Arial"/>
              </a:rPr>
              <a:t>rows_per_partition</a:t>
            </a:r>
            <a:r>
              <a:rPr lang="en-US" i="0" kern="0" dirty="0">
                <a:solidFill>
                  <a:srgbClr val="000000"/>
                </a:solidFill>
                <a:latin typeface="Arial"/>
                <a:sym typeface="Arial"/>
              </a:rPr>
              <a:t>' : '120' };</a:t>
            </a:r>
            <a:endParaRPr lang="pt-BR" sz="2000" b="0" i="0" kern="0" dirty="0">
              <a:solidFill>
                <a:srgbClr val="000000"/>
              </a:solidFill>
              <a:latin typeface="Arial"/>
              <a:sym typeface="Arial"/>
            </a:endParaRPr>
          </a:p>
        </p:txBody>
      </p:sp>
      <p:grpSp>
        <p:nvGrpSpPr>
          <p:cNvPr id="6" name="Group 5"/>
          <p:cNvGrpSpPr/>
          <p:nvPr/>
        </p:nvGrpSpPr>
        <p:grpSpPr>
          <a:xfrm>
            <a:off x="752819" y="4458391"/>
            <a:ext cx="8038621" cy="1139467"/>
            <a:chOff x="648785" y="5275682"/>
            <a:chExt cx="8040017" cy="1139665"/>
          </a:xfrm>
        </p:grpSpPr>
        <p:sp>
          <p:nvSpPr>
            <p:cNvPr id="7" name="Rectangle 6"/>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https://docs.datastax.com/en/cql/3.3/cql/cql_reference/cqlCreateTable.html#cqlCreateTable</a:t>
              </a:r>
              <a:r>
                <a:rPr lang="pt-BR" sz="1400" b="0" i="0" kern="0" dirty="0">
                  <a:solidFill>
                    <a:srgbClr val="000000"/>
                  </a:solidFill>
                  <a:latin typeface="Arial"/>
                  <a:cs typeface="Arial"/>
                  <a:sym typeface="Arial"/>
                </a:rPr>
                <a:t> </a:t>
              </a:r>
            </a:p>
          </p:txBody>
        </p:sp>
        <p:pic>
          <p:nvPicPr>
            <p:cNvPr id="8"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27568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00787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849385" y="694068"/>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38447"/>
            <a:ext cx="7007683" cy="455621"/>
          </a:xfrm>
        </p:spPr>
        <p:txBody>
          <a:bodyPr/>
          <a:lstStyle/>
          <a:p>
            <a:pPr algn="l"/>
            <a:r>
              <a:rPr lang="pt-BR" sz="2000" b="1" dirty="0"/>
              <a:t>Cassandra: Hands-On</a:t>
            </a:r>
            <a:endParaRPr lang="en-US" sz="2000" b="1" dirty="0"/>
          </a:p>
        </p:txBody>
      </p:sp>
      <p:sp>
        <p:nvSpPr>
          <p:cNvPr id="6" name="CaixaDeTexto 5"/>
          <p:cNvSpPr txBox="1"/>
          <p:nvPr/>
        </p:nvSpPr>
        <p:spPr>
          <a:xfrm>
            <a:off x="1031007" y="1074918"/>
            <a:ext cx="7331347" cy="4708164"/>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Usando a </a:t>
            </a:r>
            <a:r>
              <a:rPr lang="pt-BR" sz="2000" b="0" i="0" kern="0" dirty="0" err="1">
                <a:solidFill>
                  <a:srgbClr val="000000"/>
                </a:solidFill>
                <a:latin typeface="Arial"/>
                <a:cs typeface="Arial"/>
                <a:sym typeface="Arial"/>
              </a:rPr>
              <a:t>Keyspace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Twitter</a:t>
            </a:r>
            <a:r>
              <a:rPr lang="pt-BR" sz="2000" b="0" i="0" kern="0" dirty="0">
                <a:solidFill>
                  <a:srgbClr val="000000"/>
                </a:solidFill>
                <a:latin typeface="Arial"/>
                <a:cs typeface="Arial"/>
                <a:sym typeface="Arial"/>
              </a:rPr>
              <a:t> crie 2 tabelas: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uma tabela com 3 colunas, ID (</a:t>
            </a:r>
            <a:r>
              <a:rPr lang="pt-BR" sz="2000" b="0" i="0" kern="0" dirty="0" err="1">
                <a:solidFill>
                  <a:srgbClr val="000000"/>
                </a:solidFill>
                <a:latin typeface="Arial"/>
                <a:cs typeface="Arial"/>
                <a:sym typeface="Arial"/>
              </a:rPr>
              <a:t>integer</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(texto) e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(texto). Defina a </a:t>
            </a:r>
            <a:r>
              <a:rPr lang="pt-BR" sz="2000" b="0" i="0" kern="0" dirty="0" err="1">
                <a:solidFill>
                  <a:srgbClr val="000000"/>
                </a:solidFill>
                <a:latin typeface="Arial"/>
                <a:cs typeface="Arial"/>
                <a:sym typeface="Arial"/>
              </a:rPr>
              <a:t>primary</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key</a:t>
            </a:r>
            <a:r>
              <a:rPr lang="pt-BR" sz="2000" b="0" i="0" kern="0" dirty="0">
                <a:solidFill>
                  <a:srgbClr val="000000"/>
                </a:solidFill>
                <a:latin typeface="Arial"/>
                <a:cs typeface="Arial"/>
                <a:sym typeface="Arial"/>
              </a:rPr>
              <a:t> para  coluna ID. Chame essa tabela de </a:t>
            </a:r>
            <a:r>
              <a:rPr lang="pt-BR" sz="200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uma tabela com 4 colunas, </a:t>
            </a:r>
            <a:r>
              <a:rPr lang="pt-BR" sz="2000" b="0" i="0" kern="0" dirty="0" err="1">
                <a:solidFill>
                  <a:srgbClr val="000000"/>
                </a:solidFill>
                <a:latin typeface="Arial"/>
                <a:cs typeface="Arial"/>
                <a:sym typeface="Arial"/>
              </a:rPr>
              <a:t>posted_on</a:t>
            </a:r>
            <a:r>
              <a:rPr lang="pt-BR" sz="2000" b="0" i="0" kern="0" dirty="0">
                <a:solidFill>
                  <a:srgbClr val="000000"/>
                </a:solidFill>
                <a:latin typeface="Arial"/>
                <a:cs typeface="Arial"/>
                <a:sym typeface="Arial"/>
              </a:rPr>
              <a:t> (big </a:t>
            </a:r>
            <a:r>
              <a:rPr lang="pt-BR" sz="2000" b="0" i="0" kern="0" dirty="0" err="1">
                <a:solidFill>
                  <a:srgbClr val="000000"/>
                </a:solidFill>
                <a:latin typeface="Arial"/>
                <a:cs typeface="Arial"/>
                <a:sym typeface="Arial"/>
              </a:rPr>
              <a:t>integer</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user_id</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integer</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user_name</a:t>
            </a:r>
            <a:r>
              <a:rPr lang="pt-BR" sz="2000" b="0" i="0" kern="0" dirty="0">
                <a:solidFill>
                  <a:srgbClr val="000000"/>
                </a:solidFill>
                <a:latin typeface="Arial"/>
                <a:cs typeface="Arial"/>
                <a:sym typeface="Arial"/>
              </a:rPr>
              <a:t> (texto), </a:t>
            </a:r>
            <a:r>
              <a:rPr lang="pt-BR" sz="2000" b="0" i="0" kern="0" dirty="0" err="1">
                <a:solidFill>
                  <a:srgbClr val="000000"/>
                </a:solidFill>
                <a:latin typeface="Arial"/>
                <a:cs typeface="Arial"/>
                <a:sym typeface="Arial"/>
              </a:rPr>
              <a:t>body</a:t>
            </a:r>
            <a:r>
              <a:rPr lang="pt-BR" sz="2000" b="0" i="0" kern="0" dirty="0">
                <a:solidFill>
                  <a:srgbClr val="000000"/>
                </a:solidFill>
                <a:latin typeface="Arial"/>
                <a:cs typeface="Arial"/>
                <a:sym typeface="Arial"/>
              </a:rPr>
              <a:t> (texto - corpo da mensagem) e defina a </a:t>
            </a:r>
            <a:r>
              <a:rPr lang="pt-BR" sz="2000" b="0" i="0" kern="0" dirty="0" err="1">
                <a:solidFill>
                  <a:srgbClr val="000000"/>
                </a:solidFill>
                <a:latin typeface="Arial"/>
                <a:cs typeface="Arial"/>
                <a:sym typeface="Arial"/>
              </a:rPr>
              <a:t>primary</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key</a:t>
            </a:r>
            <a:r>
              <a:rPr lang="pt-BR" sz="2000" b="0" i="0" kern="0" dirty="0">
                <a:solidFill>
                  <a:srgbClr val="000000"/>
                </a:solidFill>
                <a:latin typeface="Arial"/>
                <a:cs typeface="Arial"/>
                <a:sym typeface="Arial"/>
              </a:rPr>
              <a:t> composta pelas colunas </a:t>
            </a:r>
            <a:r>
              <a:rPr lang="pt-BR" sz="2000" b="0" i="0" kern="0" dirty="0" err="1">
                <a:solidFill>
                  <a:srgbClr val="000000"/>
                </a:solidFill>
                <a:latin typeface="Arial"/>
                <a:cs typeface="Arial"/>
                <a:sym typeface="Arial"/>
              </a:rPr>
              <a:t>user_id</a:t>
            </a:r>
            <a:r>
              <a:rPr lang="pt-BR" sz="2000" b="0" i="0" kern="0" dirty="0">
                <a:solidFill>
                  <a:srgbClr val="000000"/>
                </a:solidFill>
                <a:latin typeface="Arial"/>
                <a:cs typeface="Arial"/>
                <a:sym typeface="Arial"/>
              </a:rPr>
              <a:t> e </a:t>
            </a:r>
            <a:r>
              <a:rPr lang="pt-BR" sz="2000" b="0" i="0" kern="0" dirty="0" err="1">
                <a:solidFill>
                  <a:srgbClr val="000000"/>
                </a:solidFill>
                <a:latin typeface="Arial"/>
                <a:cs typeface="Arial"/>
                <a:sym typeface="Arial"/>
              </a:rPr>
              <a:t>posted_on</a:t>
            </a:r>
            <a:r>
              <a:rPr lang="pt-BR" sz="2000" b="0" i="0" kern="0" dirty="0">
                <a:solidFill>
                  <a:srgbClr val="000000"/>
                </a:solidFill>
                <a:latin typeface="Arial"/>
                <a:cs typeface="Arial"/>
                <a:sym typeface="Arial"/>
              </a:rPr>
              <a:t>. Chame essa tabela de </a:t>
            </a:r>
            <a:r>
              <a:rPr lang="pt-BR" sz="2000" i="0" kern="0" dirty="0" err="1">
                <a:solidFill>
                  <a:srgbClr val="000000"/>
                </a:solidFill>
                <a:latin typeface="Arial"/>
                <a:cs typeface="Arial"/>
                <a:sym typeface="Arial"/>
              </a:rPr>
              <a:t>messages</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Descreva ambas as tabelas criadas.</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1901010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884471" y="889921"/>
            <a:ext cx="7331347" cy="56313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Alterando estrutura da tabela e Adicionando Colunas: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uma Tabela: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Apagando dados de uma Tabela;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Tabelas (</a:t>
            </a:r>
            <a:r>
              <a:rPr lang="pt-BR" sz="2000" b="1" dirty="0" err="1"/>
              <a:t>ColumnFamily</a:t>
            </a:r>
            <a:r>
              <a:rPr lang="pt-BR" sz="2000" b="1" dirty="0"/>
              <a:t>)</a:t>
            </a:r>
            <a:endParaRPr lang="en-US" sz="2000" b="1" dirty="0"/>
          </a:p>
        </p:txBody>
      </p:sp>
      <p:sp>
        <p:nvSpPr>
          <p:cNvPr id="5" name="Rectangle 4"/>
          <p:cNvSpPr/>
          <p:nvPr/>
        </p:nvSpPr>
        <p:spPr>
          <a:xfrm>
            <a:off x="928182" y="1612269"/>
            <a:ext cx="7567027" cy="74524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ALTER TABLE </a:t>
            </a:r>
            <a:r>
              <a:rPr lang="en-US" b="0" i="0" kern="0" dirty="0" err="1">
                <a:solidFill>
                  <a:srgbClr val="000000"/>
                </a:solidFill>
                <a:latin typeface="Arial"/>
                <a:sym typeface="Arial"/>
              </a:rPr>
              <a:t>monkeySpecies</a:t>
            </a:r>
            <a:r>
              <a:rPr lang="en-US" i="0" kern="0" dirty="0">
                <a:solidFill>
                  <a:srgbClr val="000000"/>
                </a:solidFill>
                <a:latin typeface="Arial"/>
                <a:sym typeface="Arial"/>
              </a:rPr>
              <a:t> ALTER </a:t>
            </a:r>
            <a:r>
              <a:rPr lang="en-US" b="0" i="0" kern="0" dirty="0" err="1">
                <a:solidFill>
                  <a:srgbClr val="000000"/>
                </a:solidFill>
                <a:latin typeface="Arial"/>
                <a:sym typeface="Arial"/>
              </a:rPr>
              <a:t>average_size</a:t>
            </a:r>
            <a:r>
              <a:rPr lang="en-US" i="0" kern="0" dirty="0">
                <a:solidFill>
                  <a:srgbClr val="000000"/>
                </a:solidFill>
                <a:latin typeface="Arial"/>
                <a:sym typeface="Arial"/>
              </a:rPr>
              <a:t> TYPE </a:t>
            </a:r>
            <a:r>
              <a:rPr lang="en-US" b="0" i="0" kern="0" dirty="0" err="1">
                <a:solidFill>
                  <a:srgbClr val="000000"/>
                </a:solidFill>
                <a:latin typeface="Arial"/>
                <a:sym typeface="Arial"/>
              </a:rPr>
              <a:t>varint</a:t>
            </a:r>
            <a:r>
              <a:rPr lang="en-US"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&gt; ALTER TABLE </a:t>
            </a:r>
            <a:r>
              <a:rPr lang="en-US" b="0" i="0" kern="0" dirty="0" err="1">
                <a:solidFill>
                  <a:srgbClr val="000000"/>
                </a:solidFill>
                <a:latin typeface="Arial"/>
                <a:sym typeface="Arial"/>
              </a:rPr>
              <a:t>monkeySpecies</a:t>
            </a:r>
            <a:r>
              <a:rPr lang="en-US" b="0" i="0" kern="0" dirty="0">
                <a:solidFill>
                  <a:srgbClr val="000000"/>
                </a:solidFill>
                <a:latin typeface="Arial"/>
                <a:sym typeface="Arial"/>
              </a:rPr>
              <a:t> </a:t>
            </a:r>
            <a:r>
              <a:rPr lang="en-US" i="0" kern="0" dirty="0">
                <a:solidFill>
                  <a:srgbClr val="000000"/>
                </a:solidFill>
                <a:latin typeface="Arial"/>
                <a:sym typeface="Arial"/>
              </a:rPr>
              <a:t>ADD </a:t>
            </a:r>
            <a:r>
              <a:rPr lang="en-US" b="0" i="0" kern="0" dirty="0">
                <a:solidFill>
                  <a:srgbClr val="000000"/>
                </a:solidFill>
                <a:latin typeface="Arial"/>
                <a:sym typeface="Arial"/>
              </a:rPr>
              <a:t>gravesite</a:t>
            </a:r>
            <a:r>
              <a:rPr lang="en-US" i="0" kern="0" dirty="0">
                <a:solidFill>
                  <a:srgbClr val="000000"/>
                </a:solidFill>
                <a:latin typeface="Arial"/>
                <a:sym typeface="Arial"/>
              </a:rPr>
              <a:t> varchar;</a:t>
            </a:r>
          </a:p>
        </p:txBody>
      </p:sp>
      <p:sp>
        <p:nvSpPr>
          <p:cNvPr id="6" name="Rectangle 5"/>
          <p:cNvSpPr/>
          <p:nvPr/>
        </p:nvSpPr>
        <p:spPr>
          <a:xfrm>
            <a:off x="928182" y="2879684"/>
            <a:ext cx="7567027" cy="50613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DROP TABLE </a:t>
            </a:r>
            <a:r>
              <a:rPr lang="en-US" b="0" i="0" kern="0" dirty="0" err="1">
                <a:solidFill>
                  <a:srgbClr val="000000"/>
                </a:solidFill>
                <a:latin typeface="Arial"/>
                <a:sym typeface="Arial"/>
              </a:rPr>
              <a:t>monkeySpecies</a:t>
            </a:r>
            <a:r>
              <a:rPr lang="en-US" b="0" i="0" kern="0" dirty="0">
                <a:solidFill>
                  <a:srgbClr val="000000"/>
                </a:solidFill>
                <a:latin typeface="Arial"/>
                <a:sym typeface="Arial"/>
              </a:rPr>
              <a:t>;</a:t>
            </a:r>
          </a:p>
        </p:txBody>
      </p:sp>
      <p:sp>
        <p:nvSpPr>
          <p:cNvPr id="7" name="Rectangle 6"/>
          <p:cNvSpPr/>
          <p:nvPr/>
        </p:nvSpPr>
        <p:spPr>
          <a:xfrm>
            <a:off x="928182" y="4226359"/>
            <a:ext cx="7567027" cy="47946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TRUNCATE </a:t>
            </a:r>
            <a:r>
              <a:rPr lang="en-US" b="0" i="0" kern="0" dirty="0" err="1">
                <a:solidFill>
                  <a:srgbClr val="000000"/>
                </a:solidFill>
                <a:latin typeface="Arial"/>
                <a:sym typeface="Arial"/>
              </a:rPr>
              <a:t>monkeySpecies</a:t>
            </a:r>
            <a:r>
              <a:rPr lang="en-US" i="0" kern="0" dirty="0">
                <a:solidFill>
                  <a:srgbClr val="000000"/>
                </a:solidFill>
                <a:latin typeface="Arial"/>
                <a:sym typeface="Arial"/>
              </a:rPr>
              <a:t>;</a:t>
            </a:r>
            <a:endParaRPr lang="pt-BR" sz="2000" b="0" i="0" kern="0" dirty="0">
              <a:solidFill>
                <a:srgbClr val="000000"/>
              </a:solidFill>
              <a:latin typeface="Arial"/>
              <a:sym typeface="Arial"/>
            </a:endParaRPr>
          </a:p>
        </p:txBody>
      </p:sp>
      <p:grpSp>
        <p:nvGrpSpPr>
          <p:cNvPr id="8" name="Group 7"/>
          <p:cNvGrpSpPr/>
          <p:nvPr/>
        </p:nvGrpSpPr>
        <p:grpSpPr>
          <a:xfrm>
            <a:off x="863478" y="4804066"/>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https://docs.datastax.com/en/cql/3.3/cql/cql_reference/cqlDropTable.html</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512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3" y="722203"/>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pPr algn="l"/>
            <a:r>
              <a:rPr lang="pt-BR" sz="2000" b="1" dirty="0"/>
              <a:t>Cassandra: Hands-On</a:t>
            </a:r>
            <a:endParaRPr lang="en-US" sz="2000" b="1" dirty="0"/>
          </a:p>
        </p:txBody>
      </p:sp>
      <p:sp>
        <p:nvSpPr>
          <p:cNvPr id="6" name="CaixaDeTexto 5"/>
          <p:cNvSpPr txBox="1"/>
          <p:nvPr/>
        </p:nvSpPr>
        <p:spPr>
          <a:xfrm>
            <a:off x="850507" y="1177824"/>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Alterando a estrutura das tabelas: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Adicione uma nova coluna chamada </a:t>
            </a:r>
            <a:r>
              <a:rPr lang="pt-BR" sz="2000" b="0" i="0" kern="0" dirty="0" err="1">
                <a:solidFill>
                  <a:srgbClr val="000000"/>
                </a:solidFill>
                <a:latin typeface="Arial"/>
                <a:cs typeface="Arial"/>
                <a:sym typeface="Arial"/>
              </a:rPr>
              <a:t>password</a:t>
            </a:r>
            <a:r>
              <a:rPr lang="pt-BR" sz="2000" b="0" i="0" kern="0" dirty="0">
                <a:solidFill>
                  <a:srgbClr val="000000"/>
                </a:solidFill>
                <a:latin typeface="Arial"/>
                <a:cs typeface="Arial"/>
                <a:sym typeface="Arial"/>
              </a:rPr>
              <a:t> (texto) na tabela </a:t>
            </a:r>
            <a:r>
              <a:rPr lang="pt-BR" sz="200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Adicione outra coluna chamada </a:t>
            </a:r>
            <a:r>
              <a:rPr lang="pt-BR" sz="2000" b="0" i="0" kern="0" dirty="0" err="1">
                <a:solidFill>
                  <a:srgbClr val="000000"/>
                </a:solidFill>
                <a:latin typeface="Arial"/>
                <a:cs typeface="Arial"/>
                <a:sym typeface="Arial"/>
              </a:rPr>
              <a:t>password_reset_token</a:t>
            </a:r>
            <a:r>
              <a:rPr lang="pt-BR" sz="2000" b="0" i="0" kern="0" dirty="0">
                <a:solidFill>
                  <a:srgbClr val="000000"/>
                </a:solidFill>
                <a:latin typeface="Arial"/>
                <a:cs typeface="Arial"/>
                <a:sym typeface="Arial"/>
              </a:rPr>
              <a:t> (texto) na tabela </a:t>
            </a:r>
            <a:r>
              <a:rPr lang="pt-BR" sz="200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Descreva a tabela </a:t>
            </a:r>
            <a:r>
              <a:rPr lang="pt-BR" sz="200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27360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1DFEF40A-1E3F-470B-B540-1A2272A15A56}"/>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pic>
        <p:nvPicPr>
          <p:cNvPr id="2" name="Imagem 1">
            <a:extLst>
              <a:ext uri="{FF2B5EF4-FFF2-40B4-BE49-F238E27FC236}">
                <a16:creationId xmlns:a16="http://schemas.microsoft.com/office/drawing/2014/main" id="{6C66176A-40C2-4CAF-8C8D-7916732C49AB}"/>
              </a:ext>
            </a:extLst>
          </p:cNvPr>
          <p:cNvPicPr>
            <a:picLocks noChangeAspect="1"/>
          </p:cNvPicPr>
          <p:nvPr/>
        </p:nvPicPr>
        <p:blipFill>
          <a:blip r:embed="rId2"/>
          <a:stretch>
            <a:fillRect/>
          </a:stretch>
        </p:blipFill>
        <p:spPr>
          <a:xfrm>
            <a:off x="1233327" y="764704"/>
            <a:ext cx="7416823" cy="5010652"/>
          </a:xfrm>
          <a:prstGeom prst="rect">
            <a:avLst/>
          </a:prstGeom>
        </p:spPr>
      </p:pic>
    </p:spTree>
    <p:extLst>
      <p:ext uri="{BB962C8B-B14F-4D97-AF65-F5344CB8AC3E}">
        <p14:creationId xmlns:p14="http://schemas.microsoft.com/office/powerpoint/2010/main" val="2305902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3" y="957251"/>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pPr algn="l"/>
            <a:r>
              <a:rPr lang="pt-BR" sz="2000" b="1" dirty="0"/>
              <a:t>Cassandra: Hands-On</a:t>
            </a:r>
            <a:endParaRPr lang="en-US" sz="2000" b="1" dirty="0"/>
          </a:p>
        </p:txBody>
      </p:sp>
      <p:sp>
        <p:nvSpPr>
          <p:cNvPr id="6" name="CaixaDeTexto 5"/>
          <p:cNvSpPr txBox="1"/>
          <p:nvPr/>
        </p:nvSpPr>
        <p:spPr>
          <a:xfrm>
            <a:off x="876508" y="1228779"/>
            <a:ext cx="7331347" cy="440044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Insira os seguintes dados nas tabelas: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Execute os seguintes </a:t>
            </a:r>
            <a:r>
              <a:rPr lang="pt-BR" sz="2000" b="0" i="0" kern="0" dirty="0" err="1">
                <a:solidFill>
                  <a:srgbClr val="000000"/>
                </a:solidFill>
                <a:latin typeface="Arial"/>
                <a:cs typeface="Arial"/>
                <a:sym typeface="Arial"/>
              </a:rPr>
              <a:t>inserts</a:t>
            </a:r>
            <a:r>
              <a:rPr lang="pt-BR" sz="2000" b="0" i="0" kern="0" dirty="0">
                <a:solidFill>
                  <a:srgbClr val="000000"/>
                </a:solidFill>
                <a:latin typeface="Arial"/>
                <a:cs typeface="Arial"/>
                <a:sym typeface="Arial"/>
              </a:rPr>
              <a:t> na tabela USERS:</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INSERT INTO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(id,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VALUES (101, '</a:t>
            </a:r>
            <a:r>
              <a:rPr lang="pt-BR" sz="2000" b="0" i="0" kern="0" dirty="0" err="1">
                <a:solidFill>
                  <a:srgbClr val="000000"/>
                </a:solidFill>
                <a:latin typeface="Arial"/>
                <a:cs typeface="Arial"/>
                <a:sym typeface="Arial"/>
              </a:rPr>
              <a:t>otto</a:t>
            </a:r>
            <a:r>
              <a:rPr lang="pt-BR" sz="2000" b="0" i="0" kern="0" dirty="0">
                <a:solidFill>
                  <a:srgbClr val="000000"/>
                </a:solidFill>
                <a:latin typeface="Arial"/>
                <a:cs typeface="Arial"/>
                <a:sym typeface="Arial"/>
              </a:rPr>
              <a:t>', 'otto@abc.de');</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INSERT INTO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(id,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VALUES (102, '</a:t>
            </a:r>
            <a:r>
              <a:rPr lang="pt-BR" sz="2000" b="0" i="0" kern="0" dirty="0" err="1">
                <a:solidFill>
                  <a:srgbClr val="000000"/>
                </a:solidFill>
                <a:latin typeface="Arial"/>
                <a:cs typeface="Arial"/>
                <a:sym typeface="Arial"/>
              </a:rPr>
              <a:t>jane</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INSERT INTO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(id,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VALUES (103, '</a:t>
            </a:r>
            <a:r>
              <a:rPr lang="pt-BR" sz="2000" b="0" i="0" kern="0" dirty="0" err="1">
                <a:solidFill>
                  <a:srgbClr val="000000"/>
                </a:solidFill>
                <a:latin typeface="Arial"/>
                <a:cs typeface="Arial"/>
                <a:sym typeface="Arial"/>
              </a:rPr>
              <a:t>karl</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INSERT INTO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(id,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VALUES (104, 'linda', 'linda@abc.de');</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INSERT INTO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(id,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VALUES (105, '</a:t>
            </a:r>
            <a:r>
              <a:rPr lang="pt-BR" sz="2000" b="0" i="0" kern="0" dirty="0" err="1">
                <a:solidFill>
                  <a:srgbClr val="000000"/>
                </a:solidFill>
                <a:latin typeface="Arial"/>
                <a:cs typeface="Arial"/>
                <a:sym typeface="Arial"/>
              </a:rPr>
              <a:t>gerd</a:t>
            </a:r>
            <a:r>
              <a:rPr lang="pt-BR" sz="2000" b="0" i="0" kern="0" dirty="0">
                <a:solidFill>
                  <a:srgbClr val="000000"/>
                </a:solidFill>
                <a:latin typeface="Arial"/>
                <a:cs typeface="Arial"/>
                <a:sym typeface="Arial"/>
              </a:rPr>
              <a:t>', 'g@rd.de');</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INSERT INTO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(id,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VALUES (106, '</a:t>
            </a:r>
            <a:r>
              <a:rPr lang="pt-BR" sz="2000" b="0" i="0" kern="0" dirty="0" err="1">
                <a:solidFill>
                  <a:srgbClr val="000000"/>
                </a:solidFill>
                <a:latin typeface="Arial"/>
                <a:cs typeface="Arial"/>
                <a:sym typeface="Arial"/>
              </a:rPr>
              <a:t>heinz</a:t>
            </a:r>
            <a:r>
              <a:rPr lang="pt-BR" sz="2000" b="0" i="0" kern="0" dirty="0">
                <a:solidFill>
                  <a:srgbClr val="000000"/>
                </a:solidFill>
                <a:latin typeface="Arial"/>
                <a:cs typeface="Arial"/>
                <a:sym typeface="Arial"/>
              </a:rPr>
              <a:t>','heinz@xyz.de');</a:t>
            </a:r>
          </a:p>
        </p:txBody>
      </p:sp>
    </p:spTree>
    <p:extLst>
      <p:ext uri="{BB962C8B-B14F-4D97-AF65-F5344CB8AC3E}">
        <p14:creationId xmlns:p14="http://schemas.microsoft.com/office/powerpoint/2010/main" val="1232012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3" y="722203"/>
            <a:ext cx="7512969" cy="5170870"/>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pPr algn="l"/>
            <a:r>
              <a:rPr lang="pt-BR" sz="2000" b="1" dirty="0"/>
              <a:t>Cassandra: Hands-On</a:t>
            </a:r>
            <a:endParaRPr lang="en-US" sz="2000" b="1" dirty="0"/>
          </a:p>
        </p:txBody>
      </p:sp>
      <p:sp>
        <p:nvSpPr>
          <p:cNvPr id="6" name="CaixaDeTexto 5"/>
          <p:cNvSpPr txBox="1"/>
          <p:nvPr/>
        </p:nvSpPr>
        <p:spPr>
          <a:xfrm>
            <a:off x="876508" y="913262"/>
            <a:ext cx="7331347" cy="495434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Insira os seguintes dados nas tabelas: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Execute os seguintes </a:t>
            </a:r>
            <a:r>
              <a:rPr lang="pt-BR" sz="2000" b="0" i="0" kern="0" dirty="0" err="1">
                <a:solidFill>
                  <a:srgbClr val="000000"/>
                </a:solidFill>
                <a:latin typeface="Arial"/>
                <a:cs typeface="Arial"/>
                <a:sym typeface="Arial"/>
              </a:rPr>
              <a:t>inserts</a:t>
            </a:r>
            <a:r>
              <a:rPr lang="pt-BR" sz="2000" b="0" i="0" kern="0" dirty="0">
                <a:solidFill>
                  <a:srgbClr val="000000"/>
                </a:solidFill>
                <a:latin typeface="Arial"/>
                <a:cs typeface="Arial"/>
                <a:sym typeface="Arial"/>
              </a:rPr>
              <a:t> na tabela MESSAGES:</a:t>
            </a:r>
          </a:p>
          <a:p>
            <a:pPr marL="457109" indent="-457109" defTabSz="914217" eaLnBrk="1" fontAlgn="auto" hangingPunct="1">
              <a:spcBef>
                <a:spcPts val="0"/>
              </a:spcBef>
              <a:spcAft>
                <a:spcPts val="0"/>
              </a:spcAft>
              <a:buClr>
                <a:srgbClr val="FF0000"/>
              </a:buClr>
              <a:buFont typeface="Arial"/>
              <a:buAutoNum type="arabicPeriod"/>
            </a:pPr>
            <a:endParaRPr lang="pt-BR"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INSERT INTO </a:t>
            </a:r>
            <a:r>
              <a:rPr lang="pt-BR" sz="1400" b="0" i="0" kern="0" dirty="0" err="1">
                <a:solidFill>
                  <a:srgbClr val="000000"/>
                </a:solidFill>
                <a:latin typeface="Arial"/>
                <a:cs typeface="Arial"/>
                <a:sym typeface="Arial"/>
              </a:rPr>
              <a:t>messages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user_id</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posted_on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user_name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body</a:t>
            </a:r>
            <a:r>
              <a:rPr lang="pt-BR" sz="1400" b="0" i="0" kern="0" dirty="0">
                <a:solidFill>
                  <a:srgbClr val="000000"/>
                </a:solidFill>
                <a:latin typeface="Arial"/>
                <a:cs typeface="Arial"/>
                <a:sym typeface="Arial"/>
              </a:rPr>
              <a:t>) VALUES (101, 1384895178, '</a:t>
            </a:r>
            <a:r>
              <a:rPr lang="pt-BR" sz="1400" b="0" i="0" kern="0" dirty="0" err="1">
                <a:solidFill>
                  <a:srgbClr val="000000"/>
                </a:solidFill>
                <a:latin typeface="Arial"/>
                <a:cs typeface="Arial"/>
                <a:sym typeface="Arial"/>
              </a:rPr>
              <a:t>otto</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Hello</a:t>
            </a:r>
            <a:r>
              <a:rPr lang="pt-BR" sz="1400" b="0" i="0" kern="0" dirty="0">
                <a:solidFill>
                  <a:srgbClr val="000000"/>
                </a:solidFill>
                <a:latin typeface="Arial"/>
                <a:cs typeface="Arial"/>
                <a:sym typeface="Arial"/>
              </a:rPr>
              <a:t> World!');</a:t>
            </a:r>
          </a:p>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INSERT INTO </a:t>
            </a:r>
            <a:r>
              <a:rPr lang="pt-BR" sz="1400" b="0" i="0" kern="0" dirty="0" err="1">
                <a:solidFill>
                  <a:srgbClr val="000000"/>
                </a:solidFill>
                <a:latin typeface="Arial"/>
                <a:cs typeface="Arial"/>
                <a:sym typeface="Arial"/>
              </a:rPr>
              <a:t>messages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user_id</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posted_on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user_name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body</a:t>
            </a:r>
            <a:r>
              <a:rPr lang="pt-BR" sz="1400" b="0" i="0" kern="0" dirty="0">
                <a:solidFill>
                  <a:srgbClr val="000000"/>
                </a:solidFill>
                <a:latin typeface="Arial"/>
                <a:cs typeface="Arial"/>
                <a:sym typeface="Arial"/>
              </a:rPr>
              <a:t>) VALUES (101, 1384895319, '</a:t>
            </a:r>
            <a:r>
              <a:rPr lang="pt-BR" sz="1400" b="0" i="0" kern="0" dirty="0" err="1">
                <a:solidFill>
                  <a:srgbClr val="000000"/>
                </a:solidFill>
                <a:latin typeface="Arial"/>
                <a:cs typeface="Arial"/>
                <a:sym typeface="Arial"/>
              </a:rPr>
              <a:t>otto</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Hello</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again</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INSERT INTO </a:t>
            </a:r>
            <a:r>
              <a:rPr lang="pt-BR" sz="1400" b="0" i="0" kern="0" dirty="0" err="1">
                <a:solidFill>
                  <a:srgbClr val="000000"/>
                </a:solidFill>
                <a:latin typeface="Arial"/>
                <a:cs typeface="Arial"/>
                <a:sym typeface="Arial"/>
              </a:rPr>
              <a:t>messages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user_id</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posted_on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user_name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body</a:t>
            </a:r>
            <a:r>
              <a:rPr lang="pt-BR" sz="1400" b="0" i="0" kern="0" dirty="0">
                <a:solidFill>
                  <a:srgbClr val="000000"/>
                </a:solidFill>
                <a:latin typeface="Arial"/>
                <a:cs typeface="Arial"/>
                <a:sym typeface="Arial"/>
              </a:rPr>
              <a:t>) VALUES (104, 1384895222, 'linda', '</a:t>
            </a:r>
            <a:r>
              <a:rPr lang="pt-BR" sz="1400" b="0" i="0" kern="0" dirty="0" err="1">
                <a:solidFill>
                  <a:srgbClr val="000000"/>
                </a:solidFill>
                <a:latin typeface="Arial"/>
                <a:cs typeface="Arial"/>
                <a:sym typeface="Arial"/>
              </a:rPr>
              <a:t>Hi</a:t>
            </a:r>
            <a:r>
              <a:rPr lang="pt-BR" sz="1400" b="0" i="0" kern="0" dirty="0">
                <a:solidFill>
                  <a:srgbClr val="000000"/>
                </a:solidFill>
                <a:latin typeface="Arial"/>
                <a:cs typeface="Arial"/>
                <a:sym typeface="Arial"/>
              </a:rPr>
              <a:t>, Otto');</a:t>
            </a:r>
          </a:p>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INSERT INTO </a:t>
            </a:r>
            <a:r>
              <a:rPr lang="pt-BR" sz="1400" b="0" i="0" kern="0" dirty="0" err="1">
                <a:solidFill>
                  <a:srgbClr val="000000"/>
                </a:solidFill>
                <a:latin typeface="Arial"/>
                <a:cs typeface="Arial"/>
                <a:sym typeface="Arial"/>
              </a:rPr>
              <a:t>messages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user_id</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posted_on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user_name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body</a:t>
            </a:r>
            <a:r>
              <a:rPr lang="pt-BR" sz="1400" b="0" i="0" kern="0" dirty="0">
                <a:solidFill>
                  <a:srgbClr val="000000"/>
                </a:solidFill>
                <a:latin typeface="Arial"/>
                <a:cs typeface="Arial"/>
                <a:sym typeface="Arial"/>
              </a:rPr>
              <a:t>) VALUES (103, 1384895223, '</a:t>
            </a:r>
            <a:r>
              <a:rPr lang="pt-BR" sz="1400" b="0" i="0" kern="0" dirty="0" err="1">
                <a:solidFill>
                  <a:srgbClr val="000000"/>
                </a:solidFill>
                <a:latin typeface="Arial"/>
                <a:cs typeface="Arial"/>
                <a:sym typeface="Arial"/>
              </a:rPr>
              <a:t>karl</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Politic</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sucks</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INSERT INTO </a:t>
            </a:r>
            <a:r>
              <a:rPr lang="pt-BR" sz="1400" b="0" i="0" kern="0" dirty="0" err="1">
                <a:solidFill>
                  <a:srgbClr val="000000"/>
                </a:solidFill>
                <a:latin typeface="Arial"/>
                <a:cs typeface="Arial"/>
                <a:sym typeface="Arial"/>
              </a:rPr>
              <a:t>messages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user_id</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posted_on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user_name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body</a:t>
            </a:r>
            <a:r>
              <a:rPr lang="pt-BR" sz="1400" b="0" i="0" kern="0" dirty="0">
                <a:solidFill>
                  <a:srgbClr val="000000"/>
                </a:solidFill>
                <a:latin typeface="Arial"/>
                <a:cs typeface="Arial"/>
                <a:sym typeface="Arial"/>
              </a:rPr>
              <a:t>) VALUES (103, 1384895224, '</a:t>
            </a:r>
            <a:r>
              <a:rPr lang="pt-BR" sz="1400" b="0" i="0" kern="0" dirty="0" err="1">
                <a:solidFill>
                  <a:srgbClr val="000000"/>
                </a:solidFill>
                <a:latin typeface="Arial"/>
                <a:cs typeface="Arial"/>
                <a:sym typeface="Arial"/>
              </a:rPr>
              <a:t>karl</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rhabarber</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rhabarber</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rhabarber</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INSERT INTO </a:t>
            </a:r>
            <a:r>
              <a:rPr lang="pt-BR" sz="1400" b="0" i="0" kern="0" dirty="0" err="1">
                <a:solidFill>
                  <a:srgbClr val="000000"/>
                </a:solidFill>
                <a:latin typeface="Arial"/>
                <a:cs typeface="Arial"/>
                <a:sym typeface="Arial"/>
              </a:rPr>
              <a:t>messages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user_id</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posted_on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user_name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body</a:t>
            </a:r>
            <a:r>
              <a:rPr lang="pt-BR" sz="1400" b="0" i="0" kern="0" dirty="0">
                <a:solidFill>
                  <a:srgbClr val="000000"/>
                </a:solidFill>
                <a:latin typeface="Arial"/>
                <a:cs typeface="Arial"/>
                <a:sym typeface="Arial"/>
              </a:rPr>
              <a:t>) VALUES (103, 1384895225, '</a:t>
            </a:r>
            <a:r>
              <a:rPr lang="pt-BR" sz="1400" b="0" i="0" kern="0" dirty="0" err="1">
                <a:solidFill>
                  <a:srgbClr val="000000"/>
                </a:solidFill>
                <a:latin typeface="Arial"/>
                <a:cs typeface="Arial"/>
                <a:sym typeface="Arial"/>
              </a:rPr>
              <a:t>karl</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want</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desperate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eat</a:t>
            </a:r>
            <a:r>
              <a:rPr lang="pt-BR" sz="1400" b="0" i="0" kern="0" dirty="0">
                <a:solidFill>
                  <a:srgbClr val="000000"/>
                </a:solidFill>
                <a:latin typeface="Arial"/>
                <a:cs typeface="Arial"/>
                <a:sym typeface="Arial"/>
              </a:rPr>
              <a:t> a </a:t>
            </a:r>
            <a:r>
              <a:rPr lang="pt-BR" sz="1400" b="0" i="0" kern="0" dirty="0" err="1">
                <a:solidFill>
                  <a:srgbClr val="000000"/>
                </a:solidFill>
                <a:latin typeface="Arial"/>
                <a:cs typeface="Arial"/>
                <a:sym typeface="Arial"/>
              </a:rPr>
              <a:t>burger</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INSERT INTO </a:t>
            </a:r>
            <a:r>
              <a:rPr lang="pt-BR" sz="1400" b="0" i="0" kern="0" dirty="0" err="1">
                <a:solidFill>
                  <a:srgbClr val="000000"/>
                </a:solidFill>
                <a:latin typeface="Arial"/>
                <a:cs typeface="Arial"/>
                <a:sym typeface="Arial"/>
              </a:rPr>
              <a:t>messages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user_id</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posted_on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user_name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body</a:t>
            </a:r>
            <a:r>
              <a:rPr lang="pt-BR" sz="1400" b="0" i="0" kern="0" dirty="0">
                <a:solidFill>
                  <a:srgbClr val="000000"/>
                </a:solidFill>
                <a:latin typeface="Arial"/>
                <a:cs typeface="Arial"/>
                <a:sym typeface="Arial"/>
              </a:rPr>
              <a:t>) VALUES (103, 1384895226, '</a:t>
            </a:r>
            <a:r>
              <a:rPr lang="pt-BR" sz="1400" b="0" i="0" kern="0" dirty="0" err="1">
                <a:solidFill>
                  <a:srgbClr val="000000"/>
                </a:solidFill>
                <a:latin typeface="Arial"/>
                <a:cs typeface="Arial"/>
                <a:sym typeface="Arial"/>
              </a:rPr>
              <a:t>karl</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Avengers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Infinite</a:t>
            </a:r>
            <a:r>
              <a:rPr lang="pt-BR" sz="1400" b="0" i="0" kern="0" dirty="0">
                <a:solidFill>
                  <a:srgbClr val="000000"/>
                </a:solidFill>
                <a:latin typeface="Arial"/>
                <a:cs typeface="Arial"/>
                <a:sym typeface="Arial"/>
              </a:rPr>
              <a:t> War </a:t>
            </a:r>
            <a:r>
              <a:rPr lang="pt-BR" sz="1400" b="0" i="0" kern="0" dirty="0" err="1">
                <a:solidFill>
                  <a:srgbClr val="000000"/>
                </a:solidFill>
                <a:latin typeface="Arial"/>
                <a:cs typeface="Arial"/>
                <a:sym typeface="Arial"/>
              </a:rPr>
              <a:t>has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lots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of</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problems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about</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quantic</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phisics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concepts</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INSERT INTO </a:t>
            </a:r>
            <a:r>
              <a:rPr lang="pt-BR" sz="1400" b="0" i="0" kern="0" dirty="0" err="1">
                <a:solidFill>
                  <a:srgbClr val="000000"/>
                </a:solidFill>
                <a:latin typeface="Arial"/>
                <a:cs typeface="Arial"/>
                <a:sym typeface="Arial"/>
              </a:rPr>
              <a:t>messages</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user_id</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posted_on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user_name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body</a:t>
            </a:r>
            <a:r>
              <a:rPr lang="pt-BR" sz="1400" b="0" i="0" kern="0" dirty="0">
                <a:solidFill>
                  <a:srgbClr val="000000"/>
                </a:solidFill>
                <a:latin typeface="Arial"/>
                <a:cs typeface="Arial"/>
                <a:sym typeface="Arial"/>
              </a:rPr>
              <a:t>) VALUES (103, 1384895227, '</a:t>
            </a:r>
            <a:r>
              <a:rPr lang="pt-BR" sz="1400" b="0" i="0" kern="0" dirty="0" err="1">
                <a:solidFill>
                  <a:srgbClr val="000000"/>
                </a:solidFill>
                <a:latin typeface="Arial"/>
                <a:cs typeface="Arial"/>
                <a:sym typeface="Arial"/>
              </a:rPr>
              <a:t>karl</a:t>
            </a:r>
            <a:r>
              <a:rPr lang="pt-BR" sz="1400" b="0" i="0" kern="0" dirty="0">
                <a:solidFill>
                  <a:srgbClr val="000000"/>
                </a:solidFill>
                <a:latin typeface="Arial"/>
                <a:cs typeface="Arial"/>
                <a:sym typeface="Arial"/>
              </a:rPr>
              <a:t>', ‘A </a:t>
            </a:r>
            <a:r>
              <a:rPr lang="pt-BR" sz="1400" b="0" i="0" kern="0" dirty="0" err="1">
                <a:solidFill>
                  <a:srgbClr val="000000"/>
                </a:solidFill>
                <a:latin typeface="Arial"/>
                <a:cs typeface="Arial"/>
                <a:sym typeface="Arial"/>
              </a:rPr>
              <a:t>pale</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shelter</a:t>
            </a:r>
            <a:r>
              <a:rPr lang="pt-BR" sz="1400" b="0" i="0" kern="0" dirty="0">
                <a:solidFill>
                  <a:srgbClr val="000000"/>
                </a:solidFill>
                <a:latin typeface="Arial"/>
                <a:cs typeface="Arial"/>
                <a:sym typeface="Arial"/>
              </a:rPr>
              <a:t>');</a:t>
            </a:r>
          </a:p>
        </p:txBody>
      </p:sp>
    </p:spTree>
    <p:extLst>
      <p:ext uri="{BB962C8B-B14F-4D97-AF65-F5344CB8AC3E}">
        <p14:creationId xmlns:p14="http://schemas.microsoft.com/office/powerpoint/2010/main" val="3728519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483336" y="948393"/>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Inserindo Registros/Valores: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err="1"/>
              <a:t>Datatypes</a:t>
            </a:r>
            <a:r>
              <a:rPr lang="pt-BR" sz="2000" b="1" dirty="0"/>
              <a:t> Básicos &amp; </a:t>
            </a:r>
            <a:r>
              <a:rPr lang="pt-BR" sz="2000" b="1" dirty="0" err="1"/>
              <a:t>Collections</a:t>
            </a:r>
            <a:endParaRPr lang="en-US" sz="2000" b="1" dirty="0"/>
          </a:p>
        </p:txBody>
      </p:sp>
      <p:pic>
        <p:nvPicPr>
          <p:cNvPr id="3" name="Picture 2"/>
          <p:cNvPicPr>
            <a:picLocks noChangeAspect="1"/>
          </p:cNvPicPr>
          <p:nvPr/>
        </p:nvPicPr>
        <p:blipFill>
          <a:blip r:embed="rId3"/>
          <a:stretch>
            <a:fillRect/>
          </a:stretch>
        </p:blipFill>
        <p:spPr>
          <a:xfrm>
            <a:off x="439463" y="1492915"/>
            <a:ext cx="4080935" cy="2559877"/>
          </a:xfrm>
          <a:prstGeom prst="rect">
            <a:avLst/>
          </a:prstGeom>
        </p:spPr>
      </p:pic>
      <p:pic>
        <p:nvPicPr>
          <p:cNvPr id="6" name="Picture 5"/>
          <p:cNvPicPr>
            <a:picLocks noChangeAspect="1"/>
          </p:cNvPicPr>
          <p:nvPr/>
        </p:nvPicPr>
        <p:blipFill>
          <a:blip r:embed="rId4"/>
          <a:stretch>
            <a:fillRect/>
          </a:stretch>
        </p:blipFill>
        <p:spPr>
          <a:xfrm>
            <a:off x="4579509" y="1492914"/>
            <a:ext cx="4107291" cy="2559877"/>
          </a:xfrm>
          <a:prstGeom prst="rect">
            <a:avLst/>
          </a:prstGeom>
        </p:spPr>
      </p:pic>
      <p:pic>
        <p:nvPicPr>
          <p:cNvPr id="7" name="Picture 6"/>
          <p:cNvPicPr>
            <a:picLocks noChangeAspect="1"/>
          </p:cNvPicPr>
          <p:nvPr/>
        </p:nvPicPr>
        <p:blipFill>
          <a:blip r:embed="rId5"/>
          <a:stretch>
            <a:fillRect/>
          </a:stretch>
        </p:blipFill>
        <p:spPr>
          <a:xfrm>
            <a:off x="2062406" y="4149715"/>
            <a:ext cx="5034205" cy="939437"/>
          </a:xfrm>
          <a:prstGeom prst="rect">
            <a:avLst/>
          </a:prstGeom>
        </p:spPr>
      </p:pic>
    </p:spTree>
    <p:extLst>
      <p:ext uri="{BB962C8B-B14F-4D97-AF65-F5344CB8AC3E}">
        <p14:creationId xmlns:p14="http://schemas.microsoft.com/office/powerpoint/2010/main" val="4129804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564898" y="888272"/>
            <a:ext cx="7331347" cy="409271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Coluna SET (Multivalorada):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Colunas do tipo SET</a:t>
            </a:r>
            <a:endParaRPr lang="en-US" sz="2000" b="1" dirty="0"/>
          </a:p>
        </p:txBody>
      </p:sp>
      <p:sp>
        <p:nvSpPr>
          <p:cNvPr id="5" name="Rectangle 4"/>
          <p:cNvSpPr/>
          <p:nvPr/>
        </p:nvSpPr>
        <p:spPr>
          <a:xfrm>
            <a:off x="832228" y="1268760"/>
            <a:ext cx="7567027" cy="179885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a:solidFill>
                  <a:srgbClr val="000000"/>
                </a:solidFill>
                <a:latin typeface="Arial"/>
                <a:sym typeface="Arial"/>
              </a:rPr>
              <a:t>images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name text PRIMARY KEY,</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owner text,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date timestamp,</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tags set&lt;text&gt;) ;</a:t>
            </a:r>
          </a:p>
        </p:txBody>
      </p:sp>
      <p:sp>
        <p:nvSpPr>
          <p:cNvPr id="6" name="Rectangle 5"/>
          <p:cNvSpPr/>
          <p:nvPr/>
        </p:nvSpPr>
        <p:spPr>
          <a:xfrm>
            <a:off x="832228" y="3241707"/>
            <a:ext cx="7567027" cy="7743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INSERT INTO </a:t>
            </a:r>
            <a:r>
              <a:rPr lang="en-US" b="0" i="0" kern="0" dirty="0">
                <a:solidFill>
                  <a:srgbClr val="000000"/>
                </a:solidFill>
                <a:latin typeface="Arial"/>
                <a:sym typeface="Arial"/>
              </a:rPr>
              <a:t>images (name, owner, date, tags)</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VALUES ('cat.jpg', '</a:t>
            </a:r>
            <a:r>
              <a:rPr lang="en-US" b="0" i="0" kern="0" dirty="0" err="1">
                <a:solidFill>
                  <a:srgbClr val="000000"/>
                </a:solidFill>
                <a:latin typeface="Arial"/>
                <a:sym typeface="Arial"/>
              </a:rPr>
              <a:t>jsmith</a:t>
            </a:r>
            <a:r>
              <a:rPr lang="en-US" b="0" i="0" kern="0" dirty="0">
                <a:solidFill>
                  <a:srgbClr val="000000"/>
                </a:solidFill>
                <a:latin typeface="Arial"/>
                <a:sym typeface="Arial"/>
              </a:rPr>
              <a:t>', 'now', { 'kitten', 'cat', 'pet' });</a:t>
            </a:r>
          </a:p>
        </p:txBody>
      </p:sp>
      <p:grpSp>
        <p:nvGrpSpPr>
          <p:cNvPr id="48" name="Group 47"/>
          <p:cNvGrpSpPr/>
          <p:nvPr/>
        </p:nvGrpSpPr>
        <p:grpSpPr>
          <a:xfrm>
            <a:off x="832228" y="4665999"/>
            <a:ext cx="7567027" cy="1021718"/>
            <a:chOff x="884624" y="5289516"/>
            <a:chExt cx="7568341" cy="1021895"/>
          </a:xfrm>
        </p:grpSpPr>
        <p:sp>
          <p:nvSpPr>
            <p:cNvPr id="3" name="Rounded Rectangle 2"/>
            <p:cNvSpPr/>
            <p:nvPr/>
          </p:nvSpPr>
          <p:spPr>
            <a:xfrm>
              <a:off x="884624" y="5289516"/>
              <a:ext cx="7568341" cy="102189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0" name="Rounded Rectangle 9"/>
            <p:cNvSpPr/>
            <p:nvPr/>
          </p:nvSpPr>
          <p:spPr>
            <a:xfrm>
              <a:off x="6263439" y="5415376"/>
              <a:ext cx="2049873"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8" name="TextBox 17"/>
            <p:cNvSpPr txBox="1"/>
            <p:nvPr/>
          </p:nvSpPr>
          <p:spPr>
            <a:xfrm>
              <a:off x="6476596" y="5409575"/>
              <a:ext cx="1611601"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TAGS</a:t>
              </a:r>
              <a:endParaRPr lang="en-US" sz="1400" i="0" kern="0" dirty="0">
                <a:solidFill>
                  <a:srgbClr val="000000"/>
                </a:solidFill>
                <a:latin typeface="Arial"/>
                <a:cs typeface="Arial"/>
                <a:sym typeface="Arial"/>
              </a:endParaRPr>
            </a:p>
          </p:txBody>
        </p:sp>
        <p:cxnSp>
          <p:nvCxnSpPr>
            <p:cNvPr id="19" name="Straight Connector 18"/>
            <p:cNvCxnSpPr/>
            <p:nvPr/>
          </p:nvCxnSpPr>
          <p:spPr>
            <a:xfrm>
              <a:off x="6251482" y="5692258"/>
              <a:ext cx="206183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64831" y="5455473"/>
              <a:ext cx="1252266"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a:solidFill>
                    <a:srgbClr val="FF0000"/>
                  </a:solidFill>
                  <a:latin typeface="Arial"/>
                  <a:cs typeface="Arial"/>
                  <a:sym typeface="Arial"/>
                </a:rPr>
                <a:t>NAME (KEY)</a:t>
              </a:r>
              <a:endParaRPr lang="en-US" sz="1400" i="0" kern="0" dirty="0">
                <a:solidFill>
                  <a:srgbClr val="FF0000"/>
                </a:solidFill>
                <a:latin typeface="Arial"/>
                <a:cs typeface="Arial"/>
                <a:sym typeface="Arial"/>
              </a:endParaRPr>
            </a:p>
          </p:txBody>
        </p:sp>
        <p:sp>
          <p:nvSpPr>
            <p:cNvPr id="23" name="TextBox 22"/>
            <p:cNvSpPr txBox="1"/>
            <p:nvPr/>
          </p:nvSpPr>
          <p:spPr>
            <a:xfrm>
              <a:off x="1710704" y="5807542"/>
              <a:ext cx="752129"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Cat.jpg</a:t>
              </a:r>
              <a:endParaRPr lang="en-US" sz="1400" b="0" i="0" kern="0" dirty="0">
                <a:solidFill>
                  <a:srgbClr val="000000"/>
                </a:solidFill>
                <a:latin typeface="Arial"/>
                <a:cs typeface="Arial"/>
                <a:sym typeface="Arial"/>
              </a:endParaRPr>
            </a:p>
          </p:txBody>
        </p:sp>
        <p:grpSp>
          <p:nvGrpSpPr>
            <p:cNvPr id="27" name="Group 26"/>
            <p:cNvGrpSpPr/>
            <p:nvPr/>
          </p:nvGrpSpPr>
          <p:grpSpPr>
            <a:xfrm>
              <a:off x="3687610" y="5409574"/>
              <a:ext cx="1166469" cy="788641"/>
              <a:chOff x="3687610" y="4297180"/>
              <a:chExt cx="1166469" cy="788641"/>
            </a:xfrm>
          </p:grpSpPr>
          <p:sp>
            <p:nvSpPr>
              <p:cNvPr id="8" name="Rounded Rectangle 7"/>
              <p:cNvSpPr/>
              <p:nvPr/>
            </p:nvSpPr>
            <p:spPr>
              <a:xfrm>
                <a:off x="3690190"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4" name="TextBox 13"/>
              <p:cNvSpPr txBox="1"/>
              <p:nvPr/>
            </p:nvSpPr>
            <p:spPr>
              <a:xfrm>
                <a:off x="3792569" y="4297180"/>
                <a:ext cx="99411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OWNER</a:t>
                </a:r>
                <a:endParaRPr lang="en-US" sz="1400" i="0" kern="0" dirty="0">
                  <a:solidFill>
                    <a:srgbClr val="000000"/>
                  </a:solidFill>
                  <a:latin typeface="Arial"/>
                  <a:cs typeface="Arial"/>
                  <a:sym typeface="Arial"/>
                </a:endParaRPr>
              </a:p>
            </p:txBody>
          </p:sp>
          <p:cxnSp>
            <p:nvCxnSpPr>
              <p:cNvPr id="15" name="Straight Connector 14"/>
              <p:cNvCxnSpPr/>
              <p:nvPr/>
            </p:nvCxnSpPr>
            <p:spPr>
              <a:xfrm>
                <a:off x="3687610"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957188" y="4617342"/>
                <a:ext cx="652743"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jsmith</a:t>
                </a:r>
                <a:endParaRPr lang="en-US" sz="1400" b="0" i="0" kern="0" dirty="0">
                  <a:solidFill>
                    <a:srgbClr val="000000"/>
                  </a:solidFill>
                  <a:latin typeface="Arial"/>
                  <a:cs typeface="Arial"/>
                  <a:sym typeface="Arial"/>
                </a:endParaRPr>
              </a:p>
            </p:txBody>
          </p:sp>
        </p:grpSp>
        <p:grpSp>
          <p:nvGrpSpPr>
            <p:cNvPr id="28" name="Group 27"/>
            <p:cNvGrpSpPr/>
            <p:nvPr/>
          </p:nvGrpSpPr>
          <p:grpSpPr>
            <a:xfrm>
              <a:off x="4961763" y="5409574"/>
              <a:ext cx="1178940" cy="788641"/>
              <a:chOff x="4961763" y="4297180"/>
              <a:chExt cx="1178940" cy="788641"/>
            </a:xfrm>
          </p:grpSpPr>
          <p:sp>
            <p:nvSpPr>
              <p:cNvPr id="9" name="Rounded Rectangle 8"/>
              <p:cNvSpPr/>
              <p:nvPr/>
            </p:nvSpPr>
            <p:spPr>
              <a:xfrm>
                <a:off x="4976814"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6" name="TextBox 15"/>
              <p:cNvSpPr txBox="1"/>
              <p:nvPr/>
            </p:nvSpPr>
            <p:spPr>
              <a:xfrm>
                <a:off x="5186878" y="4297180"/>
                <a:ext cx="673582"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DATE</a:t>
                </a:r>
                <a:endParaRPr lang="en-US" sz="1400" i="0" kern="0" dirty="0">
                  <a:solidFill>
                    <a:srgbClr val="000000"/>
                  </a:solidFill>
                  <a:latin typeface="Arial"/>
                  <a:cs typeface="Arial"/>
                  <a:sym typeface="Arial"/>
                </a:endParaRPr>
              </a:p>
            </p:txBody>
          </p:sp>
          <p:cxnSp>
            <p:nvCxnSpPr>
              <p:cNvPr id="17" name="Straight Connector 16"/>
              <p:cNvCxnSpPr/>
              <p:nvPr/>
            </p:nvCxnSpPr>
            <p:spPr>
              <a:xfrm>
                <a:off x="4961763"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280910" y="4604957"/>
                <a:ext cx="513282"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now</a:t>
                </a:r>
                <a:endParaRPr lang="en-US" sz="1400" b="0" i="0" kern="0" dirty="0">
                  <a:solidFill>
                    <a:srgbClr val="000000"/>
                  </a:solidFill>
                  <a:latin typeface="Arial"/>
                  <a:cs typeface="Arial"/>
                  <a:sym typeface="Arial"/>
                </a:endParaRPr>
              </a:p>
            </p:txBody>
          </p:sp>
        </p:grpSp>
        <p:sp>
          <p:nvSpPr>
            <p:cNvPr id="29" name="TextBox 28"/>
            <p:cNvSpPr txBox="1"/>
            <p:nvPr/>
          </p:nvSpPr>
          <p:spPr>
            <a:xfrm>
              <a:off x="6371176" y="5722753"/>
              <a:ext cx="1866217"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kitten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cat</a:t>
              </a:r>
              <a:r>
                <a:rPr lang="pt-BR" sz="1400" b="0" i="0" kern="0" dirty="0">
                  <a:solidFill>
                    <a:srgbClr val="000000"/>
                  </a:solidFill>
                  <a:latin typeface="Arial"/>
                  <a:cs typeface="Arial"/>
                  <a:sym typeface="Arial"/>
                </a:rPr>
                <a:t>, pet, </a:t>
              </a:r>
              <a:r>
                <a:rPr lang="pt-BR" sz="1400" b="0" i="0" kern="0" dirty="0" err="1">
                  <a:solidFill>
                    <a:srgbClr val="000000"/>
                  </a:solidFill>
                  <a:latin typeface="Arial"/>
                  <a:cs typeface="Arial"/>
                  <a:sym typeface="Arial"/>
                </a:rPr>
                <a:t>pussy</a:t>
              </a:r>
              <a:endParaRPr lang="en-US" sz="1400" b="0" i="0" kern="0" dirty="0">
                <a:solidFill>
                  <a:srgbClr val="000000"/>
                </a:solidFill>
                <a:latin typeface="Arial"/>
                <a:cs typeface="Arial"/>
                <a:sym typeface="Arial"/>
              </a:endParaRPr>
            </a:p>
          </p:txBody>
        </p:sp>
      </p:grpSp>
      <p:sp>
        <p:nvSpPr>
          <p:cNvPr id="47" name="Down Arrow 46"/>
          <p:cNvSpPr/>
          <p:nvPr/>
        </p:nvSpPr>
        <p:spPr>
          <a:xfrm>
            <a:off x="6689289" y="3469565"/>
            <a:ext cx="876317" cy="115399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1783007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697714" y="764704"/>
            <a:ext cx="7331347" cy="2554102"/>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Coluna LIST (Multivalorada):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Colunas do tipo LIST</a:t>
            </a:r>
            <a:endParaRPr lang="en-US" sz="2000" b="1" dirty="0"/>
          </a:p>
        </p:txBody>
      </p:sp>
      <p:sp>
        <p:nvSpPr>
          <p:cNvPr id="5" name="Rectangle 4"/>
          <p:cNvSpPr/>
          <p:nvPr/>
        </p:nvSpPr>
        <p:spPr>
          <a:xfrm>
            <a:off x="826738" y="1311833"/>
            <a:ext cx="7567027" cy="179885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a:solidFill>
                  <a:srgbClr val="000000"/>
                </a:solidFill>
                <a:latin typeface="Arial"/>
                <a:sym typeface="Arial"/>
              </a:rPr>
              <a:t>plays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id text PRIMARY KEY,</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game text,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players </a:t>
            </a:r>
            <a:r>
              <a:rPr lang="en-US" b="0" i="0" kern="0" dirty="0" err="1">
                <a:solidFill>
                  <a:srgbClr val="000000"/>
                </a:solidFill>
                <a:latin typeface="Arial"/>
                <a:sym typeface="Arial"/>
              </a:rPr>
              <a:t>int</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scores list&lt;</a:t>
            </a:r>
            <a:r>
              <a:rPr lang="en-US" b="0" i="0" kern="0" dirty="0" err="1">
                <a:solidFill>
                  <a:srgbClr val="000000"/>
                </a:solidFill>
                <a:latin typeface="Arial"/>
                <a:sym typeface="Arial"/>
              </a:rPr>
              <a:t>int</a:t>
            </a:r>
            <a:r>
              <a:rPr lang="en-US" b="0" i="0" kern="0" dirty="0">
                <a:solidFill>
                  <a:srgbClr val="000000"/>
                </a:solidFill>
                <a:latin typeface="Arial"/>
                <a:sym typeface="Arial"/>
              </a:rPr>
              <a:t>&gt;) ;</a:t>
            </a:r>
          </a:p>
        </p:txBody>
      </p:sp>
      <p:sp>
        <p:nvSpPr>
          <p:cNvPr id="6" name="Rectangle 5"/>
          <p:cNvSpPr/>
          <p:nvPr/>
        </p:nvSpPr>
        <p:spPr>
          <a:xfrm>
            <a:off x="832227" y="3208457"/>
            <a:ext cx="7567027" cy="7743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INSERT INTO </a:t>
            </a:r>
            <a:r>
              <a:rPr lang="en-US" b="0" i="0" kern="0" dirty="0">
                <a:solidFill>
                  <a:srgbClr val="000000"/>
                </a:solidFill>
                <a:latin typeface="Arial"/>
                <a:sym typeface="Arial"/>
              </a:rPr>
              <a:t>plays (id, game, players, scores)</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VALUES ('123-afde', 'quake', 3, [17, 4, 2]);</a:t>
            </a:r>
          </a:p>
        </p:txBody>
      </p:sp>
      <p:grpSp>
        <p:nvGrpSpPr>
          <p:cNvPr id="7" name="Group 6"/>
          <p:cNvGrpSpPr/>
          <p:nvPr/>
        </p:nvGrpSpPr>
        <p:grpSpPr>
          <a:xfrm>
            <a:off x="1297566" y="4674680"/>
            <a:ext cx="6625369" cy="1437605"/>
            <a:chOff x="884624" y="5289516"/>
            <a:chExt cx="6626519" cy="1437855"/>
          </a:xfrm>
        </p:grpSpPr>
        <p:sp>
          <p:nvSpPr>
            <p:cNvPr id="8" name="Rounded Rectangle 7"/>
            <p:cNvSpPr/>
            <p:nvPr/>
          </p:nvSpPr>
          <p:spPr>
            <a:xfrm>
              <a:off x="884624" y="5289516"/>
              <a:ext cx="6626519" cy="143785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9" name="Rounded Rectangle 8"/>
            <p:cNvSpPr/>
            <p:nvPr/>
          </p:nvSpPr>
          <p:spPr>
            <a:xfrm>
              <a:off x="6263439" y="5415376"/>
              <a:ext cx="1070315" cy="120749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0" name="TextBox 9"/>
            <p:cNvSpPr txBox="1"/>
            <p:nvPr/>
          </p:nvSpPr>
          <p:spPr>
            <a:xfrm>
              <a:off x="6332708" y="5409575"/>
              <a:ext cx="94879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SCORES</a:t>
              </a:r>
              <a:endParaRPr lang="en-US" sz="1400" i="0" kern="0" dirty="0">
                <a:solidFill>
                  <a:srgbClr val="000000"/>
                </a:solidFill>
                <a:latin typeface="Arial"/>
                <a:cs typeface="Arial"/>
                <a:sym typeface="Arial"/>
              </a:endParaRPr>
            </a:p>
          </p:txBody>
        </p:sp>
        <p:cxnSp>
          <p:nvCxnSpPr>
            <p:cNvPr id="11" name="Straight Connector 10"/>
            <p:cNvCxnSpPr/>
            <p:nvPr/>
          </p:nvCxnSpPr>
          <p:spPr>
            <a:xfrm>
              <a:off x="6251482" y="5692258"/>
              <a:ext cx="108227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64831" y="5455473"/>
              <a:ext cx="1182794"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FF0000"/>
                  </a:solidFill>
                  <a:latin typeface="Arial"/>
                  <a:cs typeface="Arial"/>
                  <a:sym typeface="Arial"/>
                </a:rPr>
                <a:t>ID (KEY)</a:t>
              </a:r>
              <a:endParaRPr lang="en-US" sz="1400" i="0" kern="0" dirty="0">
                <a:solidFill>
                  <a:srgbClr val="FF0000"/>
                </a:solidFill>
                <a:latin typeface="Arial"/>
                <a:cs typeface="Arial"/>
                <a:sym typeface="Arial"/>
              </a:endParaRPr>
            </a:p>
          </p:txBody>
        </p:sp>
        <p:sp>
          <p:nvSpPr>
            <p:cNvPr id="13" name="TextBox 12"/>
            <p:cNvSpPr txBox="1"/>
            <p:nvPr/>
          </p:nvSpPr>
          <p:spPr>
            <a:xfrm>
              <a:off x="1710704" y="5807542"/>
              <a:ext cx="889987"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123-afde</a:t>
              </a:r>
              <a:endParaRPr lang="en-US" sz="1400" b="0" i="0" kern="0" dirty="0">
                <a:solidFill>
                  <a:srgbClr val="000000"/>
                </a:solidFill>
                <a:latin typeface="Arial"/>
                <a:cs typeface="Arial"/>
                <a:sym typeface="Arial"/>
              </a:endParaRPr>
            </a:p>
          </p:txBody>
        </p:sp>
        <p:grpSp>
          <p:nvGrpSpPr>
            <p:cNvPr id="14" name="Group 13"/>
            <p:cNvGrpSpPr/>
            <p:nvPr/>
          </p:nvGrpSpPr>
          <p:grpSpPr>
            <a:xfrm>
              <a:off x="3687610" y="5409574"/>
              <a:ext cx="1166469" cy="788641"/>
              <a:chOff x="3687610" y="4297180"/>
              <a:chExt cx="1166469" cy="788641"/>
            </a:xfrm>
          </p:grpSpPr>
          <p:sp>
            <p:nvSpPr>
              <p:cNvPr id="21" name="Rounded Rectangle 20"/>
              <p:cNvSpPr/>
              <p:nvPr/>
            </p:nvSpPr>
            <p:spPr>
              <a:xfrm>
                <a:off x="3690190"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2" name="TextBox 21"/>
              <p:cNvSpPr txBox="1"/>
              <p:nvPr/>
            </p:nvSpPr>
            <p:spPr>
              <a:xfrm>
                <a:off x="3792569" y="4297180"/>
                <a:ext cx="99411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GAME</a:t>
                </a:r>
                <a:endParaRPr lang="en-US" sz="1400" i="0" kern="0" dirty="0">
                  <a:solidFill>
                    <a:srgbClr val="000000"/>
                  </a:solidFill>
                  <a:latin typeface="Arial"/>
                  <a:cs typeface="Arial"/>
                  <a:sym typeface="Arial"/>
                </a:endParaRPr>
              </a:p>
            </p:txBody>
          </p:sp>
          <p:cxnSp>
            <p:nvCxnSpPr>
              <p:cNvPr id="23" name="Straight Connector 22"/>
              <p:cNvCxnSpPr/>
              <p:nvPr/>
            </p:nvCxnSpPr>
            <p:spPr>
              <a:xfrm>
                <a:off x="3687610"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57188" y="4617342"/>
                <a:ext cx="671979"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quake</a:t>
                </a:r>
                <a:endParaRPr lang="en-US" sz="1400" b="0" i="0" kern="0" dirty="0">
                  <a:solidFill>
                    <a:srgbClr val="000000"/>
                  </a:solidFill>
                  <a:latin typeface="Arial"/>
                  <a:cs typeface="Arial"/>
                  <a:sym typeface="Arial"/>
                </a:endParaRPr>
              </a:p>
            </p:txBody>
          </p:sp>
        </p:grpSp>
        <p:grpSp>
          <p:nvGrpSpPr>
            <p:cNvPr id="15" name="Group 14"/>
            <p:cNvGrpSpPr/>
            <p:nvPr/>
          </p:nvGrpSpPr>
          <p:grpSpPr>
            <a:xfrm>
              <a:off x="4961763" y="5409574"/>
              <a:ext cx="1178940" cy="788641"/>
              <a:chOff x="4961763" y="4297180"/>
              <a:chExt cx="1178940" cy="788641"/>
            </a:xfrm>
          </p:grpSpPr>
          <p:sp>
            <p:nvSpPr>
              <p:cNvPr id="17" name="Rounded Rectangle 16"/>
              <p:cNvSpPr/>
              <p:nvPr/>
            </p:nvSpPr>
            <p:spPr>
              <a:xfrm>
                <a:off x="4976814"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8" name="TextBox 17"/>
              <p:cNvSpPr txBox="1"/>
              <p:nvPr/>
            </p:nvSpPr>
            <p:spPr>
              <a:xfrm>
                <a:off x="5068693" y="4297180"/>
                <a:ext cx="1034257"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PLAYERS</a:t>
                </a:r>
                <a:endParaRPr lang="en-US" sz="1400" i="0" kern="0" dirty="0">
                  <a:solidFill>
                    <a:srgbClr val="000000"/>
                  </a:solidFill>
                  <a:latin typeface="Arial"/>
                  <a:cs typeface="Arial"/>
                  <a:sym typeface="Arial"/>
                </a:endParaRPr>
              </a:p>
            </p:txBody>
          </p:sp>
          <p:cxnSp>
            <p:nvCxnSpPr>
              <p:cNvPr id="19" name="Straight Connector 18"/>
              <p:cNvCxnSpPr/>
              <p:nvPr/>
            </p:nvCxnSpPr>
            <p:spPr>
              <a:xfrm>
                <a:off x="4961763"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80910" y="4644147"/>
                <a:ext cx="662668"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3</a:t>
                </a:r>
                <a:endParaRPr lang="en-US" sz="1400" b="0" i="0" kern="0" dirty="0">
                  <a:solidFill>
                    <a:srgbClr val="000000"/>
                  </a:solidFill>
                  <a:latin typeface="Arial"/>
                  <a:cs typeface="Arial"/>
                  <a:sym typeface="Arial"/>
                </a:endParaRPr>
              </a:p>
            </p:txBody>
          </p:sp>
        </p:grpSp>
        <p:sp>
          <p:nvSpPr>
            <p:cNvPr id="16" name="TextBox 15"/>
            <p:cNvSpPr txBox="1"/>
            <p:nvPr/>
          </p:nvSpPr>
          <p:spPr>
            <a:xfrm>
              <a:off x="6371177" y="5722753"/>
              <a:ext cx="792760" cy="738664"/>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17</a:t>
              </a:r>
            </a:p>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4</a:t>
              </a:r>
            </a:p>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a:t>
              </a:r>
              <a:endParaRPr lang="en-US" sz="1400" b="0" i="0" kern="0" dirty="0">
                <a:solidFill>
                  <a:srgbClr val="000000"/>
                </a:solidFill>
                <a:latin typeface="Arial"/>
                <a:cs typeface="Arial"/>
                <a:sym typeface="Arial"/>
              </a:endParaRPr>
            </a:p>
          </p:txBody>
        </p:sp>
      </p:grpSp>
      <p:sp>
        <p:nvSpPr>
          <p:cNvPr id="25" name="Down Arrow 24"/>
          <p:cNvSpPr/>
          <p:nvPr/>
        </p:nvSpPr>
        <p:spPr>
          <a:xfrm>
            <a:off x="6741532" y="3726397"/>
            <a:ext cx="876317" cy="115399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3908416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28645" y="836712"/>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Coluna MAP (Multivalorada):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Colunas do tipo MAP</a:t>
            </a:r>
            <a:endParaRPr lang="en-US" sz="2000" b="1" dirty="0"/>
          </a:p>
        </p:txBody>
      </p:sp>
      <p:sp>
        <p:nvSpPr>
          <p:cNvPr id="5" name="Rectangle 4"/>
          <p:cNvSpPr/>
          <p:nvPr/>
        </p:nvSpPr>
        <p:spPr>
          <a:xfrm>
            <a:off x="884471" y="1412106"/>
            <a:ext cx="7567027" cy="15696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a:solidFill>
                  <a:srgbClr val="000000"/>
                </a:solidFill>
                <a:latin typeface="Arial"/>
                <a:sym typeface="Arial"/>
              </a:rPr>
              <a:t>users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id text PRIMARY KEY,</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given text,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surname text,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favs map&lt;text, text&gt;);</a:t>
            </a:r>
          </a:p>
        </p:txBody>
      </p:sp>
      <p:sp>
        <p:nvSpPr>
          <p:cNvPr id="6" name="Rectangle 5"/>
          <p:cNvSpPr/>
          <p:nvPr/>
        </p:nvSpPr>
        <p:spPr>
          <a:xfrm>
            <a:off x="884471" y="3141748"/>
            <a:ext cx="7567027" cy="7743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INSERT INTO </a:t>
            </a:r>
            <a:r>
              <a:rPr lang="en-US" b="0" i="0" kern="0" dirty="0">
                <a:solidFill>
                  <a:srgbClr val="000000"/>
                </a:solidFill>
                <a:latin typeface="Arial"/>
                <a:sym typeface="Arial"/>
              </a:rPr>
              <a:t>users (id, given, surname, favs)</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VALUES</a:t>
            </a:r>
            <a:r>
              <a:rPr lang="en-US" b="0" i="0" kern="0" dirty="0">
                <a:solidFill>
                  <a:srgbClr val="000000"/>
                </a:solidFill>
                <a:latin typeface="Arial"/>
                <a:sym typeface="Arial"/>
              </a:rPr>
              <a:t> ('</a:t>
            </a:r>
            <a:r>
              <a:rPr lang="en-US" b="0" i="0" kern="0" dirty="0" err="1">
                <a:solidFill>
                  <a:srgbClr val="000000"/>
                </a:solidFill>
                <a:latin typeface="Arial"/>
                <a:sym typeface="Arial"/>
              </a:rPr>
              <a:t>jsmith</a:t>
            </a:r>
            <a:r>
              <a:rPr lang="en-US" b="0" i="0" kern="0" dirty="0">
                <a:solidFill>
                  <a:srgbClr val="000000"/>
                </a:solidFill>
                <a:latin typeface="Arial"/>
                <a:sym typeface="Arial"/>
              </a:rPr>
              <a:t>', 'John', 'Smith', { 'fruit' : 'apple', 'band' : 'Beatles' });</a:t>
            </a:r>
          </a:p>
        </p:txBody>
      </p:sp>
      <p:grpSp>
        <p:nvGrpSpPr>
          <p:cNvPr id="7" name="Group 6"/>
          <p:cNvGrpSpPr/>
          <p:nvPr/>
        </p:nvGrpSpPr>
        <p:grpSpPr>
          <a:xfrm>
            <a:off x="884471" y="4286920"/>
            <a:ext cx="7567027" cy="1228636"/>
            <a:chOff x="884624" y="5289516"/>
            <a:chExt cx="7568341" cy="1228849"/>
          </a:xfrm>
        </p:grpSpPr>
        <p:sp>
          <p:nvSpPr>
            <p:cNvPr id="8" name="Rounded Rectangle 7"/>
            <p:cNvSpPr/>
            <p:nvPr/>
          </p:nvSpPr>
          <p:spPr>
            <a:xfrm>
              <a:off x="884624" y="5289516"/>
              <a:ext cx="7568341" cy="122884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9" name="Rounded Rectangle 8"/>
            <p:cNvSpPr/>
            <p:nvPr/>
          </p:nvSpPr>
          <p:spPr>
            <a:xfrm>
              <a:off x="6263439" y="5415376"/>
              <a:ext cx="1824759" cy="972361"/>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0" name="TextBox 9"/>
            <p:cNvSpPr txBox="1"/>
            <p:nvPr/>
          </p:nvSpPr>
          <p:spPr>
            <a:xfrm>
              <a:off x="6695443" y="5398765"/>
              <a:ext cx="94879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FAVS</a:t>
              </a:r>
              <a:endParaRPr lang="en-US" sz="1400" i="0" kern="0" dirty="0">
                <a:solidFill>
                  <a:srgbClr val="000000"/>
                </a:solidFill>
                <a:latin typeface="Arial"/>
                <a:cs typeface="Arial"/>
                <a:sym typeface="Arial"/>
              </a:endParaRPr>
            </a:p>
          </p:txBody>
        </p:sp>
        <p:cxnSp>
          <p:nvCxnSpPr>
            <p:cNvPr id="11" name="Straight Connector 10"/>
            <p:cNvCxnSpPr/>
            <p:nvPr/>
          </p:nvCxnSpPr>
          <p:spPr>
            <a:xfrm>
              <a:off x="6251482" y="5692258"/>
              <a:ext cx="18367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64831" y="5455473"/>
              <a:ext cx="1182794"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FF0000"/>
                  </a:solidFill>
                  <a:latin typeface="Arial"/>
                  <a:cs typeface="Arial"/>
                  <a:sym typeface="Arial"/>
                </a:rPr>
                <a:t>ID (KEY)</a:t>
              </a:r>
              <a:endParaRPr lang="en-US" sz="1400" i="0" kern="0" dirty="0">
                <a:solidFill>
                  <a:srgbClr val="FF0000"/>
                </a:solidFill>
                <a:latin typeface="Arial"/>
                <a:cs typeface="Arial"/>
                <a:sym typeface="Arial"/>
              </a:endParaRPr>
            </a:p>
          </p:txBody>
        </p:sp>
        <p:sp>
          <p:nvSpPr>
            <p:cNvPr id="13" name="TextBox 12"/>
            <p:cNvSpPr txBox="1"/>
            <p:nvPr/>
          </p:nvSpPr>
          <p:spPr>
            <a:xfrm>
              <a:off x="1829856" y="5830473"/>
              <a:ext cx="652743"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jsmith</a:t>
              </a:r>
              <a:endParaRPr lang="en-US" sz="1400" b="0" i="0" kern="0" dirty="0">
                <a:solidFill>
                  <a:srgbClr val="000000"/>
                </a:solidFill>
                <a:latin typeface="Arial"/>
                <a:cs typeface="Arial"/>
                <a:sym typeface="Arial"/>
              </a:endParaRPr>
            </a:p>
          </p:txBody>
        </p:sp>
        <p:grpSp>
          <p:nvGrpSpPr>
            <p:cNvPr id="14" name="Group 13"/>
            <p:cNvGrpSpPr/>
            <p:nvPr/>
          </p:nvGrpSpPr>
          <p:grpSpPr>
            <a:xfrm>
              <a:off x="3687610" y="5409574"/>
              <a:ext cx="1166469" cy="788641"/>
              <a:chOff x="3687610" y="4297180"/>
              <a:chExt cx="1166469" cy="788641"/>
            </a:xfrm>
          </p:grpSpPr>
          <p:sp>
            <p:nvSpPr>
              <p:cNvPr id="21" name="Rounded Rectangle 20"/>
              <p:cNvSpPr/>
              <p:nvPr/>
            </p:nvSpPr>
            <p:spPr>
              <a:xfrm>
                <a:off x="3690190"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2" name="TextBox 21"/>
              <p:cNvSpPr txBox="1"/>
              <p:nvPr/>
            </p:nvSpPr>
            <p:spPr>
              <a:xfrm>
                <a:off x="3792569" y="4297180"/>
                <a:ext cx="99411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GIVEN</a:t>
                </a:r>
                <a:endParaRPr lang="en-US" sz="1400" i="0" kern="0" dirty="0">
                  <a:solidFill>
                    <a:srgbClr val="000000"/>
                  </a:solidFill>
                  <a:latin typeface="Arial"/>
                  <a:cs typeface="Arial"/>
                  <a:sym typeface="Arial"/>
                </a:endParaRPr>
              </a:p>
            </p:txBody>
          </p:sp>
          <p:cxnSp>
            <p:nvCxnSpPr>
              <p:cNvPr id="23" name="Straight Connector 22"/>
              <p:cNvCxnSpPr/>
              <p:nvPr/>
            </p:nvCxnSpPr>
            <p:spPr>
              <a:xfrm>
                <a:off x="3687610"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57188" y="4617342"/>
                <a:ext cx="572593"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John</a:t>
                </a:r>
                <a:endParaRPr lang="en-US" sz="1400" b="0" i="0" kern="0" dirty="0">
                  <a:solidFill>
                    <a:srgbClr val="000000"/>
                  </a:solidFill>
                  <a:latin typeface="Arial"/>
                  <a:cs typeface="Arial"/>
                  <a:sym typeface="Arial"/>
                </a:endParaRPr>
              </a:p>
            </p:txBody>
          </p:sp>
        </p:grpSp>
        <p:grpSp>
          <p:nvGrpSpPr>
            <p:cNvPr id="15" name="Group 14"/>
            <p:cNvGrpSpPr/>
            <p:nvPr/>
          </p:nvGrpSpPr>
          <p:grpSpPr>
            <a:xfrm>
              <a:off x="4961763" y="5409575"/>
              <a:ext cx="1178940" cy="788640"/>
              <a:chOff x="4961763" y="4297181"/>
              <a:chExt cx="1178940" cy="788640"/>
            </a:xfrm>
          </p:grpSpPr>
          <p:sp>
            <p:nvSpPr>
              <p:cNvPr id="17" name="Rounded Rectangle 16"/>
              <p:cNvSpPr/>
              <p:nvPr/>
            </p:nvSpPr>
            <p:spPr>
              <a:xfrm>
                <a:off x="4976814"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8" name="TextBox 17"/>
              <p:cNvSpPr txBox="1"/>
              <p:nvPr/>
            </p:nvSpPr>
            <p:spPr>
              <a:xfrm>
                <a:off x="4987889" y="4297181"/>
                <a:ext cx="1124287" cy="307777"/>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SURNAME</a:t>
                </a:r>
                <a:endParaRPr lang="en-US" sz="1400" i="0" kern="0" dirty="0">
                  <a:solidFill>
                    <a:srgbClr val="000000"/>
                  </a:solidFill>
                  <a:latin typeface="Arial"/>
                  <a:cs typeface="Arial"/>
                  <a:sym typeface="Arial"/>
                </a:endParaRPr>
              </a:p>
            </p:txBody>
          </p:sp>
          <p:cxnSp>
            <p:nvCxnSpPr>
              <p:cNvPr id="19" name="Straight Connector 18"/>
              <p:cNvCxnSpPr/>
              <p:nvPr/>
            </p:nvCxnSpPr>
            <p:spPr>
              <a:xfrm>
                <a:off x="4961763"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80910" y="4644147"/>
                <a:ext cx="662668"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Smith</a:t>
                </a:r>
                <a:endParaRPr lang="en-US" sz="1400" b="0" i="0" kern="0" dirty="0">
                  <a:solidFill>
                    <a:srgbClr val="000000"/>
                  </a:solidFill>
                  <a:latin typeface="Arial"/>
                  <a:cs typeface="Arial"/>
                  <a:sym typeface="Arial"/>
                </a:endParaRPr>
              </a:p>
            </p:txBody>
          </p:sp>
        </p:grpSp>
        <p:sp>
          <p:nvSpPr>
            <p:cNvPr id="16" name="TextBox 15"/>
            <p:cNvSpPr txBox="1"/>
            <p:nvPr/>
          </p:nvSpPr>
          <p:spPr>
            <a:xfrm>
              <a:off x="6371176" y="5722752"/>
              <a:ext cx="1608329" cy="523220"/>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fruit</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apple</a:t>
              </a:r>
              <a:endParaRPr lang="pt-BR" sz="1400" b="0" i="0" kern="0" dirty="0">
                <a:solidFill>
                  <a:srgbClr val="000000"/>
                </a:solidFill>
                <a:latin typeface="Arial"/>
                <a:cs typeface="Arial"/>
                <a:sym typeface="Arial"/>
              </a:endParaRPr>
            </a:p>
            <a:p>
              <a:pPr algn="ct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band</a:t>
              </a:r>
              <a:r>
                <a:rPr lang="pt-BR" sz="1400" b="0" i="0" kern="0" dirty="0">
                  <a:solidFill>
                    <a:srgbClr val="000000"/>
                  </a:solidFill>
                  <a:latin typeface="Arial"/>
                  <a:cs typeface="Arial"/>
                  <a:sym typeface="Arial"/>
                </a:rPr>
                <a:t>: Beatles</a:t>
              </a:r>
              <a:endParaRPr lang="en-US" sz="1400" b="0" i="0" kern="0" dirty="0">
                <a:solidFill>
                  <a:srgbClr val="000000"/>
                </a:solidFill>
                <a:latin typeface="Arial"/>
                <a:cs typeface="Arial"/>
                <a:sym typeface="Arial"/>
              </a:endParaRPr>
            </a:p>
          </p:txBody>
        </p:sp>
      </p:grpSp>
      <p:sp>
        <p:nvSpPr>
          <p:cNvPr id="25" name="Down Arrow 24"/>
          <p:cNvSpPr/>
          <p:nvPr/>
        </p:nvSpPr>
        <p:spPr>
          <a:xfrm>
            <a:off x="7642909" y="3403911"/>
            <a:ext cx="876317" cy="115399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2008413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836712"/>
            <a:ext cx="7331347" cy="70776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Coluna TUPLE (Multivalorada):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Colunas do tipo TUPLE</a:t>
            </a:r>
            <a:endParaRPr lang="en-US" sz="2000" b="1" dirty="0"/>
          </a:p>
        </p:txBody>
      </p:sp>
      <p:sp>
        <p:nvSpPr>
          <p:cNvPr id="5" name="Rectangle 4"/>
          <p:cNvSpPr/>
          <p:nvPr/>
        </p:nvSpPr>
        <p:spPr>
          <a:xfrm>
            <a:off x="884471" y="1383842"/>
            <a:ext cx="7567027" cy="103415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err="1">
                <a:solidFill>
                  <a:srgbClr val="000000"/>
                </a:solidFill>
                <a:latin typeface="Arial"/>
                <a:sym typeface="Arial"/>
              </a:rPr>
              <a:t>collect_things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keyId</a:t>
            </a:r>
            <a:r>
              <a:rPr lang="en-US" b="0" i="0" kern="0" dirty="0">
                <a:solidFill>
                  <a:srgbClr val="000000"/>
                </a:solidFill>
                <a:latin typeface="Arial"/>
                <a:sym typeface="Arial"/>
              </a:rPr>
              <a:t> </a:t>
            </a:r>
            <a:r>
              <a:rPr lang="en-US" b="0" i="0" kern="0" dirty="0" err="1">
                <a:solidFill>
                  <a:srgbClr val="000000"/>
                </a:solidFill>
                <a:latin typeface="Arial"/>
                <a:sym typeface="Arial"/>
              </a:rPr>
              <a:t>int</a:t>
            </a:r>
            <a:r>
              <a:rPr lang="en-US" b="0" i="0" kern="0" dirty="0">
                <a:solidFill>
                  <a:srgbClr val="000000"/>
                </a:solidFill>
                <a:latin typeface="Arial"/>
                <a:sym typeface="Arial"/>
              </a:rPr>
              <a:t> PRIMARY KEY,</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valueNames</a:t>
            </a:r>
            <a:r>
              <a:rPr lang="en-US" b="0" i="0" kern="0" dirty="0">
                <a:solidFill>
                  <a:srgbClr val="000000"/>
                </a:solidFill>
                <a:latin typeface="Arial"/>
                <a:sym typeface="Arial"/>
              </a:rPr>
              <a:t> </a:t>
            </a:r>
            <a:r>
              <a:rPr lang="en-US" i="0" kern="0" dirty="0">
                <a:solidFill>
                  <a:srgbClr val="000000"/>
                </a:solidFill>
                <a:latin typeface="Arial"/>
                <a:sym typeface="Arial"/>
              </a:rPr>
              <a:t>tuple&lt;</a:t>
            </a:r>
            <a:r>
              <a:rPr lang="en-US" i="0" kern="0" dirty="0" err="1">
                <a:solidFill>
                  <a:srgbClr val="000000"/>
                </a:solidFill>
                <a:latin typeface="Arial"/>
                <a:sym typeface="Arial"/>
              </a:rPr>
              <a:t>int</a:t>
            </a:r>
            <a:r>
              <a:rPr lang="en-US" i="0" kern="0" dirty="0">
                <a:solidFill>
                  <a:srgbClr val="000000"/>
                </a:solidFill>
                <a:latin typeface="Arial"/>
                <a:sym typeface="Arial"/>
              </a:rPr>
              <a:t>, text, text&gt;</a:t>
            </a:r>
            <a:r>
              <a:rPr lang="en-US" b="0" i="0" kern="0" dirty="0">
                <a:solidFill>
                  <a:srgbClr val="000000"/>
                </a:solidFill>
                <a:latin typeface="Arial"/>
                <a:sym typeface="Arial"/>
              </a:rPr>
              <a:t>);</a:t>
            </a:r>
          </a:p>
        </p:txBody>
      </p:sp>
      <p:sp>
        <p:nvSpPr>
          <p:cNvPr id="29" name="Rectangle 28"/>
          <p:cNvSpPr/>
          <p:nvPr/>
        </p:nvSpPr>
        <p:spPr>
          <a:xfrm>
            <a:off x="884471" y="2577997"/>
            <a:ext cx="7567027" cy="7743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INSERT INTO </a:t>
            </a:r>
            <a:r>
              <a:rPr lang="en-US" b="0" i="0" kern="0" dirty="0" err="1">
                <a:solidFill>
                  <a:srgbClr val="000000"/>
                </a:solidFill>
                <a:latin typeface="Arial"/>
                <a:sym typeface="Arial"/>
              </a:rPr>
              <a:t>collect_things</a:t>
            </a:r>
            <a:r>
              <a:rPr lang="en-US" b="0" i="0" kern="0" dirty="0">
                <a:solidFill>
                  <a:srgbClr val="000000"/>
                </a:solidFill>
                <a:latin typeface="Arial"/>
                <a:sym typeface="Arial"/>
              </a:rPr>
              <a:t> (</a:t>
            </a:r>
            <a:r>
              <a:rPr lang="en-US" b="0" i="0" kern="0" dirty="0" err="1">
                <a:solidFill>
                  <a:srgbClr val="000000"/>
                </a:solidFill>
                <a:latin typeface="Arial"/>
                <a:sym typeface="Arial"/>
              </a:rPr>
              <a:t>keyId</a:t>
            </a:r>
            <a:r>
              <a:rPr lang="en-US" b="0" i="0" kern="0" dirty="0">
                <a:solidFill>
                  <a:srgbClr val="000000"/>
                </a:solidFill>
                <a:latin typeface="Arial"/>
                <a:sym typeface="Arial"/>
              </a:rPr>
              <a:t>, </a:t>
            </a:r>
            <a:r>
              <a:rPr lang="en-US" b="0" i="0" kern="0" dirty="0" err="1">
                <a:solidFill>
                  <a:srgbClr val="000000"/>
                </a:solidFill>
                <a:latin typeface="Arial"/>
                <a:sym typeface="Arial"/>
              </a:rPr>
              <a:t>valueNames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VALUES</a:t>
            </a:r>
            <a:r>
              <a:rPr lang="en-US" b="0" i="0" kern="0" dirty="0">
                <a:solidFill>
                  <a:srgbClr val="000000"/>
                </a:solidFill>
                <a:latin typeface="Arial"/>
                <a:sym typeface="Arial"/>
              </a:rPr>
              <a:t> (‘Jennifer’, (0 , ‘CD’, ‘Madonna’) );</a:t>
            </a:r>
          </a:p>
        </p:txBody>
      </p:sp>
      <p:grpSp>
        <p:nvGrpSpPr>
          <p:cNvPr id="30" name="Group 29"/>
          <p:cNvGrpSpPr/>
          <p:nvPr/>
        </p:nvGrpSpPr>
        <p:grpSpPr>
          <a:xfrm>
            <a:off x="884471" y="4258656"/>
            <a:ext cx="7567027" cy="1228636"/>
            <a:chOff x="884624" y="5289516"/>
            <a:chExt cx="7568341" cy="1228849"/>
          </a:xfrm>
        </p:grpSpPr>
        <p:sp>
          <p:nvSpPr>
            <p:cNvPr id="31" name="Rounded Rectangle 30"/>
            <p:cNvSpPr/>
            <p:nvPr/>
          </p:nvSpPr>
          <p:spPr>
            <a:xfrm>
              <a:off x="884624" y="5289516"/>
              <a:ext cx="7568341" cy="122884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2" name="Rounded Rectangle 31"/>
            <p:cNvSpPr/>
            <p:nvPr/>
          </p:nvSpPr>
          <p:spPr>
            <a:xfrm>
              <a:off x="5342709" y="5415376"/>
              <a:ext cx="2745489" cy="972361"/>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3" name="TextBox 32"/>
            <p:cNvSpPr txBox="1"/>
            <p:nvPr/>
          </p:nvSpPr>
          <p:spPr>
            <a:xfrm>
              <a:off x="5721531" y="5398765"/>
              <a:ext cx="2050869"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valueNames</a:t>
              </a:r>
              <a:endParaRPr lang="en-US" sz="1400" i="0" kern="0" dirty="0">
                <a:solidFill>
                  <a:srgbClr val="000000"/>
                </a:solidFill>
                <a:latin typeface="Arial"/>
                <a:cs typeface="Arial"/>
                <a:sym typeface="Arial"/>
              </a:endParaRPr>
            </a:p>
          </p:txBody>
        </p:sp>
        <p:cxnSp>
          <p:nvCxnSpPr>
            <p:cNvPr id="34" name="Straight Connector 33"/>
            <p:cNvCxnSpPr/>
            <p:nvPr/>
          </p:nvCxnSpPr>
          <p:spPr>
            <a:xfrm>
              <a:off x="5342709" y="5692258"/>
              <a:ext cx="27454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564830" y="5455473"/>
              <a:ext cx="142656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err="1">
                  <a:solidFill>
                    <a:srgbClr val="FF0000"/>
                  </a:solidFill>
                  <a:latin typeface="Arial"/>
                  <a:cs typeface="Arial"/>
                  <a:sym typeface="Arial"/>
                </a:rPr>
                <a:t>KeyId</a:t>
              </a:r>
              <a:r>
                <a:rPr lang="pt-BR" sz="1400" i="0" kern="0" dirty="0">
                  <a:solidFill>
                    <a:srgbClr val="FF0000"/>
                  </a:solidFill>
                  <a:latin typeface="Arial"/>
                  <a:cs typeface="Arial"/>
                  <a:sym typeface="Arial"/>
                </a:rPr>
                <a:t> (KEY)</a:t>
              </a:r>
              <a:endParaRPr lang="en-US" sz="1400" i="0" kern="0" dirty="0">
                <a:solidFill>
                  <a:srgbClr val="FF0000"/>
                </a:solidFill>
                <a:latin typeface="Arial"/>
                <a:cs typeface="Arial"/>
                <a:sym typeface="Arial"/>
              </a:endParaRPr>
            </a:p>
          </p:txBody>
        </p:sp>
        <p:sp>
          <p:nvSpPr>
            <p:cNvPr id="36" name="TextBox 35"/>
            <p:cNvSpPr txBox="1"/>
            <p:nvPr/>
          </p:nvSpPr>
          <p:spPr>
            <a:xfrm>
              <a:off x="1829856" y="5830473"/>
              <a:ext cx="821059"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Jennifer</a:t>
              </a:r>
              <a:endParaRPr lang="en-US" sz="1400" b="0" i="0" kern="0" dirty="0">
                <a:solidFill>
                  <a:srgbClr val="000000"/>
                </a:solidFill>
                <a:latin typeface="Arial"/>
                <a:cs typeface="Arial"/>
                <a:sym typeface="Arial"/>
              </a:endParaRPr>
            </a:p>
          </p:txBody>
        </p:sp>
        <p:sp>
          <p:nvSpPr>
            <p:cNvPr id="39" name="TextBox 38"/>
            <p:cNvSpPr txBox="1"/>
            <p:nvPr/>
          </p:nvSpPr>
          <p:spPr>
            <a:xfrm>
              <a:off x="5607736" y="5722752"/>
              <a:ext cx="2371770" cy="738664"/>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( 0, CD, Madonna)</a:t>
              </a:r>
            </a:p>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( 1, CD, </a:t>
              </a:r>
              <a:r>
                <a:rPr lang="pt-BR" sz="1400" i="0" kern="0" dirty="0" err="1">
                  <a:solidFill>
                    <a:srgbClr val="000000"/>
                  </a:solidFill>
                  <a:latin typeface="Arial"/>
                  <a:cs typeface="Arial"/>
                  <a:sym typeface="Arial"/>
                </a:rPr>
                <a:t>Katy</a:t>
              </a:r>
              <a:r>
                <a:rPr lang="pt-BR" sz="1400" i="0" kern="0" dirty="0">
                  <a:solidFill>
                    <a:srgbClr val="000000"/>
                  </a:solidFill>
                  <a:latin typeface="Arial"/>
                  <a:cs typeface="Arial"/>
                  <a:sym typeface="Arial"/>
                </a:rPr>
                <a:t> Perry)</a:t>
              </a:r>
            </a:p>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a:t>
              </a:r>
              <a:endParaRPr lang="en-US" sz="1400" b="0" i="0" kern="0" dirty="0">
                <a:solidFill>
                  <a:srgbClr val="000000"/>
                </a:solidFill>
                <a:latin typeface="Arial"/>
                <a:cs typeface="Arial"/>
                <a:sym typeface="Arial"/>
              </a:endParaRPr>
            </a:p>
          </p:txBody>
        </p:sp>
      </p:grpSp>
      <p:sp>
        <p:nvSpPr>
          <p:cNvPr id="48" name="Down Arrow 47"/>
          <p:cNvSpPr/>
          <p:nvPr/>
        </p:nvSpPr>
        <p:spPr>
          <a:xfrm>
            <a:off x="7112542" y="3270594"/>
            <a:ext cx="876317" cy="115399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4080573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782051"/>
            <a:ext cx="7331347" cy="70776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Coluna TUPLE (Multivalorada) e aninhada: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57200" y="188640"/>
            <a:ext cx="8229600" cy="1143000"/>
          </a:xfrm>
        </p:spPr>
        <p:txBody>
          <a:bodyPr/>
          <a:lstStyle/>
          <a:p>
            <a:pPr algn="l"/>
            <a:r>
              <a:rPr lang="pt-BR" sz="2000" b="1" dirty="0"/>
              <a:t>Criando Colunas do tipo TUPLE</a:t>
            </a:r>
            <a:endParaRPr lang="en-US" sz="2000" b="1" dirty="0"/>
          </a:p>
        </p:txBody>
      </p:sp>
      <p:sp>
        <p:nvSpPr>
          <p:cNvPr id="5" name="Rectangle 4"/>
          <p:cNvSpPr/>
          <p:nvPr/>
        </p:nvSpPr>
        <p:spPr>
          <a:xfrm>
            <a:off x="884471" y="1329181"/>
            <a:ext cx="7567027" cy="103415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err="1">
                <a:solidFill>
                  <a:srgbClr val="000000"/>
                </a:solidFill>
                <a:latin typeface="Arial"/>
                <a:sym typeface="Arial"/>
              </a:rPr>
              <a:t>collect_things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keyId</a:t>
            </a:r>
            <a:r>
              <a:rPr lang="en-US" b="0" i="0" kern="0" dirty="0">
                <a:solidFill>
                  <a:srgbClr val="000000"/>
                </a:solidFill>
                <a:latin typeface="Arial"/>
                <a:sym typeface="Arial"/>
              </a:rPr>
              <a:t> </a:t>
            </a:r>
            <a:r>
              <a:rPr lang="en-US" b="0" i="0" kern="0" dirty="0" err="1">
                <a:solidFill>
                  <a:srgbClr val="000000"/>
                </a:solidFill>
                <a:latin typeface="Arial"/>
                <a:sym typeface="Arial"/>
              </a:rPr>
              <a:t>int</a:t>
            </a:r>
            <a:r>
              <a:rPr lang="en-US" b="0" i="0" kern="0" dirty="0">
                <a:solidFill>
                  <a:srgbClr val="000000"/>
                </a:solidFill>
                <a:latin typeface="Arial"/>
                <a:sym typeface="Arial"/>
              </a:rPr>
              <a:t> PRIMARY KEY,</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valueNames</a:t>
            </a:r>
            <a:r>
              <a:rPr lang="en-US" b="0" i="0" kern="0" dirty="0">
                <a:solidFill>
                  <a:srgbClr val="000000"/>
                </a:solidFill>
                <a:latin typeface="Arial"/>
                <a:sym typeface="Arial"/>
              </a:rPr>
              <a:t> </a:t>
            </a:r>
            <a:r>
              <a:rPr lang="en-US" i="0" kern="0" dirty="0">
                <a:solidFill>
                  <a:srgbClr val="000000"/>
                </a:solidFill>
                <a:latin typeface="Arial"/>
                <a:sym typeface="Arial"/>
              </a:rPr>
              <a:t>tuple &lt;</a:t>
            </a:r>
            <a:r>
              <a:rPr lang="en-US" b="0" i="0" kern="0" dirty="0" err="1">
                <a:solidFill>
                  <a:srgbClr val="000000"/>
                </a:solidFill>
                <a:latin typeface="Arial"/>
                <a:sym typeface="Arial"/>
              </a:rPr>
              <a:t>int</a:t>
            </a:r>
            <a:r>
              <a:rPr lang="en-US" i="0" kern="0" dirty="0">
                <a:solidFill>
                  <a:srgbClr val="000000"/>
                </a:solidFill>
                <a:latin typeface="Arial"/>
                <a:sym typeface="Arial"/>
              </a:rPr>
              <a:t>, tuple&lt;</a:t>
            </a:r>
            <a:r>
              <a:rPr lang="en-US" b="0" i="0" kern="0" dirty="0">
                <a:solidFill>
                  <a:srgbClr val="000000"/>
                </a:solidFill>
                <a:latin typeface="Arial"/>
                <a:sym typeface="Arial"/>
              </a:rPr>
              <a:t>text, double</a:t>
            </a:r>
            <a:r>
              <a:rPr lang="en-US" i="0" kern="0" dirty="0">
                <a:solidFill>
                  <a:srgbClr val="000000"/>
                </a:solidFill>
                <a:latin typeface="Arial"/>
                <a:sym typeface="Arial"/>
              </a:rPr>
              <a:t>&gt;&gt;</a:t>
            </a:r>
            <a:r>
              <a:rPr lang="en-US" b="0" i="0" kern="0" dirty="0">
                <a:solidFill>
                  <a:srgbClr val="000000"/>
                </a:solidFill>
                <a:latin typeface="Arial"/>
                <a:sym typeface="Arial"/>
              </a:rPr>
              <a:t>);</a:t>
            </a:r>
          </a:p>
        </p:txBody>
      </p:sp>
      <p:grpSp>
        <p:nvGrpSpPr>
          <p:cNvPr id="17" name="Group 16"/>
          <p:cNvGrpSpPr/>
          <p:nvPr/>
        </p:nvGrpSpPr>
        <p:grpSpPr>
          <a:xfrm>
            <a:off x="648673" y="4477331"/>
            <a:ext cx="8038621" cy="1034077"/>
            <a:chOff x="648785" y="5406312"/>
            <a:chExt cx="8040017" cy="1034257"/>
          </a:xfrm>
        </p:grpSpPr>
        <p:sp>
          <p:nvSpPr>
            <p:cNvPr id="18" name="Rectangle 17"/>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https://docs.datastax.com/en/cql/3.3/cql/cql_reference/tupleType.html</a:t>
              </a:r>
              <a:r>
                <a:rPr lang="pt-BR" sz="1400" b="0" i="0" kern="0" dirty="0">
                  <a:solidFill>
                    <a:srgbClr val="000000"/>
                  </a:solidFill>
                  <a:latin typeface="Arial"/>
                  <a:cs typeface="Arial"/>
                  <a:sym typeface="Arial"/>
                </a:rPr>
                <a:t> </a:t>
              </a:r>
            </a:p>
          </p:txBody>
        </p:sp>
        <p:pic>
          <p:nvPicPr>
            <p:cNvPr id="19"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4019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845335" y="805546"/>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pPr algn="l"/>
            <a:r>
              <a:rPr lang="pt-BR" sz="2000" b="1" dirty="0"/>
              <a:t>Cassandra: </a:t>
            </a:r>
            <a:r>
              <a:rPr lang="pt-BR" sz="2000" b="1" dirty="0" err="1"/>
              <a:t>Collections</a:t>
            </a:r>
            <a:endParaRPr lang="en-US" sz="2000" b="1" dirty="0"/>
          </a:p>
        </p:txBody>
      </p:sp>
      <p:sp>
        <p:nvSpPr>
          <p:cNvPr id="6" name="CaixaDeTexto 5"/>
          <p:cNvSpPr txBox="1"/>
          <p:nvPr/>
        </p:nvSpPr>
        <p:spPr>
          <a:xfrm>
            <a:off x="1004542" y="967842"/>
            <a:ext cx="7331347" cy="4708164"/>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Trabalhado com </a:t>
            </a:r>
            <a:r>
              <a:rPr lang="pt-BR" sz="2000" b="0" i="0" kern="0" dirty="0" err="1">
                <a:solidFill>
                  <a:srgbClr val="000000"/>
                </a:solidFill>
                <a:latin typeface="Arial"/>
                <a:cs typeface="Arial"/>
                <a:sym typeface="Arial"/>
              </a:rPr>
              <a:t>Collections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Altere a tabela </a:t>
            </a:r>
            <a:r>
              <a:rPr lang="pt-BR" sz="200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adicionando uma </a:t>
            </a:r>
            <a:r>
              <a:rPr lang="pt-BR" sz="2000" b="0" i="0" kern="0" dirty="0" err="1">
                <a:solidFill>
                  <a:srgbClr val="000000"/>
                </a:solidFill>
                <a:latin typeface="Arial"/>
                <a:cs typeface="Arial"/>
                <a:sym typeface="Arial"/>
              </a:rPr>
              <a:t>collection</a:t>
            </a:r>
            <a:r>
              <a:rPr lang="pt-BR" sz="2000" b="0" i="0" kern="0" dirty="0">
                <a:solidFill>
                  <a:srgbClr val="000000"/>
                </a:solidFill>
                <a:latin typeface="Arial"/>
                <a:cs typeface="Arial"/>
                <a:sym typeface="Arial"/>
              </a:rPr>
              <a:t> chamada hobbies do tipo SET de textos;</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uma nova tabela dentro da </a:t>
            </a:r>
            <a:r>
              <a:rPr lang="pt-BR" sz="2000" b="0" i="0" kern="0" dirty="0" err="1">
                <a:solidFill>
                  <a:srgbClr val="000000"/>
                </a:solidFill>
                <a:latin typeface="Arial"/>
                <a:cs typeface="Arial"/>
                <a:sym typeface="Arial"/>
              </a:rPr>
              <a:t>keyspace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twitter</a:t>
            </a:r>
            <a:r>
              <a:rPr lang="pt-BR" sz="2000" b="0" i="0" kern="0" dirty="0">
                <a:solidFill>
                  <a:srgbClr val="000000"/>
                </a:solidFill>
                <a:latin typeface="Arial"/>
                <a:cs typeface="Arial"/>
                <a:sym typeface="Arial"/>
              </a:rPr>
              <a:t> chamada </a:t>
            </a:r>
            <a:r>
              <a:rPr lang="pt-BR" sz="2000" i="0" kern="0" dirty="0" err="1">
                <a:solidFill>
                  <a:srgbClr val="000000"/>
                </a:solidFill>
                <a:latin typeface="Arial"/>
                <a:cs typeface="Arial"/>
                <a:sym typeface="Arial"/>
              </a:rPr>
              <a:t>followers</a:t>
            </a:r>
            <a:r>
              <a:rPr lang="pt-BR" sz="2000" b="0" i="0" kern="0" dirty="0">
                <a:solidFill>
                  <a:srgbClr val="000000"/>
                </a:solidFill>
                <a:latin typeface="Arial"/>
                <a:cs typeface="Arial"/>
                <a:sym typeface="Arial"/>
              </a:rPr>
              <a:t> com 2 colunas, sendo </a:t>
            </a:r>
            <a:r>
              <a:rPr lang="pt-BR" sz="2000" b="0" i="0" kern="0" dirty="0" err="1">
                <a:solidFill>
                  <a:srgbClr val="000000"/>
                </a:solidFill>
                <a:latin typeface="Arial"/>
                <a:cs typeface="Arial"/>
                <a:sym typeface="Arial"/>
              </a:rPr>
              <a:t>user_id</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integer</a:t>
            </a:r>
            <a:r>
              <a:rPr lang="pt-BR" sz="2000" b="0" i="0" kern="0" dirty="0">
                <a:solidFill>
                  <a:srgbClr val="000000"/>
                </a:solidFill>
                <a:latin typeface="Arial"/>
                <a:cs typeface="Arial"/>
                <a:sym typeface="Arial"/>
              </a:rPr>
              <a:t> e </a:t>
            </a:r>
            <a:r>
              <a:rPr lang="pt-BR" sz="2000" b="0" i="0" kern="0" dirty="0" err="1">
                <a:solidFill>
                  <a:srgbClr val="000000"/>
                </a:solidFill>
                <a:latin typeface="Arial"/>
                <a:cs typeface="Arial"/>
                <a:sym typeface="Arial"/>
              </a:rPr>
              <a:t>primary</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key</a:t>
            </a:r>
            <a:r>
              <a:rPr lang="pt-BR" sz="2000" b="0" i="0" kern="0" dirty="0">
                <a:solidFill>
                  <a:srgbClr val="000000"/>
                </a:solidFill>
                <a:latin typeface="Arial"/>
                <a:cs typeface="Arial"/>
                <a:sym typeface="Arial"/>
              </a:rPr>
              <a:t>) e uma </a:t>
            </a:r>
            <a:r>
              <a:rPr lang="pt-BR" sz="2000" b="0" i="0" kern="0" dirty="0" err="1">
                <a:solidFill>
                  <a:srgbClr val="000000"/>
                </a:solidFill>
                <a:latin typeface="Arial"/>
                <a:cs typeface="Arial"/>
                <a:sym typeface="Arial"/>
              </a:rPr>
              <a:t>collection</a:t>
            </a:r>
            <a:r>
              <a:rPr lang="pt-BR" sz="2000" b="0" i="0" kern="0" dirty="0">
                <a:solidFill>
                  <a:srgbClr val="000000"/>
                </a:solidFill>
                <a:latin typeface="Arial"/>
                <a:cs typeface="Arial"/>
                <a:sym typeface="Arial"/>
              </a:rPr>
              <a:t> chamada </a:t>
            </a:r>
            <a:r>
              <a:rPr lang="pt-BR" sz="2000" b="0" i="0" kern="0" dirty="0" err="1">
                <a:solidFill>
                  <a:srgbClr val="000000"/>
                </a:solidFill>
                <a:latin typeface="Arial"/>
                <a:cs typeface="Arial"/>
                <a:sym typeface="Arial"/>
              </a:rPr>
              <a:t>followers</a:t>
            </a:r>
            <a:r>
              <a:rPr lang="pt-BR" sz="2000" b="0" i="0" kern="0" dirty="0">
                <a:solidFill>
                  <a:srgbClr val="000000"/>
                </a:solidFill>
                <a:latin typeface="Arial"/>
                <a:cs typeface="Arial"/>
                <a:sym typeface="Arial"/>
              </a:rPr>
              <a:t> do tipo LIST de textos. Execute um </a:t>
            </a:r>
            <a:r>
              <a:rPr lang="pt-BR" sz="2000" b="0" i="0" kern="0" dirty="0" err="1">
                <a:solidFill>
                  <a:srgbClr val="000000"/>
                </a:solidFill>
                <a:latin typeface="Arial"/>
                <a:cs typeface="Arial"/>
                <a:sym typeface="Arial"/>
              </a:rPr>
              <a:t>insert</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INSERT INTO </a:t>
            </a:r>
            <a:r>
              <a:rPr lang="pt-BR" sz="2000" b="0" i="0" kern="0" dirty="0" err="1">
                <a:solidFill>
                  <a:srgbClr val="000000"/>
                </a:solidFill>
                <a:latin typeface="Arial"/>
                <a:cs typeface="Arial"/>
                <a:sym typeface="Arial"/>
              </a:rPr>
              <a:t>followers</a:t>
            </a:r>
            <a:r>
              <a:rPr lang="pt-BR" sz="2000" b="0" i="0" kern="0" dirty="0">
                <a:solidFill>
                  <a:srgbClr val="000000"/>
                </a:solidFill>
                <a:latin typeface="Arial"/>
                <a:cs typeface="Arial"/>
                <a:sym typeface="Arial"/>
              </a:rPr>
              <a:t> ( </a:t>
            </a:r>
            <a:r>
              <a:rPr lang="pt-BR" sz="2000" b="0" i="0" kern="0" dirty="0" err="1">
                <a:solidFill>
                  <a:srgbClr val="000000"/>
                </a:solidFill>
                <a:latin typeface="Arial"/>
                <a:cs typeface="Arial"/>
                <a:sym typeface="Arial"/>
              </a:rPr>
              <a:t>user_id</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followers</a:t>
            </a:r>
            <a:r>
              <a:rPr lang="pt-BR" sz="2000" b="0" i="0" kern="0" dirty="0">
                <a:solidFill>
                  <a:srgbClr val="000000"/>
                </a:solidFill>
                <a:latin typeface="Arial"/>
                <a:cs typeface="Arial"/>
                <a:sym typeface="Arial"/>
              </a:rPr>
              <a:t>) VALUES (101, ['</a:t>
            </a:r>
            <a:r>
              <a:rPr lang="pt-BR" sz="2000" b="0" i="0" kern="0" dirty="0" err="1">
                <a:solidFill>
                  <a:srgbClr val="000000"/>
                </a:solidFill>
                <a:latin typeface="Arial"/>
                <a:cs typeface="Arial"/>
                <a:sym typeface="Arial"/>
              </a:rPr>
              <a:t>willi</a:t>
            </a:r>
            <a:r>
              <a:rPr lang="pt-BR" sz="2000" b="0" i="0" kern="0" dirty="0">
                <a:solidFill>
                  <a:srgbClr val="000000"/>
                </a:solidFill>
                <a:latin typeface="Arial"/>
                <a:cs typeface="Arial"/>
                <a:sym typeface="Arial"/>
              </a:rPr>
              <a:t>','</a:t>
            </a:r>
            <a:r>
              <a:rPr lang="pt-BR" sz="2000" b="0" i="0" kern="0" dirty="0" err="1">
                <a:solidFill>
                  <a:srgbClr val="000000"/>
                </a:solidFill>
                <a:latin typeface="Arial"/>
                <a:cs typeface="Arial"/>
                <a:sym typeface="Arial"/>
              </a:rPr>
              <a:t>heinz</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Adicione uma </a:t>
            </a:r>
            <a:r>
              <a:rPr lang="pt-BR" sz="2000" b="0" i="0" kern="0" dirty="0" err="1">
                <a:solidFill>
                  <a:srgbClr val="000000"/>
                </a:solidFill>
                <a:latin typeface="Arial"/>
                <a:cs typeface="Arial"/>
                <a:sym typeface="Arial"/>
              </a:rPr>
              <a:t>collection</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chamda</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comments</a:t>
            </a:r>
            <a:r>
              <a:rPr lang="pt-BR" sz="2000" b="0" i="0" kern="0" dirty="0">
                <a:solidFill>
                  <a:srgbClr val="000000"/>
                </a:solidFill>
                <a:latin typeface="Arial"/>
                <a:cs typeface="Arial"/>
                <a:sym typeface="Arial"/>
              </a:rPr>
              <a:t> do tipo MAP (texto, texto) na tabela </a:t>
            </a:r>
            <a:r>
              <a:rPr lang="pt-BR" sz="2000" i="0" kern="0" dirty="0" err="1">
                <a:solidFill>
                  <a:srgbClr val="000000"/>
                </a:solidFill>
                <a:latin typeface="Arial"/>
                <a:cs typeface="Arial"/>
                <a:sym typeface="Arial"/>
              </a:rPr>
              <a:t>messages</a:t>
            </a:r>
            <a:r>
              <a:rPr lang="pt-BR" sz="2000" b="0" i="0" kern="0" dirty="0">
                <a:solidFill>
                  <a:srgbClr val="000000"/>
                </a:solidFill>
                <a:latin typeface="Arial"/>
                <a:cs typeface="Arial"/>
                <a:sym typeface="Arial"/>
              </a:rPr>
              <a:t>.</a:t>
            </a:r>
          </a:p>
        </p:txBody>
      </p:sp>
    </p:spTree>
    <p:extLst>
      <p:ext uri="{BB962C8B-B14F-4D97-AF65-F5344CB8AC3E}">
        <p14:creationId xmlns:p14="http://schemas.microsoft.com/office/powerpoint/2010/main" val="54409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Inserindo Registros no formato JSON:</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Comando INSERT para dados JSON</a:t>
            </a:r>
            <a:endParaRPr lang="en-US" sz="2000" b="1" dirty="0"/>
          </a:p>
        </p:txBody>
      </p:sp>
      <p:sp>
        <p:nvSpPr>
          <p:cNvPr id="6" name="Rectangle 5"/>
          <p:cNvSpPr/>
          <p:nvPr/>
        </p:nvSpPr>
        <p:spPr>
          <a:xfrm>
            <a:off x="755447" y="1848703"/>
            <a:ext cx="7567027" cy="163310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INSERT INTO </a:t>
            </a:r>
            <a:r>
              <a:rPr lang="en-US" b="0" i="0" kern="0" dirty="0" err="1">
                <a:solidFill>
                  <a:srgbClr val="000000"/>
                </a:solidFill>
                <a:latin typeface="Arial"/>
                <a:sym typeface="Arial"/>
              </a:rPr>
              <a:t>cycling.cyclist_category</a:t>
            </a:r>
            <a:r>
              <a:rPr lang="en-US" b="0" i="0" kern="0" dirty="0">
                <a:solidFill>
                  <a:srgbClr val="000000"/>
                </a:solidFill>
                <a:latin typeface="Arial"/>
                <a:sym typeface="Arial"/>
              </a:rPr>
              <a:t> </a:t>
            </a:r>
            <a:r>
              <a:rPr lang="en-US" i="0" kern="0" dirty="0">
                <a:solidFill>
                  <a:srgbClr val="000000"/>
                </a:solidFill>
                <a:latin typeface="Arial"/>
                <a:sym typeface="Arial"/>
              </a:rPr>
              <a:t>JSON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"category" : "GC",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"points" : 780,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"id" : "829aa84a-4bba-411f-a4fb-38167a987cda",</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lastname</a:t>
            </a:r>
            <a:r>
              <a:rPr lang="en-US" b="0" i="0" kern="0" dirty="0">
                <a:solidFill>
                  <a:srgbClr val="000000"/>
                </a:solidFill>
                <a:latin typeface="Arial"/>
                <a:sym typeface="Arial"/>
              </a:rPr>
              <a:t>" : "SUTHERLAND" </a:t>
            </a:r>
            <a:r>
              <a:rPr lang="en-US" i="0" kern="0" dirty="0">
                <a:solidFill>
                  <a:srgbClr val="000000"/>
                </a:solidFill>
                <a:latin typeface="Arial"/>
                <a:sym typeface="Arial"/>
              </a:rPr>
              <a:t>}';</a:t>
            </a:r>
          </a:p>
        </p:txBody>
      </p:sp>
    </p:spTree>
    <p:extLst>
      <p:ext uri="{BB962C8B-B14F-4D97-AF65-F5344CB8AC3E}">
        <p14:creationId xmlns:p14="http://schemas.microsoft.com/office/powerpoint/2010/main" val="667760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320675" y="677961"/>
            <a:ext cx="8499797" cy="4676487"/>
          </a:xfrm>
          <a:solidFill>
            <a:schemeClr val="tx2"/>
          </a:solidFill>
        </p:spPr>
        <p:txBody>
          <a:bodyPr>
            <a:noAutofit/>
          </a:bodyPr>
          <a:lstStyle/>
          <a:p>
            <a:pPr lvl="1" indent="-342900" algn="just">
              <a:buFont typeface="Wingdings" panose="05000000000000000000" pitchFamily="2" charset="2"/>
              <a:buChar char="ü"/>
            </a:pPr>
            <a:r>
              <a:rPr lang="pt-BR" sz="2400" b="0" i="0" dirty="0"/>
              <a:t>Bancos de Dados Colunares são muito semelhantes, em termos de aparência, aos bancos de dados relacionais. </a:t>
            </a:r>
          </a:p>
          <a:p>
            <a:pPr lvl="1" indent="-342900" algn="just">
              <a:buFont typeface="Wingdings" panose="05000000000000000000" pitchFamily="2" charset="2"/>
              <a:buChar char="ü"/>
            </a:pPr>
            <a:endParaRPr lang="pt-BR" sz="2400" b="0" i="0" dirty="0"/>
          </a:p>
          <a:p>
            <a:pPr lvl="1" indent="-342900" algn="just">
              <a:buFont typeface="Wingdings" panose="05000000000000000000" pitchFamily="2" charset="2"/>
              <a:buChar char="ü"/>
            </a:pPr>
            <a:r>
              <a:rPr lang="pt-BR" sz="2400" b="0" i="0" dirty="0"/>
              <a:t>Os colunares são otimizados para recuperação rápida de colunas, em geral para modelos analíticos. Já os transacionais são otimizados para armazenar linhas de dados, em geral construídos por aplicativos transacionais.</a:t>
            </a:r>
          </a:p>
          <a:p>
            <a:pPr lvl="1" indent="-342900" algn="just">
              <a:buFont typeface="Wingdings" panose="05000000000000000000" pitchFamily="2" charset="2"/>
              <a:buChar char="ü"/>
            </a:pPr>
            <a:endParaRPr lang="pt-BR" sz="2400" b="0" i="0" dirty="0"/>
          </a:p>
          <a:p>
            <a:pPr lvl="1" indent="-342900" algn="just">
              <a:buFont typeface="Wingdings" panose="05000000000000000000" pitchFamily="2" charset="2"/>
              <a:buChar char="ü"/>
            </a:pPr>
            <a:r>
              <a:rPr lang="pt-BR" altLang="pt-BR" sz="2400" b="0" i="0" dirty="0"/>
              <a:t>Os colunares reduzem expressivamente os requisitos de E/S de disco, diminuindo a quantidade de dados que é carregada a partir do disco.</a:t>
            </a:r>
          </a:p>
          <a:p>
            <a:pPr lvl="2" algn="just"/>
            <a:endParaRPr lang="pt-BR" altLang="pt-BR" sz="2400" b="0" i="0" dirty="0"/>
          </a:p>
          <a:p>
            <a:pPr lvl="2" algn="just"/>
            <a:endParaRPr lang="pt-BR" altLang="pt-BR" sz="24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pic>
        <p:nvPicPr>
          <p:cNvPr id="6146" name="Picture 2" descr="Resultado de imagem para column jonic">
            <a:extLst>
              <a:ext uri="{FF2B5EF4-FFF2-40B4-BE49-F238E27FC236}">
                <a16:creationId xmlns:a16="http://schemas.microsoft.com/office/drawing/2014/main" id="{603D5332-35E1-4A9A-828A-B98DC785A1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280" y="4509120"/>
            <a:ext cx="1332150" cy="133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665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685633" y="780262"/>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Retornarndo</a:t>
            </a:r>
            <a:r>
              <a:rPr lang="pt-BR" sz="2000" b="0" i="0" kern="0" dirty="0">
                <a:solidFill>
                  <a:srgbClr val="000000"/>
                </a:solidFill>
                <a:latin typeface="Arial"/>
                <a:cs typeface="Arial"/>
                <a:sym typeface="Arial"/>
              </a:rPr>
              <a:t> Registros no formato JSON:</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Comando SELECT para retornar JSON</a:t>
            </a:r>
            <a:endParaRPr lang="en-US" sz="2000" b="1" dirty="0"/>
          </a:p>
        </p:txBody>
      </p:sp>
      <p:sp>
        <p:nvSpPr>
          <p:cNvPr id="6" name="Rectangle 5"/>
          <p:cNvSpPr/>
          <p:nvPr/>
        </p:nvSpPr>
        <p:spPr>
          <a:xfrm>
            <a:off x="755447" y="1271028"/>
            <a:ext cx="7567027" cy="163310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SELECT JSON </a:t>
            </a:r>
            <a:r>
              <a:rPr lang="en-US" b="0" i="0" kern="0" dirty="0">
                <a:solidFill>
                  <a:srgbClr val="000000"/>
                </a:solidFill>
                <a:latin typeface="Arial"/>
                <a:sym typeface="Arial"/>
              </a:rPr>
              <a:t>name, </a:t>
            </a:r>
            <a:r>
              <a:rPr lang="en-US" b="0" i="0" kern="0" dirty="0" err="1">
                <a:solidFill>
                  <a:srgbClr val="000000"/>
                </a:solidFill>
                <a:latin typeface="Arial"/>
                <a:sym typeface="Arial"/>
              </a:rPr>
              <a:t>checkin_id</a:t>
            </a:r>
            <a:r>
              <a:rPr lang="en-US" b="0" i="0" kern="0" dirty="0">
                <a:solidFill>
                  <a:srgbClr val="000000"/>
                </a:solidFill>
                <a:latin typeface="Arial"/>
                <a:sym typeface="Arial"/>
              </a:rPr>
              <a:t>, timestamp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 </a:t>
            </a:r>
            <a:r>
              <a:rPr lang="en-US" b="0" i="0" kern="0" dirty="0" err="1">
                <a:solidFill>
                  <a:srgbClr val="000000"/>
                </a:solidFill>
                <a:latin typeface="Arial"/>
                <a:sym typeface="Arial"/>
              </a:rPr>
              <a:t>checkin</a:t>
            </a:r>
            <a:r>
              <a:rPr lang="en-US" i="0" kern="0" dirty="0">
                <a:solidFill>
                  <a:srgbClr val="000000"/>
                </a:solidFill>
                <a:latin typeface="Arial"/>
                <a:sym typeface="Arial"/>
              </a:rPr>
              <a:t>;</a:t>
            </a:r>
          </a:p>
        </p:txBody>
      </p:sp>
      <p:grpSp>
        <p:nvGrpSpPr>
          <p:cNvPr id="5" name="Group 4"/>
          <p:cNvGrpSpPr/>
          <p:nvPr/>
        </p:nvGrpSpPr>
        <p:grpSpPr>
          <a:xfrm>
            <a:off x="788486" y="4634387"/>
            <a:ext cx="8038621" cy="1034077"/>
            <a:chOff x="648785" y="5406312"/>
            <a:chExt cx="8040017" cy="1034257"/>
          </a:xfrm>
        </p:grpSpPr>
        <p:sp>
          <p:nvSpPr>
            <p:cNvPr id="7" name="Rectangle 6"/>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https://docs.datastax.com/en/cql/3.3/cql/cql_using/useQueryJSON.html</a:t>
              </a:r>
              <a:r>
                <a:rPr lang="pt-BR" sz="1400" b="0" i="0" kern="0" dirty="0">
                  <a:solidFill>
                    <a:srgbClr val="000000"/>
                  </a:solidFill>
                  <a:latin typeface="Arial"/>
                  <a:cs typeface="Arial"/>
                  <a:sym typeface="Arial"/>
                </a:rPr>
                <a:t> </a:t>
              </a:r>
            </a:p>
          </p:txBody>
        </p:sp>
        <p:pic>
          <p:nvPicPr>
            <p:cNvPr id="8"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5"/>
          <a:stretch>
            <a:fillRect/>
          </a:stretch>
        </p:blipFill>
        <p:spPr>
          <a:xfrm>
            <a:off x="788486" y="3005000"/>
            <a:ext cx="7567027" cy="1528523"/>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013391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85696" y="1052736"/>
            <a:ext cx="7512969" cy="4535590"/>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pPr algn="l"/>
            <a:r>
              <a:rPr lang="pt-BR" sz="2000" b="1" dirty="0"/>
              <a:t>Cassandra: Hands-On</a:t>
            </a:r>
            <a:endParaRPr lang="en-US" sz="2000" b="1" dirty="0"/>
          </a:p>
        </p:txBody>
      </p:sp>
      <p:sp>
        <p:nvSpPr>
          <p:cNvPr id="6" name="CaixaDeTexto 5"/>
          <p:cNvSpPr txBox="1"/>
          <p:nvPr/>
        </p:nvSpPr>
        <p:spPr>
          <a:xfrm>
            <a:off x="845335" y="1308883"/>
            <a:ext cx="7331347" cy="409271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Consulte os seguintes dados: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Escreva uma query que retorne o nome, e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da tabela </a:t>
            </a:r>
            <a:r>
              <a:rPr lang="pt-BR" sz="200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Altere a </a:t>
            </a:r>
            <a:r>
              <a:rPr lang="pt-BR" sz="2000" b="0" i="0" kern="0" dirty="0" err="1">
                <a:solidFill>
                  <a:srgbClr val="000000"/>
                </a:solidFill>
                <a:latin typeface="Arial"/>
                <a:cs typeface="Arial"/>
                <a:sym typeface="Arial"/>
              </a:rPr>
              <a:t>querie</a:t>
            </a:r>
            <a:r>
              <a:rPr lang="pt-BR" sz="2000" b="0" i="0" kern="0" dirty="0">
                <a:solidFill>
                  <a:srgbClr val="000000"/>
                </a:solidFill>
                <a:latin typeface="Arial"/>
                <a:cs typeface="Arial"/>
                <a:sym typeface="Arial"/>
              </a:rPr>
              <a:t> acima para somente trazer os dados para o </a:t>
            </a:r>
            <a:r>
              <a:rPr lang="pt-BR" sz="2000" b="0" i="0" kern="0" dirty="0" err="1">
                <a:solidFill>
                  <a:srgbClr val="000000"/>
                </a:solidFill>
                <a:latin typeface="Arial"/>
                <a:cs typeface="Arial"/>
                <a:sym typeface="Arial"/>
              </a:rPr>
              <a:t>ususário</a:t>
            </a:r>
            <a:r>
              <a:rPr lang="pt-BR" sz="2000" b="0" i="0" kern="0" dirty="0">
                <a:solidFill>
                  <a:srgbClr val="000000"/>
                </a:solidFill>
                <a:latin typeface="Arial"/>
                <a:cs typeface="Arial"/>
                <a:sym typeface="Arial"/>
              </a:rPr>
              <a:t> 101;</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Selecione todos os campos da tabela </a:t>
            </a:r>
            <a:r>
              <a:rPr lang="pt-BR" sz="2000" i="0" kern="0" dirty="0" err="1">
                <a:solidFill>
                  <a:srgbClr val="000000"/>
                </a:solidFill>
                <a:latin typeface="Arial"/>
                <a:cs typeface="Arial"/>
                <a:sym typeface="Arial"/>
              </a:rPr>
              <a:t>messages</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Selecione </a:t>
            </a:r>
            <a:r>
              <a:rPr lang="pt-BR" sz="2000" b="0" i="0" kern="0" dirty="0" err="1">
                <a:solidFill>
                  <a:srgbClr val="000000"/>
                </a:solidFill>
                <a:latin typeface="Arial"/>
                <a:cs typeface="Arial"/>
                <a:sym typeface="Arial"/>
              </a:rPr>
              <a:t>tods</a:t>
            </a:r>
            <a:r>
              <a:rPr lang="pt-BR" sz="2000" b="0" i="0" kern="0" dirty="0">
                <a:solidFill>
                  <a:srgbClr val="000000"/>
                </a:solidFill>
                <a:latin typeface="Arial"/>
                <a:cs typeface="Arial"/>
                <a:sym typeface="Arial"/>
              </a:rPr>
              <a:t> os dados da tabela </a:t>
            </a:r>
            <a:r>
              <a:rPr lang="pt-BR" sz="2000" b="0" i="0" kern="0" dirty="0" err="1">
                <a:solidFill>
                  <a:srgbClr val="000000"/>
                </a:solidFill>
                <a:latin typeface="Arial"/>
                <a:cs typeface="Arial"/>
                <a:sym typeface="Arial"/>
              </a:rPr>
              <a:t>messages</a:t>
            </a:r>
            <a:r>
              <a:rPr lang="pt-BR" sz="2000" b="0" i="0" kern="0" dirty="0">
                <a:solidFill>
                  <a:srgbClr val="000000"/>
                </a:solidFill>
                <a:latin typeface="Arial"/>
                <a:cs typeface="Arial"/>
                <a:sym typeface="Arial"/>
              </a:rPr>
              <a:t> filtrando pelo </a:t>
            </a:r>
            <a:r>
              <a:rPr lang="pt-BR" sz="2000" b="0" i="0" kern="0" dirty="0" err="1">
                <a:solidFill>
                  <a:srgbClr val="000000"/>
                </a:solidFill>
                <a:latin typeface="Arial"/>
                <a:cs typeface="Arial"/>
                <a:sym typeface="Arial"/>
              </a:rPr>
              <a:t>user-name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karl</a:t>
            </a:r>
            <a:r>
              <a:rPr lang="pt-BR" sz="2000" b="0" i="0" kern="0" dirty="0">
                <a:solidFill>
                  <a:srgbClr val="000000"/>
                </a:solidFill>
                <a:latin typeface="Arial"/>
                <a:cs typeface="Arial"/>
                <a:sym typeface="Arial"/>
              </a:rPr>
              <a:t>’.</a:t>
            </a:r>
          </a:p>
          <a:p>
            <a:pPr marL="0" lvl="5" defTabSz="914217">
              <a:buClr>
                <a:srgbClr val="FF0000"/>
              </a:buClr>
            </a:pPr>
            <a:r>
              <a:rPr lang="pt-BR" sz="2000" b="0" i="0" kern="0" dirty="0">
                <a:solidFill>
                  <a:srgbClr val="000000"/>
                </a:solidFill>
                <a:latin typeface="Arial"/>
                <a:cs typeface="Arial"/>
                <a:sym typeface="Arial"/>
              </a:rPr>
              <a:t>	</a:t>
            </a:r>
            <a:r>
              <a:rPr lang="pt-BR" sz="2000" b="0" kern="0" dirty="0">
                <a:solidFill>
                  <a:srgbClr val="000000"/>
                </a:solidFill>
                <a:latin typeface="Arial"/>
                <a:cs typeface="Arial"/>
                <a:sym typeface="Arial"/>
              </a:rPr>
              <a:t>O que aconteceu? </a:t>
            </a:r>
          </a:p>
        </p:txBody>
      </p:sp>
    </p:spTree>
    <p:extLst>
      <p:ext uri="{BB962C8B-B14F-4D97-AF65-F5344CB8AC3E}">
        <p14:creationId xmlns:p14="http://schemas.microsoft.com/office/powerpoint/2010/main" val="2775219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6" y="960045"/>
            <a:ext cx="7331347" cy="2554102"/>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Acessando dados com filtros em colunas sem Índices, geram um erro no Cassandra: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Considerações sobre Índices</a:t>
            </a:r>
            <a:endParaRPr lang="en-US" sz="2000" b="1" dirty="0"/>
          </a:p>
        </p:txBody>
      </p:sp>
      <p:pic>
        <p:nvPicPr>
          <p:cNvPr id="3" name="Picture 2"/>
          <p:cNvPicPr>
            <a:picLocks noChangeAspect="1"/>
          </p:cNvPicPr>
          <p:nvPr/>
        </p:nvPicPr>
        <p:blipFill rotWithShape="1">
          <a:blip r:embed="rId3"/>
          <a:srcRect r="1660" b="28718"/>
          <a:stretch/>
        </p:blipFill>
        <p:spPr>
          <a:xfrm>
            <a:off x="930610" y="1915541"/>
            <a:ext cx="6981018" cy="3026917"/>
          </a:xfrm>
          <a:prstGeom prst="rect">
            <a:avLst/>
          </a:prstGeom>
        </p:spPr>
      </p:pic>
    </p:spTree>
    <p:extLst>
      <p:ext uri="{BB962C8B-B14F-4D97-AF65-F5344CB8AC3E}">
        <p14:creationId xmlns:p14="http://schemas.microsoft.com/office/powerpoint/2010/main" val="639084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Consultando dados sem Índices: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Clausula ALLOW FILTERING;</a:t>
            </a:r>
            <a:endParaRPr lang="en-US" sz="2000" b="1" dirty="0"/>
          </a:p>
        </p:txBody>
      </p:sp>
      <p:sp>
        <p:nvSpPr>
          <p:cNvPr id="5" name="Rectangle 4"/>
          <p:cNvSpPr/>
          <p:nvPr/>
        </p:nvSpPr>
        <p:spPr>
          <a:xfrm>
            <a:off x="884471" y="1891954"/>
            <a:ext cx="7567027" cy="142773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SELECT </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a:t>
            </a:r>
            <a:r>
              <a:rPr lang="en-US" b="0" i="0" kern="0" dirty="0">
                <a:solidFill>
                  <a:srgbClr val="000000"/>
                </a:solidFill>
                <a:latin typeface="Arial"/>
                <a:sym typeface="Arial"/>
              </a:rPr>
              <a:t> </a:t>
            </a:r>
            <a:r>
              <a:rPr lang="en-US" b="0" i="0" kern="0" dirty="0" err="1">
                <a:solidFill>
                  <a:srgbClr val="000000"/>
                </a:solidFill>
                <a:latin typeface="Arial"/>
                <a:sym typeface="Arial"/>
              </a:rPr>
              <a:t>tbl_Employee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a:t>
            </a:r>
            <a:r>
              <a:rPr lang="en-US" b="0" i="0" kern="0" dirty="0" err="1">
                <a:solidFill>
                  <a:srgbClr val="000000"/>
                </a:solidFill>
                <a:latin typeface="Arial"/>
                <a:sym typeface="Arial"/>
              </a:rPr>
              <a:t>EmpFirstName</a:t>
            </a:r>
            <a:r>
              <a:rPr lang="en-US" b="0" i="0" kern="0" dirty="0">
                <a:solidFill>
                  <a:srgbClr val="000000"/>
                </a:solidFill>
                <a:latin typeface="Arial"/>
                <a:sym typeface="Arial"/>
              </a:rPr>
              <a:t>='</a:t>
            </a:r>
            <a:r>
              <a:rPr lang="en-US" b="0" i="0" kern="0" dirty="0" err="1">
                <a:solidFill>
                  <a:srgbClr val="000000"/>
                </a:solidFill>
                <a:latin typeface="Arial"/>
                <a:sym typeface="Arial"/>
              </a:rPr>
              <a:t>Anvesh</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ALLOW FILTERING</a:t>
            </a:r>
            <a:r>
              <a:rPr lang="en-US" b="0" i="0" kern="0" dirty="0">
                <a:solidFill>
                  <a:srgbClr val="000000"/>
                </a:solidFill>
                <a:latin typeface="Arial"/>
                <a:sym typeface="Arial"/>
              </a:rPr>
              <a:t>;</a:t>
            </a:r>
          </a:p>
        </p:txBody>
      </p:sp>
      <p:grpSp>
        <p:nvGrpSpPr>
          <p:cNvPr id="6" name="Group 5"/>
          <p:cNvGrpSpPr/>
          <p:nvPr/>
        </p:nvGrpSpPr>
        <p:grpSpPr>
          <a:xfrm>
            <a:off x="729693" y="4648850"/>
            <a:ext cx="8038621" cy="1034077"/>
            <a:chOff x="648785" y="5406312"/>
            <a:chExt cx="8040017" cy="1034257"/>
          </a:xfrm>
        </p:grpSpPr>
        <p:sp>
          <p:nvSpPr>
            <p:cNvPr id="7" name="Rectangle 6"/>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https://docs.datastax.com/en/cql/3.3/cql/cql_reference/cqlSelect.html</a:t>
              </a:r>
              <a:r>
                <a:rPr lang="pt-BR" sz="1400" b="0" i="0" kern="0" dirty="0">
                  <a:solidFill>
                    <a:srgbClr val="000000"/>
                  </a:solidFill>
                  <a:latin typeface="Arial"/>
                  <a:cs typeface="Arial"/>
                  <a:sym typeface="Arial"/>
                </a:rPr>
                <a:t> </a:t>
              </a:r>
            </a:p>
          </p:txBody>
        </p:sp>
        <p:pic>
          <p:nvPicPr>
            <p:cNvPr id="8"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800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Consultando dados sem Índices em </a:t>
            </a:r>
            <a:r>
              <a:rPr lang="pt-BR" sz="2000" b="0" i="0" kern="0" dirty="0" err="1">
                <a:solidFill>
                  <a:srgbClr val="000000"/>
                </a:solidFill>
                <a:latin typeface="Arial"/>
                <a:cs typeface="Arial"/>
                <a:sym typeface="Arial"/>
              </a:rPr>
              <a:t>Collections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Clausula ALLOW FILTERING;</a:t>
            </a:r>
            <a:endParaRPr lang="en-US" sz="2000" b="1" dirty="0"/>
          </a:p>
        </p:txBody>
      </p:sp>
      <p:sp>
        <p:nvSpPr>
          <p:cNvPr id="5" name="Rectangle 4"/>
          <p:cNvSpPr/>
          <p:nvPr/>
        </p:nvSpPr>
        <p:spPr>
          <a:xfrm>
            <a:off x="884471" y="1891954"/>
            <a:ext cx="7567027" cy="339534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SELECT </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a:t>
            </a:r>
            <a:r>
              <a:rPr lang="en-US" b="0" i="0" kern="0" dirty="0">
                <a:solidFill>
                  <a:srgbClr val="000000"/>
                </a:solidFill>
                <a:latin typeface="Arial"/>
                <a:sym typeface="Arial"/>
              </a:rPr>
              <a:t> </a:t>
            </a:r>
            <a:r>
              <a:rPr lang="en-US" b="0" i="0" kern="0" dirty="0" err="1">
                <a:solidFill>
                  <a:srgbClr val="000000"/>
                </a:solidFill>
                <a:latin typeface="Arial"/>
                <a:sym typeface="Arial"/>
              </a:rPr>
              <a:t>tbl_Employee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Address CONTAINS 'Gujarat' </a:t>
            </a:r>
            <a:r>
              <a:rPr lang="en-US" i="0" kern="0" dirty="0">
                <a:solidFill>
                  <a:srgbClr val="000000"/>
                </a:solidFill>
                <a:latin typeface="Arial"/>
                <a:sym typeface="Arial"/>
              </a:rPr>
              <a:t>ALLOW FILTERING</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SELECT</a:t>
            </a:r>
            <a:r>
              <a:rPr lang="en-US"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a:t>
            </a:r>
            <a:r>
              <a:rPr lang="en-US" b="0" i="0" kern="0" dirty="0">
                <a:solidFill>
                  <a:srgbClr val="000000"/>
                </a:solidFill>
                <a:latin typeface="Arial"/>
                <a:sym typeface="Arial"/>
              </a:rPr>
              <a:t> </a:t>
            </a:r>
            <a:r>
              <a:rPr lang="en-US" b="0" i="0" kern="0" dirty="0" err="1">
                <a:solidFill>
                  <a:srgbClr val="000000"/>
                </a:solidFill>
                <a:latin typeface="Arial"/>
                <a:sym typeface="Arial"/>
              </a:rPr>
              <a:t>tbl_Employee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Hobbies CONTAINS 'Blogging' </a:t>
            </a:r>
            <a:r>
              <a:rPr lang="en-US" i="0" kern="0" dirty="0">
                <a:solidFill>
                  <a:srgbClr val="000000"/>
                </a:solidFill>
                <a:latin typeface="Arial"/>
                <a:sym typeface="Arial"/>
              </a:rPr>
              <a:t>ALLOW FILTERING</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SELECT</a:t>
            </a:r>
            <a:r>
              <a:rPr lang="en-US"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a:t>
            </a:r>
            <a:r>
              <a:rPr lang="en-US" b="0" i="0" kern="0" dirty="0">
                <a:solidFill>
                  <a:srgbClr val="000000"/>
                </a:solidFill>
                <a:latin typeface="Arial"/>
                <a:sym typeface="Arial"/>
              </a:rPr>
              <a:t> </a:t>
            </a:r>
            <a:r>
              <a:rPr lang="en-US" b="0" i="0" kern="0" dirty="0" err="1">
                <a:solidFill>
                  <a:srgbClr val="000000"/>
                </a:solidFill>
                <a:latin typeface="Arial"/>
                <a:sym typeface="Arial"/>
              </a:rPr>
              <a:t>tbl_Employee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Emails CONTAINS 'test1@gmail.com' </a:t>
            </a:r>
            <a:r>
              <a:rPr lang="en-US" i="0" kern="0" dirty="0">
                <a:solidFill>
                  <a:srgbClr val="000000"/>
                </a:solidFill>
                <a:latin typeface="Arial"/>
                <a:sym typeface="Arial"/>
              </a:rPr>
              <a:t>ALLOW FILTERING</a:t>
            </a:r>
            <a:r>
              <a:rPr lang="en-US" b="0" i="0" kern="0" dirty="0">
                <a:solidFill>
                  <a:srgbClr val="000000"/>
                </a:solidFill>
                <a:latin typeface="Arial"/>
                <a:sym typeface="Arial"/>
              </a:rPr>
              <a:t>;</a:t>
            </a:r>
          </a:p>
        </p:txBody>
      </p:sp>
    </p:spTree>
    <p:extLst>
      <p:ext uri="{BB962C8B-B14F-4D97-AF65-F5344CB8AC3E}">
        <p14:creationId xmlns:p14="http://schemas.microsoft.com/office/powerpoint/2010/main" val="140126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um Índice: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Índices</a:t>
            </a:r>
            <a:endParaRPr lang="en-US" sz="2000" b="1" dirty="0"/>
          </a:p>
        </p:txBody>
      </p:sp>
      <p:sp>
        <p:nvSpPr>
          <p:cNvPr id="5" name="Rectangle 4"/>
          <p:cNvSpPr/>
          <p:nvPr/>
        </p:nvSpPr>
        <p:spPr>
          <a:xfrm>
            <a:off x="884471" y="1891954"/>
            <a:ext cx="7567027" cy="74524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INDEX </a:t>
            </a:r>
            <a:r>
              <a:rPr lang="en-US" b="0" i="0" kern="0" dirty="0" err="1">
                <a:solidFill>
                  <a:srgbClr val="000000"/>
                </a:solidFill>
                <a:latin typeface="Arial"/>
                <a:sym typeface="Arial"/>
              </a:rPr>
              <a:t>users_country</a:t>
            </a:r>
            <a:r>
              <a:rPr lang="en-US" i="0" kern="0" dirty="0">
                <a:solidFill>
                  <a:srgbClr val="000000"/>
                </a:solidFill>
                <a:latin typeface="Arial"/>
                <a:sym typeface="Arial"/>
              </a:rPr>
              <a:t> ON </a:t>
            </a:r>
            <a:r>
              <a:rPr lang="en-US" b="0" i="0" kern="0" dirty="0">
                <a:solidFill>
                  <a:srgbClr val="000000"/>
                </a:solidFill>
                <a:latin typeface="Arial"/>
                <a:sym typeface="Arial"/>
              </a:rPr>
              <a:t>users(country)</a:t>
            </a:r>
            <a:r>
              <a:rPr lang="en-US"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&gt; CREATE INDEX </a:t>
            </a:r>
            <a:r>
              <a:rPr lang="en-US" b="0" i="0" kern="0" dirty="0" err="1">
                <a:solidFill>
                  <a:srgbClr val="000000"/>
                </a:solidFill>
                <a:latin typeface="Arial"/>
                <a:sym typeface="Arial"/>
              </a:rPr>
              <a:t>users_state</a:t>
            </a:r>
            <a:r>
              <a:rPr lang="en-US" b="0" i="0" kern="0" dirty="0">
                <a:solidFill>
                  <a:srgbClr val="000000"/>
                </a:solidFill>
                <a:latin typeface="Arial"/>
                <a:sym typeface="Arial"/>
              </a:rPr>
              <a:t> </a:t>
            </a:r>
            <a:r>
              <a:rPr lang="en-US" i="0" kern="0" dirty="0">
                <a:solidFill>
                  <a:srgbClr val="000000"/>
                </a:solidFill>
                <a:latin typeface="Arial"/>
                <a:sym typeface="Arial"/>
              </a:rPr>
              <a:t>ON </a:t>
            </a:r>
            <a:r>
              <a:rPr lang="en-US" b="0" i="0" kern="0" dirty="0">
                <a:solidFill>
                  <a:srgbClr val="000000"/>
                </a:solidFill>
                <a:latin typeface="Arial"/>
                <a:sym typeface="Arial"/>
              </a:rPr>
              <a:t>users(state)</a:t>
            </a:r>
            <a:r>
              <a:rPr lang="en-US" i="0" kern="0" dirty="0">
                <a:solidFill>
                  <a:srgbClr val="000000"/>
                </a:solidFill>
                <a:latin typeface="Arial"/>
                <a:sym typeface="Arial"/>
              </a:rPr>
              <a:t>;</a:t>
            </a:r>
          </a:p>
        </p:txBody>
      </p:sp>
      <p:sp>
        <p:nvSpPr>
          <p:cNvPr id="6" name="Rectangle 5"/>
          <p:cNvSpPr/>
          <p:nvPr/>
        </p:nvSpPr>
        <p:spPr>
          <a:xfrm>
            <a:off x="884471" y="3331019"/>
            <a:ext cx="7567027" cy="50613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DROP INDEX </a:t>
            </a:r>
            <a:r>
              <a:rPr lang="en-US" b="0" i="0" kern="0" dirty="0" err="1">
                <a:solidFill>
                  <a:srgbClr val="000000"/>
                </a:solidFill>
                <a:latin typeface="Arial"/>
                <a:sym typeface="Arial"/>
              </a:rPr>
              <a:t>users_country</a:t>
            </a:r>
            <a:r>
              <a:rPr lang="en-US" b="0" i="0" kern="0" dirty="0">
                <a:solidFill>
                  <a:srgbClr val="000000"/>
                </a:solidFill>
                <a:latin typeface="Arial"/>
                <a:sym typeface="Arial"/>
              </a:rPr>
              <a:t>;</a:t>
            </a:r>
          </a:p>
        </p:txBody>
      </p:sp>
      <p:grpSp>
        <p:nvGrpSpPr>
          <p:cNvPr id="7" name="Group 6"/>
          <p:cNvGrpSpPr/>
          <p:nvPr/>
        </p:nvGrpSpPr>
        <p:grpSpPr>
          <a:xfrm>
            <a:off x="755447" y="4779374"/>
            <a:ext cx="8038621" cy="1034077"/>
            <a:chOff x="648785" y="5406312"/>
            <a:chExt cx="8040017" cy="1034257"/>
          </a:xfrm>
        </p:grpSpPr>
        <p:sp>
          <p:nvSpPr>
            <p:cNvPr id="8" name="Rectangle 7"/>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https://docs.datastax.com/en/cql/3.3/cql/cql_reference/cqlCreateIndex.html</a:t>
              </a:r>
              <a:r>
                <a:rPr lang="pt-BR" sz="1400" b="0" i="0" kern="0" dirty="0">
                  <a:solidFill>
                    <a:srgbClr val="000000"/>
                  </a:solidFill>
                  <a:latin typeface="Arial"/>
                  <a:cs typeface="Arial"/>
                  <a:sym typeface="Arial"/>
                </a:rPr>
                <a:t> </a:t>
              </a:r>
            </a:p>
          </p:txBody>
        </p:sp>
        <p:pic>
          <p:nvPicPr>
            <p:cNvPr id="9"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7334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3" name="Rectangle 2"/>
          <p:cNvSpPr/>
          <p:nvPr/>
        </p:nvSpPr>
        <p:spPr>
          <a:xfrm>
            <a:off x="754525" y="83671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pPr algn="l"/>
            <a:r>
              <a:rPr lang="pt-BR" sz="2000" b="1" dirty="0"/>
              <a:t>Cassandra: Hands-On</a:t>
            </a:r>
            <a:endParaRPr lang="en-US" sz="2000" b="1" dirty="0"/>
          </a:p>
        </p:txBody>
      </p:sp>
      <p:sp>
        <p:nvSpPr>
          <p:cNvPr id="6" name="CaixaDeTexto 5"/>
          <p:cNvSpPr txBox="1"/>
          <p:nvPr/>
        </p:nvSpPr>
        <p:spPr>
          <a:xfrm>
            <a:off x="845335" y="994672"/>
            <a:ext cx="7331347" cy="4708164"/>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Criação de índices: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 índice chamado </a:t>
            </a:r>
            <a:r>
              <a:rPr lang="pt-BR" sz="2000" b="0" i="0" kern="0" dirty="0" err="1">
                <a:solidFill>
                  <a:srgbClr val="000000"/>
                </a:solidFill>
                <a:latin typeface="Arial"/>
                <a:cs typeface="Arial"/>
                <a:sym typeface="Arial"/>
              </a:rPr>
              <a:t>name_index</a:t>
            </a:r>
            <a:r>
              <a:rPr lang="pt-BR" sz="2000" b="0" i="0" kern="0" dirty="0">
                <a:solidFill>
                  <a:srgbClr val="000000"/>
                </a:solidFill>
                <a:latin typeface="Arial"/>
                <a:cs typeface="Arial"/>
                <a:sym typeface="Arial"/>
              </a:rPr>
              <a:t> na tabela </a:t>
            </a:r>
            <a:r>
              <a:rPr lang="pt-BR" sz="200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coluna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 índice </a:t>
            </a:r>
            <a:r>
              <a:rPr lang="pt-BR" sz="2000" b="0" i="0" kern="0" dirty="0" err="1">
                <a:solidFill>
                  <a:srgbClr val="000000"/>
                </a:solidFill>
                <a:latin typeface="Arial"/>
                <a:cs typeface="Arial"/>
                <a:sym typeface="Arial"/>
              </a:rPr>
              <a:t>chamdo</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user_name</a:t>
            </a:r>
            <a:r>
              <a:rPr lang="pt-BR" sz="2000" b="0" i="0" kern="0" dirty="0">
                <a:solidFill>
                  <a:srgbClr val="000000"/>
                </a:solidFill>
                <a:latin typeface="Arial"/>
                <a:cs typeface="Arial"/>
                <a:sym typeface="Arial"/>
              </a:rPr>
              <a:t> na tabela </a:t>
            </a:r>
            <a:r>
              <a:rPr lang="pt-BR" sz="2000" i="0" kern="0" dirty="0" err="1">
                <a:solidFill>
                  <a:srgbClr val="000000"/>
                </a:solidFill>
                <a:latin typeface="Arial"/>
                <a:cs typeface="Arial"/>
                <a:sym typeface="Arial"/>
              </a:rPr>
              <a:t>messages</a:t>
            </a:r>
            <a:r>
              <a:rPr lang="pt-BR" sz="2000" b="0" i="0" kern="0" dirty="0">
                <a:solidFill>
                  <a:srgbClr val="000000"/>
                </a:solidFill>
                <a:latin typeface="Arial"/>
                <a:cs typeface="Arial"/>
                <a:sym typeface="Arial"/>
              </a:rPr>
              <a:t> na coluna </a:t>
            </a:r>
            <a:r>
              <a:rPr lang="pt-BR" sz="2000" b="0" i="0" kern="0" dirty="0" err="1">
                <a:solidFill>
                  <a:srgbClr val="000000"/>
                </a:solidFill>
                <a:latin typeface="Arial"/>
                <a:cs typeface="Arial"/>
                <a:sym typeface="Arial"/>
              </a:rPr>
              <a:t>user_name</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Selecione todos os campos da tabela </a:t>
            </a:r>
            <a:r>
              <a:rPr lang="pt-BR" sz="2000" i="0" kern="0" dirty="0" err="1">
                <a:solidFill>
                  <a:srgbClr val="000000"/>
                </a:solidFill>
                <a:latin typeface="Arial"/>
                <a:cs typeface="Arial"/>
                <a:sym typeface="Arial"/>
              </a:rPr>
              <a:t>messages</a:t>
            </a:r>
            <a:r>
              <a:rPr lang="pt-BR" sz="2000" b="0" i="0" kern="0" dirty="0">
                <a:solidFill>
                  <a:srgbClr val="000000"/>
                </a:solidFill>
                <a:latin typeface="Arial"/>
                <a:cs typeface="Arial"/>
                <a:sym typeface="Arial"/>
              </a:rPr>
              <a:t> filtrando por </a:t>
            </a:r>
            <a:r>
              <a:rPr lang="pt-BR" sz="2000" b="0" i="0" kern="0" dirty="0" err="1">
                <a:solidFill>
                  <a:srgbClr val="000000"/>
                </a:solidFill>
                <a:latin typeface="Arial"/>
                <a:cs typeface="Arial"/>
                <a:sym typeface="Arial"/>
              </a:rPr>
              <a:t>user_name</a:t>
            </a:r>
            <a:r>
              <a:rPr lang="pt-BR" sz="2000" b="0" i="0" kern="0" dirty="0">
                <a:solidFill>
                  <a:srgbClr val="000000"/>
                </a:solidFill>
                <a:latin typeface="Arial"/>
                <a:cs typeface="Arial"/>
                <a:sym typeface="Arial"/>
              </a:rPr>
              <a:t> igual a ‘</a:t>
            </a:r>
            <a:r>
              <a:rPr lang="pt-BR" sz="2000" b="0" i="0" kern="0" dirty="0" err="1">
                <a:solidFill>
                  <a:srgbClr val="000000"/>
                </a:solidFill>
                <a:latin typeface="Arial"/>
                <a:cs typeface="Arial"/>
                <a:sym typeface="Arial"/>
              </a:rPr>
              <a:t>otto</a:t>
            </a:r>
            <a:r>
              <a:rPr lang="pt-BR" sz="2000" b="0" i="0" kern="0" dirty="0">
                <a:solidFill>
                  <a:srgbClr val="000000"/>
                </a:solidFill>
                <a:latin typeface="Arial"/>
                <a:cs typeface="Arial"/>
                <a:sym typeface="Arial"/>
              </a:rPr>
              <a:t>’ e ‘</a:t>
            </a:r>
            <a:r>
              <a:rPr lang="pt-BR" sz="2000" b="0" i="0" kern="0" dirty="0" err="1">
                <a:solidFill>
                  <a:srgbClr val="000000"/>
                </a:solidFill>
                <a:latin typeface="Arial"/>
                <a:cs typeface="Arial"/>
                <a:sym typeface="Arial"/>
              </a:rPr>
              <a:t>karl</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Selecione as colunas nome e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da tabela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filtrando pelo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‘Michael@abc.de’.</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	</a:t>
            </a:r>
            <a:r>
              <a:rPr lang="pt-BR" sz="2000" b="0" kern="0" dirty="0">
                <a:solidFill>
                  <a:srgbClr val="000000"/>
                </a:solidFill>
                <a:latin typeface="Arial"/>
                <a:cs typeface="Arial"/>
                <a:sym typeface="Arial"/>
              </a:rPr>
              <a:t>O que aconteceu? Corrija o erro.</a:t>
            </a:r>
          </a:p>
          <a:p>
            <a:pPr defTabSz="914217" eaLnBrk="1" fontAlgn="auto" hangingPunct="1">
              <a:spcBef>
                <a:spcPts val="0"/>
              </a:spcBef>
              <a:spcAft>
                <a:spcPts val="0"/>
              </a:spcAft>
              <a:buClr>
                <a:srgbClr val="FF0000"/>
              </a:buClr>
            </a:pPr>
            <a:r>
              <a:rPr lang="pt-BR" sz="2000" b="0" kern="0" dirty="0">
                <a:solidFill>
                  <a:srgbClr val="000000"/>
                </a:solidFill>
                <a:latin typeface="Arial"/>
                <a:cs typeface="Arial"/>
                <a:sym typeface="Arial"/>
              </a:rPr>
              <a:t> </a:t>
            </a:r>
          </a:p>
        </p:txBody>
      </p:sp>
    </p:spTree>
    <p:extLst>
      <p:ext uri="{BB962C8B-B14F-4D97-AF65-F5344CB8AC3E}">
        <p14:creationId xmlns:p14="http://schemas.microsoft.com/office/powerpoint/2010/main" val="1228138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1115616" y="908720"/>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 para </a:t>
            </a:r>
            <a:r>
              <a:rPr lang="pt-BR" sz="2000" i="0" kern="0" dirty="0" err="1">
                <a:solidFill>
                  <a:srgbClr val="000000"/>
                </a:solidFill>
                <a:latin typeface="Arial"/>
                <a:cs typeface="Arial"/>
                <a:sym typeface="Arial"/>
              </a:rPr>
              <a:t>SET</a:t>
            </a:r>
            <a:r>
              <a:rPr lang="pt-BR" sz="2000" b="0" i="0" kern="0" dirty="0" err="1">
                <a:solidFill>
                  <a:srgbClr val="000000"/>
                </a:solidFill>
                <a:latin typeface="Arial"/>
                <a:cs typeface="Arial"/>
                <a:sym typeface="Arial"/>
              </a:rPr>
              <a:t>s</a:t>
            </a:r>
            <a:r>
              <a:rPr lang="pt-BR" sz="2000" b="0" i="0" kern="0" dirty="0">
                <a:solidFill>
                  <a:srgbClr val="000000"/>
                </a:solidFill>
                <a:latin typeface="Arial"/>
                <a:cs typeface="Arial"/>
                <a:sym typeface="Arial"/>
              </a:rPr>
              <a:t> e </a:t>
            </a:r>
            <a:r>
              <a:rPr lang="pt-BR" sz="2000" i="0" kern="0" dirty="0" err="1">
                <a:solidFill>
                  <a:srgbClr val="000000"/>
                </a:solidFill>
                <a:latin typeface="Arial"/>
                <a:cs typeface="Arial"/>
                <a:sym typeface="Arial"/>
              </a:rPr>
              <a:t>LIST</a:t>
            </a:r>
            <a:r>
              <a:rPr lang="pt-BR" sz="2000" b="0" i="0" kern="0" dirty="0" err="1">
                <a:solidFill>
                  <a:srgbClr val="000000"/>
                </a:solidFill>
                <a:latin typeface="Arial"/>
                <a:cs typeface="Arial"/>
                <a:sym typeface="Arial"/>
              </a:rPr>
              <a:t>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Suporte para queries sobre anos (</a:t>
            </a:r>
            <a:r>
              <a:rPr lang="pt-BR" sz="2000" b="0" i="0" kern="0" dirty="0" err="1">
                <a:solidFill>
                  <a:srgbClr val="000000"/>
                </a:solidFill>
                <a:latin typeface="Arial"/>
                <a:cs typeface="Arial"/>
                <a:sym typeface="Arial"/>
              </a:rPr>
              <a:t>year</a:t>
            </a:r>
            <a:r>
              <a:rPr lang="pt-BR" sz="2000" b="0" i="0" kern="0" dirty="0">
                <a:solidFill>
                  <a:srgbClr val="000000"/>
                </a:solidFill>
                <a:latin typeface="Arial"/>
                <a:cs typeface="Arial"/>
                <a:sym typeface="Arial"/>
              </a:rPr>
              <a:t>) em particular:</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en-US"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en-US" sz="2000" i="0" kern="0" dirty="0">
                <a:solidFill>
                  <a:srgbClr val="000000"/>
                </a:solidFill>
                <a:latin typeface="Arial"/>
                <a:cs typeface="Arial"/>
                <a:sym typeface="Arial"/>
              </a:rPr>
              <a:t>SELECT</a:t>
            </a:r>
            <a:r>
              <a:rPr lang="en-US" sz="2000" b="0" i="0" kern="0" dirty="0">
                <a:solidFill>
                  <a:srgbClr val="000000"/>
                </a:solidFill>
                <a:latin typeface="Arial"/>
                <a:cs typeface="Arial"/>
                <a:sym typeface="Arial"/>
              </a:rPr>
              <a:t> * </a:t>
            </a:r>
            <a:r>
              <a:rPr lang="en-US" sz="2000" i="0" kern="0" dirty="0">
                <a:solidFill>
                  <a:srgbClr val="000000"/>
                </a:solidFill>
                <a:latin typeface="Arial"/>
                <a:cs typeface="Arial"/>
                <a:sym typeface="Arial"/>
              </a:rPr>
              <a:t>FROM</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cycling.cyclist_career_teams</a:t>
            </a:r>
            <a:r>
              <a:rPr lang="en-US" sz="2000" b="0" i="0" kern="0" dirty="0">
                <a:solidFill>
                  <a:srgbClr val="000000"/>
                </a:solidFill>
                <a:latin typeface="Arial"/>
                <a:cs typeface="Arial"/>
                <a:sym typeface="Arial"/>
              </a:rPr>
              <a:t> </a:t>
            </a:r>
          </a:p>
          <a:p>
            <a:pPr defTabSz="914217" eaLnBrk="1" fontAlgn="auto" hangingPunct="1">
              <a:spcBef>
                <a:spcPts val="0"/>
              </a:spcBef>
              <a:spcAft>
                <a:spcPts val="0"/>
              </a:spcAft>
              <a:buClr>
                <a:srgbClr val="FF0000"/>
              </a:buClr>
            </a:pPr>
            <a:r>
              <a:rPr lang="en-US" sz="2000" i="0" kern="0" dirty="0">
                <a:solidFill>
                  <a:srgbClr val="000000"/>
                </a:solidFill>
                <a:latin typeface="Arial"/>
                <a:cs typeface="Arial"/>
                <a:sym typeface="Arial"/>
              </a:rPr>
              <a:t>WHERE</a:t>
            </a:r>
            <a:r>
              <a:rPr lang="en-US" sz="2000" b="0" i="0" kern="0" dirty="0">
                <a:solidFill>
                  <a:srgbClr val="000000"/>
                </a:solidFill>
                <a:latin typeface="Arial"/>
                <a:cs typeface="Arial"/>
                <a:sym typeface="Arial"/>
              </a:rPr>
              <a:t> teams CONTAINS 'Nederland </a:t>
            </a:r>
            <a:r>
              <a:rPr lang="en-US" sz="2000" b="0" i="0" kern="0" dirty="0" err="1">
                <a:solidFill>
                  <a:srgbClr val="000000"/>
                </a:solidFill>
                <a:latin typeface="Arial"/>
                <a:cs typeface="Arial"/>
                <a:sym typeface="Arial"/>
              </a:rPr>
              <a:t>bloeit</a:t>
            </a:r>
            <a:r>
              <a:rPr lang="en-US" sz="2000" b="0" i="0" kern="0" dirty="0">
                <a:solidFill>
                  <a:srgbClr val="000000"/>
                </a:solidFill>
                <a:latin typeface="Arial"/>
                <a:cs typeface="Arial"/>
                <a:sym typeface="Arial"/>
              </a:rPr>
              <a:t>';</a:t>
            </a: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Índices em </a:t>
            </a:r>
            <a:r>
              <a:rPr lang="pt-BR" sz="2000" b="1" dirty="0" err="1"/>
              <a:t>Collections</a:t>
            </a:r>
            <a:endParaRPr lang="en-US" sz="2000" b="1" dirty="0"/>
          </a:p>
        </p:txBody>
      </p:sp>
      <p:sp>
        <p:nvSpPr>
          <p:cNvPr id="5" name="Rectangle 4"/>
          <p:cNvSpPr/>
          <p:nvPr/>
        </p:nvSpPr>
        <p:spPr>
          <a:xfrm>
            <a:off x="1244640" y="1455848"/>
            <a:ext cx="7567027" cy="86130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err="1">
                <a:solidFill>
                  <a:srgbClr val="000000"/>
                </a:solidFill>
                <a:latin typeface="Arial"/>
                <a:sym typeface="Arial"/>
              </a:rPr>
              <a:t>cycling.cyclist_career_teams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id UUID PRIMARY KEY, </a:t>
            </a:r>
            <a:r>
              <a:rPr lang="en-US" b="0" i="0" kern="0" dirty="0" err="1">
                <a:solidFill>
                  <a:srgbClr val="000000"/>
                </a:solidFill>
                <a:latin typeface="Arial"/>
                <a:sym typeface="Arial"/>
              </a:rPr>
              <a:t>lastname</a:t>
            </a:r>
            <a:r>
              <a:rPr lang="en-US" b="0" i="0" kern="0" dirty="0">
                <a:solidFill>
                  <a:srgbClr val="000000"/>
                </a:solidFill>
                <a:latin typeface="Arial"/>
                <a:sym typeface="Arial"/>
              </a:rPr>
              <a:t> text, teams set&lt;text&gt; );</a:t>
            </a:r>
          </a:p>
        </p:txBody>
      </p:sp>
      <p:sp>
        <p:nvSpPr>
          <p:cNvPr id="7" name="Rectangle 6"/>
          <p:cNvSpPr/>
          <p:nvPr/>
        </p:nvSpPr>
        <p:spPr>
          <a:xfrm>
            <a:off x="1244639" y="2874550"/>
            <a:ext cx="7567027" cy="6592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INDEX</a:t>
            </a:r>
            <a:r>
              <a:rPr lang="en-US" b="0" i="0" kern="0" dirty="0">
                <a:solidFill>
                  <a:srgbClr val="000000"/>
                </a:solidFill>
                <a:latin typeface="Arial"/>
                <a:sym typeface="Arial"/>
              </a:rPr>
              <a:t> </a:t>
            </a:r>
            <a:r>
              <a:rPr lang="en-US" b="0" i="0" kern="0" dirty="0" err="1">
                <a:solidFill>
                  <a:srgbClr val="000000"/>
                </a:solidFill>
                <a:latin typeface="Arial"/>
                <a:sym typeface="Arial"/>
              </a:rPr>
              <a:t>team_idx</a:t>
            </a:r>
            <a:r>
              <a:rPr lang="en-US" b="0" i="0" kern="0" dirty="0">
                <a:solidFill>
                  <a:srgbClr val="000000"/>
                </a:solidFill>
                <a:latin typeface="Arial"/>
                <a:sym typeface="Arial"/>
              </a:rPr>
              <a:t> </a:t>
            </a:r>
            <a:r>
              <a:rPr lang="en-US" i="0" kern="0" dirty="0">
                <a:solidFill>
                  <a:srgbClr val="000000"/>
                </a:solidFill>
                <a:latin typeface="Arial"/>
                <a:sym typeface="Arial"/>
              </a:rPr>
              <a:t>ON</a:t>
            </a:r>
            <a:r>
              <a:rPr lang="en-US" b="0" i="0" kern="0" dirty="0">
                <a:solidFill>
                  <a:srgbClr val="000000"/>
                </a:solidFill>
                <a:latin typeface="Arial"/>
                <a:sym typeface="Arial"/>
              </a:rPr>
              <a:t> </a:t>
            </a:r>
            <a:r>
              <a:rPr lang="en-US" b="0" i="0" kern="0" dirty="0" err="1">
                <a:solidFill>
                  <a:srgbClr val="000000"/>
                </a:solidFill>
                <a:latin typeface="Arial"/>
                <a:sym typeface="Arial"/>
              </a:rPr>
              <a:t>cycling.cyclist_career_teams</a:t>
            </a:r>
            <a:r>
              <a:rPr lang="en-US" b="0" i="0" kern="0" dirty="0">
                <a:solidFill>
                  <a:srgbClr val="000000"/>
                </a:solidFill>
                <a:latin typeface="Arial"/>
                <a:sym typeface="Arial"/>
              </a:rPr>
              <a:t> ( teams );</a:t>
            </a:r>
          </a:p>
        </p:txBody>
      </p:sp>
      <p:pic>
        <p:nvPicPr>
          <p:cNvPr id="9" name="Picture 8"/>
          <p:cNvPicPr>
            <a:picLocks noChangeAspect="1"/>
          </p:cNvPicPr>
          <p:nvPr/>
        </p:nvPicPr>
        <p:blipFill>
          <a:blip r:embed="rId3"/>
          <a:stretch>
            <a:fillRect/>
          </a:stretch>
        </p:blipFill>
        <p:spPr>
          <a:xfrm>
            <a:off x="1244638" y="4704291"/>
            <a:ext cx="7754117" cy="592183"/>
          </a:xfrm>
          <a:prstGeom prst="rect">
            <a:avLst/>
          </a:prstGeom>
        </p:spPr>
      </p:pic>
    </p:spTree>
    <p:extLst>
      <p:ext uri="{BB962C8B-B14F-4D97-AF65-F5344CB8AC3E}">
        <p14:creationId xmlns:p14="http://schemas.microsoft.com/office/powerpoint/2010/main" val="4214438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1005000" y="908720"/>
            <a:ext cx="7696050" cy="440044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 para </a:t>
            </a:r>
            <a:r>
              <a:rPr lang="pt-BR" sz="2000" b="0" i="0" kern="0" dirty="0" err="1">
                <a:solidFill>
                  <a:srgbClr val="000000"/>
                </a:solidFill>
                <a:latin typeface="Arial"/>
                <a:cs typeface="Arial"/>
                <a:sym typeface="Arial"/>
              </a:rPr>
              <a:t>MAPs</a:t>
            </a:r>
            <a:r>
              <a:rPr lang="pt-BR" sz="2000" b="0" i="0" kern="0" dirty="0">
                <a:solidFill>
                  <a:srgbClr val="000000"/>
                </a:solidFill>
                <a:latin typeface="Arial"/>
                <a:cs typeface="Arial"/>
                <a:sym typeface="Arial"/>
              </a:rPr>
              <a:t> (</a:t>
            </a:r>
            <a:r>
              <a:rPr lang="pt-BR" sz="2000" kern="0" dirty="0" err="1">
                <a:solidFill>
                  <a:srgbClr val="FF0000"/>
                </a:solidFill>
                <a:latin typeface="Arial"/>
                <a:cs typeface="Arial"/>
                <a:sym typeface="Arial"/>
              </a:rPr>
              <a:t>Map</a:t>
            </a:r>
            <a:r>
              <a:rPr lang="pt-BR" sz="2000" kern="0" dirty="0">
                <a:solidFill>
                  <a:srgbClr val="FF0000"/>
                </a:solidFill>
                <a:latin typeface="Arial"/>
                <a:cs typeface="Arial"/>
                <a:sym typeface="Arial"/>
              </a:rPr>
              <a:t> </a:t>
            </a:r>
            <a:r>
              <a:rPr lang="pt-BR" sz="2000" kern="0" dirty="0" err="1">
                <a:solidFill>
                  <a:srgbClr val="FF0000"/>
                </a:solidFill>
                <a:latin typeface="Arial"/>
                <a:cs typeface="Arial"/>
                <a:sym typeface="Arial"/>
              </a:rPr>
              <a:t>key</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Map</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value</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Map</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Entries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Suportes para ciclistas/combinação para um dado ano: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en-US" sz="2000" i="0" kern="0" dirty="0">
                <a:solidFill>
                  <a:srgbClr val="000000"/>
                </a:solidFill>
                <a:latin typeface="Arial"/>
                <a:cs typeface="Arial"/>
                <a:sym typeface="Arial"/>
              </a:rPr>
              <a:t>SELECT </a:t>
            </a:r>
            <a:r>
              <a:rPr lang="en-US" sz="2000" b="0" i="0" kern="0" dirty="0">
                <a:solidFill>
                  <a:srgbClr val="000000"/>
                </a:solidFill>
                <a:latin typeface="Arial"/>
                <a:cs typeface="Arial"/>
                <a:sym typeface="Arial"/>
              </a:rPr>
              <a:t>* </a:t>
            </a:r>
            <a:r>
              <a:rPr lang="en-US" sz="2000" i="0" kern="0" dirty="0">
                <a:solidFill>
                  <a:srgbClr val="000000"/>
                </a:solidFill>
                <a:latin typeface="Arial"/>
                <a:cs typeface="Arial"/>
                <a:sym typeface="Arial"/>
              </a:rPr>
              <a:t>From</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cycling.cyclist_teams</a:t>
            </a:r>
            <a:r>
              <a:rPr lang="en-US" sz="2000" b="0" i="0" kern="0" dirty="0">
                <a:solidFill>
                  <a:srgbClr val="000000"/>
                </a:solidFill>
                <a:latin typeface="Arial"/>
                <a:cs typeface="Arial"/>
                <a:sym typeface="Arial"/>
              </a:rPr>
              <a:t> </a:t>
            </a:r>
          </a:p>
          <a:p>
            <a:pPr defTabSz="914217" eaLnBrk="1" fontAlgn="auto" hangingPunct="1">
              <a:spcBef>
                <a:spcPts val="0"/>
              </a:spcBef>
              <a:spcAft>
                <a:spcPts val="0"/>
              </a:spcAft>
              <a:buClr>
                <a:srgbClr val="FF0000"/>
              </a:buClr>
            </a:pPr>
            <a:r>
              <a:rPr lang="en-US" sz="2000" i="0" kern="0" dirty="0">
                <a:solidFill>
                  <a:srgbClr val="000000"/>
                </a:solidFill>
                <a:latin typeface="Arial"/>
                <a:cs typeface="Arial"/>
                <a:sym typeface="Arial"/>
              </a:rPr>
              <a:t>WHERE</a:t>
            </a:r>
            <a:r>
              <a:rPr lang="en-US" sz="2000" b="0" i="0" kern="0" dirty="0">
                <a:solidFill>
                  <a:srgbClr val="000000"/>
                </a:solidFill>
                <a:latin typeface="Arial"/>
                <a:cs typeface="Arial"/>
                <a:sym typeface="Arial"/>
              </a:rPr>
              <a:t> teams CONTAINS KEY 2015;</a:t>
            </a: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Índices em </a:t>
            </a:r>
            <a:r>
              <a:rPr lang="pt-BR" sz="2000" b="1" dirty="0" err="1"/>
              <a:t>Collections</a:t>
            </a:r>
            <a:endParaRPr lang="en-US" sz="2000" b="1" dirty="0"/>
          </a:p>
        </p:txBody>
      </p:sp>
      <p:sp>
        <p:nvSpPr>
          <p:cNvPr id="5" name="Rectangle 4"/>
          <p:cNvSpPr/>
          <p:nvPr/>
        </p:nvSpPr>
        <p:spPr>
          <a:xfrm>
            <a:off x="1134024" y="1455848"/>
            <a:ext cx="7567027" cy="86130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err="1">
                <a:solidFill>
                  <a:srgbClr val="000000"/>
                </a:solidFill>
                <a:latin typeface="Arial"/>
                <a:sym typeface="Arial"/>
              </a:rPr>
              <a:t>cycling.cyclist_teams</a:t>
            </a:r>
            <a:r>
              <a:rPr lang="en-US" b="0" i="0" kern="0" dirty="0">
                <a:solidFill>
                  <a:srgbClr val="000000"/>
                </a:solidFill>
                <a:latin typeface="Arial"/>
                <a:sym typeface="Arial"/>
              </a:rPr>
              <a:t> ( id UUID PRIMARY KEY, </a:t>
            </a:r>
            <a:r>
              <a:rPr lang="en-US" b="0" i="0" kern="0" dirty="0" err="1">
                <a:solidFill>
                  <a:srgbClr val="000000"/>
                </a:solidFill>
                <a:latin typeface="Arial"/>
                <a:sym typeface="Arial"/>
              </a:rPr>
              <a:t>lastname</a:t>
            </a:r>
            <a:r>
              <a:rPr lang="en-US" b="0" i="0" kern="0" dirty="0">
                <a:solidFill>
                  <a:srgbClr val="000000"/>
                </a:solidFill>
                <a:latin typeface="Arial"/>
                <a:sym typeface="Arial"/>
              </a:rPr>
              <a:t> text, </a:t>
            </a:r>
            <a:r>
              <a:rPr lang="en-US" b="0" i="0" kern="0" dirty="0" err="1">
                <a:solidFill>
                  <a:srgbClr val="000000"/>
                </a:solidFill>
                <a:latin typeface="Arial"/>
                <a:sym typeface="Arial"/>
              </a:rPr>
              <a:t>firstname</a:t>
            </a:r>
            <a:r>
              <a:rPr lang="en-US" b="0" i="0" kern="0" dirty="0">
                <a:solidFill>
                  <a:srgbClr val="000000"/>
                </a:solidFill>
                <a:latin typeface="Arial"/>
                <a:sym typeface="Arial"/>
              </a:rPr>
              <a:t> text, teams map&lt;</a:t>
            </a:r>
            <a:r>
              <a:rPr lang="en-US" b="0" i="0" kern="0" dirty="0" err="1">
                <a:solidFill>
                  <a:srgbClr val="000000"/>
                </a:solidFill>
                <a:latin typeface="Arial"/>
                <a:sym typeface="Arial"/>
              </a:rPr>
              <a:t>int,text</a:t>
            </a:r>
            <a:r>
              <a:rPr lang="en-US" b="0" i="0" kern="0" dirty="0">
                <a:solidFill>
                  <a:srgbClr val="000000"/>
                </a:solidFill>
                <a:latin typeface="Arial"/>
                <a:sym typeface="Arial"/>
              </a:rPr>
              <a:t>&gt; );</a:t>
            </a:r>
          </a:p>
        </p:txBody>
      </p:sp>
      <p:sp>
        <p:nvSpPr>
          <p:cNvPr id="7" name="Rectangle 6"/>
          <p:cNvSpPr/>
          <p:nvPr/>
        </p:nvSpPr>
        <p:spPr>
          <a:xfrm>
            <a:off x="1134023" y="2969264"/>
            <a:ext cx="7567027" cy="6592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INDEX </a:t>
            </a:r>
            <a:r>
              <a:rPr lang="en-US" b="0" i="0" kern="0" dirty="0" err="1">
                <a:solidFill>
                  <a:srgbClr val="000000"/>
                </a:solidFill>
                <a:latin typeface="Arial"/>
                <a:sym typeface="Arial"/>
              </a:rPr>
              <a:t>team_year_idx</a:t>
            </a:r>
            <a:r>
              <a:rPr lang="en-US" b="0" i="0" kern="0" dirty="0">
                <a:solidFill>
                  <a:srgbClr val="000000"/>
                </a:solidFill>
                <a:latin typeface="Arial"/>
                <a:sym typeface="Arial"/>
              </a:rPr>
              <a:t> </a:t>
            </a:r>
            <a:r>
              <a:rPr lang="en-US" i="0" kern="0" dirty="0">
                <a:solidFill>
                  <a:srgbClr val="000000"/>
                </a:solidFill>
                <a:latin typeface="Arial"/>
                <a:sym typeface="Arial"/>
              </a:rPr>
              <a:t>ON</a:t>
            </a:r>
            <a:r>
              <a:rPr lang="en-US" b="0" i="0" kern="0" dirty="0">
                <a:solidFill>
                  <a:srgbClr val="000000"/>
                </a:solidFill>
                <a:latin typeface="Arial"/>
                <a:sym typeface="Arial"/>
              </a:rPr>
              <a:t> </a:t>
            </a:r>
            <a:r>
              <a:rPr lang="en-US" b="0" i="0" kern="0" dirty="0" err="1">
                <a:solidFill>
                  <a:srgbClr val="000000"/>
                </a:solidFill>
                <a:latin typeface="Arial"/>
                <a:sym typeface="Arial"/>
              </a:rPr>
              <a:t>cycling.cyclist_teams</a:t>
            </a:r>
            <a:r>
              <a:rPr lang="en-US" b="0" i="0" kern="0" dirty="0">
                <a:solidFill>
                  <a:srgbClr val="000000"/>
                </a:solidFill>
                <a:latin typeface="Arial"/>
                <a:sym typeface="Arial"/>
              </a:rPr>
              <a:t>(KEYS (teams));</a:t>
            </a:r>
          </a:p>
        </p:txBody>
      </p:sp>
      <p:pic>
        <p:nvPicPr>
          <p:cNvPr id="3" name="Picture 2"/>
          <p:cNvPicPr>
            <a:picLocks noChangeAspect="1"/>
          </p:cNvPicPr>
          <p:nvPr/>
        </p:nvPicPr>
        <p:blipFill>
          <a:blip r:embed="rId3"/>
          <a:stretch>
            <a:fillRect/>
          </a:stretch>
        </p:blipFill>
        <p:spPr>
          <a:xfrm>
            <a:off x="1134022" y="4799518"/>
            <a:ext cx="7614442" cy="1048761"/>
          </a:xfrm>
          <a:prstGeom prst="rect">
            <a:avLst/>
          </a:prstGeom>
        </p:spPr>
      </p:pic>
    </p:spTree>
    <p:extLst>
      <p:ext uri="{BB962C8B-B14F-4D97-AF65-F5344CB8AC3E}">
        <p14:creationId xmlns:p14="http://schemas.microsoft.com/office/powerpoint/2010/main" val="1527417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951135" y="836712"/>
            <a:ext cx="7696050" cy="440044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 para </a:t>
            </a:r>
            <a:r>
              <a:rPr lang="pt-BR" sz="2000" b="0" i="0" kern="0" dirty="0" err="1">
                <a:solidFill>
                  <a:srgbClr val="000000"/>
                </a:solidFill>
                <a:latin typeface="Arial"/>
                <a:cs typeface="Arial"/>
                <a:sym typeface="Arial"/>
              </a:rPr>
              <a:t>MAPs</a:t>
            </a:r>
            <a:r>
              <a:rPr lang="pt-BR" sz="2000" b="0" i="0" kern="0" dirty="0">
                <a:solidFill>
                  <a:srgbClr val="000000"/>
                </a:solidFill>
                <a:latin typeface="Arial"/>
                <a:cs typeface="Arial"/>
                <a:sym typeface="Arial"/>
              </a:rPr>
              <a:t> (</a:t>
            </a:r>
            <a:r>
              <a:rPr lang="pt-BR" sz="2000" kern="0" dirty="0" err="1">
                <a:solidFill>
                  <a:srgbClr val="000000"/>
                </a:solidFill>
                <a:latin typeface="Arial"/>
                <a:cs typeface="Arial"/>
                <a:sym typeface="Arial"/>
              </a:rPr>
              <a:t>Map</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key</a:t>
            </a:r>
            <a:r>
              <a:rPr lang="pt-BR" sz="2000" kern="0" dirty="0">
                <a:solidFill>
                  <a:srgbClr val="000000"/>
                </a:solidFill>
                <a:latin typeface="Arial"/>
                <a:cs typeface="Arial"/>
                <a:sym typeface="Arial"/>
              </a:rPr>
              <a:t>, </a:t>
            </a:r>
            <a:r>
              <a:rPr lang="pt-BR" sz="2000" kern="0" dirty="0" err="1">
                <a:solidFill>
                  <a:srgbClr val="FF0000"/>
                </a:solidFill>
                <a:latin typeface="Arial"/>
                <a:cs typeface="Arial"/>
                <a:sym typeface="Arial"/>
              </a:rPr>
              <a:t>Map</a:t>
            </a:r>
            <a:r>
              <a:rPr lang="pt-BR" sz="2000" kern="0" dirty="0">
                <a:solidFill>
                  <a:srgbClr val="FF0000"/>
                </a:solidFill>
                <a:latin typeface="Arial"/>
                <a:cs typeface="Arial"/>
                <a:sym typeface="Arial"/>
              </a:rPr>
              <a:t> </a:t>
            </a:r>
            <a:r>
              <a:rPr lang="pt-BR" sz="2000" kern="0" dirty="0" err="1">
                <a:solidFill>
                  <a:srgbClr val="FF0000"/>
                </a:solidFill>
                <a:latin typeface="Arial"/>
                <a:cs typeface="Arial"/>
                <a:sym typeface="Arial"/>
              </a:rPr>
              <a:t>value</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Map</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Entries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Suportes para ciclistas da mesma idade (AGE) – </a:t>
            </a:r>
            <a:r>
              <a:rPr lang="pt-BR" sz="2000" b="0" i="0" kern="0" dirty="0" err="1">
                <a:solidFill>
                  <a:srgbClr val="000000"/>
                </a:solidFill>
                <a:latin typeface="Arial"/>
                <a:cs typeface="Arial"/>
                <a:sym typeface="Arial"/>
              </a:rPr>
              <a:t>Map</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entries</a:t>
            </a: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en-US" sz="2000" i="0" kern="0" dirty="0">
                <a:solidFill>
                  <a:srgbClr val="000000"/>
                </a:solidFill>
                <a:latin typeface="Arial"/>
                <a:cs typeface="Arial"/>
                <a:sym typeface="Arial"/>
              </a:rPr>
              <a:t>SELECT </a:t>
            </a:r>
            <a:r>
              <a:rPr lang="en-US" sz="2000" b="0" i="0" kern="0" dirty="0">
                <a:solidFill>
                  <a:srgbClr val="000000"/>
                </a:solidFill>
                <a:latin typeface="Arial"/>
                <a:cs typeface="Arial"/>
                <a:sym typeface="Arial"/>
              </a:rPr>
              <a:t>* </a:t>
            </a:r>
            <a:r>
              <a:rPr lang="en-US" sz="2000" i="0" kern="0" dirty="0">
                <a:solidFill>
                  <a:srgbClr val="000000"/>
                </a:solidFill>
                <a:latin typeface="Arial"/>
                <a:cs typeface="Arial"/>
                <a:sym typeface="Arial"/>
              </a:rPr>
              <a:t>FROM</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cycling.birthday_list</a:t>
            </a:r>
            <a:r>
              <a:rPr lang="en-US" sz="2000" b="0" i="0" kern="0" dirty="0">
                <a:solidFill>
                  <a:srgbClr val="000000"/>
                </a:solidFill>
                <a:latin typeface="Arial"/>
                <a:cs typeface="Arial"/>
                <a:sym typeface="Arial"/>
              </a:rPr>
              <a:t> </a:t>
            </a:r>
          </a:p>
          <a:p>
            <a:pPr defTabSz="914217" eaLnBrk="1" fontAlgn="auto" hangingPunct="1">
              <a:spcBef>
                <a:spcPts val="0"/>
              </a:spcBef>
              <a:spcAft>
                <a:spcPts val="0"/>
              </a:spcAft>
              <a:buClr>
                <a:srgbClr val="FF0000"/>
              </a:buClr>
            </a:pPr>
            <a:r>
              <a:rPr lang="en-US" sz="2000" i="0" kern="0" dirty="0">
                <a:solidFill>
                  <a:srgbClr val="000000"/>
                </a:solidFill>
                <a:latin typeface="Arial"/>
                <a:cs typeface="Arial"/>
                <a:sym typeface="Arial"/>
              </a:rPr>
              <a:t>WHERE</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blist</a:t>
            </a:r>
            <a:r>
              <a:rPr lang="en-US" sz="2000" b="0" i="0" kern="0" dirty="0">
                <a:solidFill>
                  <a:srgbClr val="000000"/>
                </a:solidFill>
                <a:latin typeface="Arial"/>
                <a:cs typeface="Arial"/>
                <a:sym typeface="Arial"/>
              </a:rPr>
              <a:t> CONTAINS 'NETHERLANDS';</a:t>
            </a: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Índices em </a:t>
            </a:r>
            <a:r>
              <a:rPr lang="pt-BR" sz="2000" b="1" dirty="0" err="1"/>
              <a:t>Collections</a:t>
            </a:r>
            <a:endParaRPr lang="en-US" sz="2000" b="1" dirty="0"/>
          </a:p>
        </p:txBody>
      </p:sp>
      <p:sp>
        <p:nvSpPr>
          <p:cNvPr id="5" name="Rectangle 4"/>
          <p:cNvSpPr/>
          <p:nvPr/>
        </p:nvSpPr>
        <p:spPr>
          <a:xfrm>
            <a:off x="1080159" y="1383840"/>
            <a:ext cx="7567027" cy="86130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err="1">
                <a:solidFill>
                  <a:srgbClr val="000000"/>
                </a:solidFill>
                <a:latin typeface="Arial"/>
                <a:sym typeface="Arial"/>
              </a:rPr>
              <a:t>cycling.birthday_list</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r>
              <a:rPr lang="en-US" b="0" i="0" kern="0" dirty="0" err="1">
                <a:solidFill>
                  <a:srgbClr val="000000"/>
                </a:solidFill>
                <a:latin typeface="Arial"/>
                <a:sym typeface="Arial"/>
              </a:rPr>
              <a:t>cyclist_name</a:t>
            </a:r>
            <a:r>
              <a:rPr lang="en-US" b="0" i="0" kern="0" dirty="0">
                <a:solidFill>
                  <a:srgbClr val="000000"/>
                </a:solidFill>
                <a:latin typeface="Arial"/>
                <a:sym typeface="Arial"/>
              </a:rPr>
              <a:t> text PRIMARY KEY, </a:t>
            </a:r>
            <a:r>
              <a:rPr lang="en-US" b="0" i="0" kern="0" dirty="0" err="1">
                <a:solidFill>
                  <a:srgbClr val="000000"/>
                </a:solidFill>
                <a:latin typeface="Arial"/>
                <a:sym typeface="Arial"/>
              </a:rPr>
              <a:t>blist</a:t>
            </a:r>
            <a:r>
              <a:rPr lang="en-US" b="0" i="0" kern="0" dirty="0">
                <a:solidFill>
                  <a:srgbClr val="000000"/>
                </a:solidFill>
                <a:latin typeface="Arial"/>
                <a:sym typeface="Arial"/>
              </a:rPr>
              <a:t> map&lt;</a:t>
            </a:r>
            <a:r>
              <a:rPr lang="en-US" b="0" i="0" kern="0" dirty="0" err="1">
                <a:solidFill>
                  <a:srgbClr val="000000"/>
                </a:solidFill>
                <a:latin typeface="Arial"/>
                <a:sym typeface="Arial"/>
              </a:rPr>
              <a:t>text,text</a:t>
            </a:r>
            <a:r>
              <a:rPr lang="en-US" b="0" i="0" kern="0" dirty="0">
                <a:solidFill>
                  <a:srgbClr val="000000"/>
                </a:solidFill>
                <a:latin typeface="Arial"/>
                <a:sym typeface="Arial"/>
              </a:rPr>
              <a:t>&gt;);</a:t>
            </a:r>
          </a:p>
        </p:txBody>
      </p:sp>
      <p:sp>
        <p:nvSpPr>
          <p:cNvPr id="7" name="Rectangle 6"/>
          <p:cNvSpPr/>
          <p:nvPr/>
        </p:nvSpPr>
        <p:spPr>
          <a:xfrm>
            <a:off x="1080158" y="2897256"/>
            <a:ext cx="7567027" cy="6592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INDEX </a:t>
            </a:r>
            <a:r>
              <a:rPr lang="en-US" b="0" i="0" kern="0" dirty="0" err="1">
                <a:solidFill>
                  <a:srgbClr val="000000"/>
                </a:solidFill>
                <a:latin typeface="Arial"/>
                <a:sym typeface="Arial"/>
              </a:rPr>
              <a:t>blist_idx</a:t>
            </a:r>
            <a:r>
              <a:rPr lang="en-US" b="0" i="0" kern="0" dirty="0">
                <a:solidFill>
                  <a:srgbClr val="000000"/>
                </a:solidFill>
                <a:latin typeface="Arial"/>
                <a:sym typeface="Arial"/>
              </a:rPr>
              <a:t> </a:t>
            </a:r>
            <a:r>
              <a:rPr lang="en-US" i="0" kern="0" dirty="0">
                <a:solidFill>
                  <a:srgbClr val="000000"/>
                </a:solidFill>
                <a:latin typeface="Arial"/>
                <a:sym typeface="Arial"/>
              </a:rPr>
              <a:t>ON</a:t>
            </a:r>
            <a:r>
              <a:rPr lang="en-US" b="0" i="0" kern="0" dirty="0">
                <a:solidFill>
                  <a:srgbClr val="000000"/>
                </a:solidFill>
                <a:latin typeface="Arial"/>
                <a:sym typeface="Arial"/>
              </a:rPr>
              <a:t> </a:t>
            </a:r>
            <a:r>
              <a:rPr lang="en-US" b="0" i="0" kern="0" dirty="0" err="1">
                <a:solidFill>
                  <a:srgbClr val="000000"/>
                </a:solidFill>
                <a:latin typeface="Arial"/>
                <a:sym typeface="Arial"/>
              </a:rPr>
              <a:t>cycling.birthday_list</a:t>
            </a:r>
            <a:r>
              <a:rPr lang="en-US" b="0" i="0" kern="0" dirty="0">
                <a:solidFill>
                  <a:srgbClr val="000000"/>
                </a:solidFill>
                <a:latin typeface="Arial"/>
                <a:sym typeface="Arial"/>
              </a:rPr>
              <a:t> (VALUES(</a:t>
            </a:r>
            <a:r>
              <a:rPr lang="en-US" b="0" i="0" kern="0" dirty="0" err="1">
                <a:solidFill>
                  <a:srgbClr val="000000"/>
                </a:solidFill>
                <a:latin typeface="Arial"/>
                <a:sym typeface="Arial"/>
              </a:rPr>
              <a:t>blist</a:t>
            </a:r>
            <a:r>
              <a:rPr lang="en-US" b="0" i="0" kern="0" dirty="0">
                <a:solidFill>
                  <a:srgbClr val="000000"/>
                </a:solidFill>
                <a:latin typeface="Arial"/>
                <a:sym typeface="Arial"/>
              </a:rPr>
              <a:t>));</a:t>
            </a:r>
          </a:p>
        </p:txBody>
      </p:sp>
      <p:pic>
        <p:nvPicPr>
          <p:cNvPr id="6" name="Picture 5"/>
          <p:cNvPicPr>
            <a:picLocks noChangeAspect="1"/>
          </p:cNvPicPr>
          <p:nvPr/>
        </p:nvPicPr>
        <p:blipFill rotWithShape="1">
          <a:blip r:embed="rId3"/>
          <a:srcRect t="25754" r="12436"/>
          <a:stretch/>
        </p:blipFill>
        <p:spPr>
          <a:xfrm>
            <a:off x="1080157" y="4762081"/>
            <a:ext cx="7596299" cy="945186"/>
          </a:xfrm>
          <a:prstGeom prst="rect">
            <a:avLst/>
          </a:prstGeom>
        </p:spPr>
      </p:pic>
    </p:spTree>
    <p:extLst>
      <p:ext uri="{BB962C8B-B14F-4D97-AF65-F5344CB8AC3E}">
        <p14:creationId xmlns:p14="http://schemas.microsoft.com/office/powerpoint/2010/main" val="200681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301845" y="677961"/>
            <a:ext cx="8230369" cy="4676487"/>
          </a:xfrm>
        </p:spPr>
        <p:txBody>
          <a:bodyPr>
            <a:noAutofit/>
          </a:bodyPr>
          <a:lstStyle/>
          <a:p>
            <a:pPr lvl="1" indent="-342900" algn="just">
              <a:buFont typeface="Wingdings" panose="05000000000000000000" pitchFamily="2" charset="2"/>
              <a:buChar char="ü"/>
            </a:pPr>
            <a:r>
              <a:rPr lang="pt-BR" sz="2400" b="0" i="0" dirty="0"/>
              <a:t>Bancos de dados em colunas são projetados para processar grandes quantidades de dados em vários servidores distintos. </a:t>
            </a:r>
          </a:p>
          <a:p>
            <a:pPr lvl="1" indent="-342900" algn="just">
              <a:buFont typeface="Wingdings" panose="05000000000000000000" pitchFamily="2" charset="2"/>
              <a:buChar char="ü"/>
            </a:pPr>
            <a:endParaRPr lang="pt-BR" sz="2400" b="0" i="0" dirty="0"/>
          </a:p>
          <a:p>
            <a:pPr lvl="1" indent="-342900" algn="just">
              <a:buFont typeface="Wingdings" panose="05000000000000000000" pitchFamily="2" charset="2"/>
              <a:buChar char="ü"/>
            </a:pPr>
            <a:r>
              <a:rPr lang="pt-BR" sz="2400" b="0" i="0" dirty="0"/>
              <a:t>São muito diferentes, tecnicamente, dos banco de dados relacionais, na medida em que linhas diferentes na mesma tabela (famílias de colunas) não precisam compartilhar o mesmo conjunto de colunas.</a:t>
            </a:r>
            <a:endParaRPr lang="pt-BR" altLang="pt-BR" sz="24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pic>
        <p:nvPicPr>
          <p:cNvPr id="2" name="Imagem 1">
            <a:extLst>
              <a:ext uri="{FF2B5EF4-FFF2-40B4-BE49-F238E27FC236}">
                <a16:creationId xmlns:a16="http://schemas.microsoft.com/office/drawing/2014/main" id="{76A894D0-D7FE-49BD-916E-CB58DA6418ED}"/>
              </a:ext>
            </a:extLst>
          </p:cNvPr>
          <p:cNvPicPr>
            <a:picLocks noChangeAspect="1"/>
          </p:cNvPicPr>
          <p:nvPr/>
        </p:nvPicPr>
        <p:blipFill>
          <a:blip r:embed="rId3"/>
          <a:stretch>
            <a:fillRect/>
          </a:stretch>
        </p:blipFill>
        <p:spPr>
          <a:xfrm>
            <a:off x="6588224" y="3755186"/>
            <a:ext cx="1742708" cy="1809735"/>
          </a:xfrm>
          <a:prstGeom prst="rect">
            <a:avLst/>
          </a:prstGeom>
        </p:spPr>
      </p:pic>
    </p:spTree>
    <p:extLst>
      <p:ext uri="{BB962C8B-B14F-4D97-AF65-F5344CB8AC3E}">
        <p14:creationId xmlns:p14="http://schemas.microsoft.com/office/powerpoint/2010/main" val="2460145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836712"/>
            <a:ext cx="7696050" cy="440044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 para </a:t>
            </a:r>
            <a:r>
              <a:rPr lang="pt-BR" sz="2000" b="0" i="0" kern="0" dirty="0" err="1">
                <a:solidFill>
                  <a:srgbClr val="000000"/>
                </a:solidFill>
                <a:latin typeface="Arial"/>
                <a:cs typeface="Arial"/>
                <a:sym typeface="Arial"/>
              </a:rPr>
              <a:t>MAPs</a:t>
            </a:r>
            <a:r>
              <a:rPr lang="pt-BR" sz="2000" b="0" i="0" kern="0" dirty="0">
                <a:solidFill>
                  <a:srgbClr val="000000"/>
                </a:solidFill>
                <a:latin typeface="Arial"/>
                <a:cs typeface="Arial"/>
                <a:sym typeface="Arial"/>
              </a:rPr>
              <a:t> (</a:t>
            </a:r>
            <a:r>
              <a:rPr lang="pt-BR" sz="2000" kern="0" dirty="0" err="1">
                <a:solidFill>
                  <a:srgbClr val="000000"/>
                </a:solidFill>
                <a:latin typeface="Arial"/>
                <a:cs typeface="Arial"/>
                <a:sym typeface="Arial"/>
              </a:rPr>
              <a:t>Map</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key</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Map</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value</a:t>
            </a:r>
            <a:r>
              <a:rPr lang="pt-BR" sz="2000" kern="0" dirty="0">
                <a:solidFill>
                  <a:srgbClr val="000000"/>
                </a:solidFill>
                <a:latin typeface="Arial"/>
                <a:cs typeface="Arial"/>
                <a:sym typeface="Arial"/>
              </a:rPr>
              <a:t>, </a:t>
            </a:r>
            <a:r>
              <a:rPr lang="pt-BR" sz="2000" kern="0" dirty="0" err="1">
                <a:solidFill>
                  <a:srgbClr val="FF0000"/>
                </a:solidFill>
                <a:latin typeface="Arial"/>
                <a:cs typeface="Arial"/>
                <a:sym typeface="Arial"/>
              </a:rPr>
              <a:t>Map</a:t>
            </a:r>
            <a:r>
              <a:rPr lang="pt-BR" sz="2000" kern="0" dirty="0">
                <a:solidFill>
                  <a:srgbClr val="FF0000"/>
                </a:solidFill>
                <a:latin typeface="Arial"/>
                <a:cs typeface="Arial"/>
                <a:sym typeface="Arial"/>
              </a:rPr>
              <a:t> </a:t>
            </a:r>
            <a:r>
              <a:rPr lang="pt-BR" sz="2000" kern="0" dirty="0" err="1">
                <a:solidFill>
                  <a:srgbClr val="FF0000"/>
                </a:solidFill>
                <a:latin typeface="Arial"/>
                <a:cs typeface="Arial"/>
                <a:sym typeface="Arial"/>
              </a:rPr>
              <a:t>Entries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Suportes para ciclistas da mesma idade (AGE) – </a:t>
            </a:r>
            <a:r>
              <a:rPr lang="pt-BR" sz="2000" b="0" i="0" kern="0" dirty="0" err="1">
                <a:solidFill>
                  <a:srgbClr val="000000"/>
                </a:solidFill>
                <a:latin typeface="Arial"/>
                <a:cs typeface="Arial"/>
                <a:sym typeface="Arial"/>
              </a:rPr>
              <a:t>Map</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entries</a:t>
            </a: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en-US" sz="2000" i="0" kern="0" dirty="0">
                <a:solidFill>
                  <a:srgbClr val="000000"/>
                </a:solidFill>
                <a:latin typeface="Arial"/>
                <a:cs typeface="Arial"/>
                <a:sym typeface="Arial"/>
              </a:rPr>
              <a:t>SELECT</a:t>
            </a:r>
            <a:r>
              <a:rPr lang="en-US" sz="2000" b="0" i="0" kern="0" dirty="0">
                <a:solidFill>
                  <a:srgbClr val="000000"/>
                </a:solidFill>
                <a:latin typeface="Arial"/>
                <a:cs typeface="Arial"/>
                <a:sym typeface="Arial"/>
              </a:rPr>
              <a:t> * </a:t>
            </a:r>
            <a:r>
              <a:rPr lang="en-US" sz="2000" i="0" kern="0" dirty="0">
                <a:solidFill>
                  <a:srgbClr val="000000"/>
                </a:solidFill>
                <a:latin typeface="Arial"/>
                <a:cs typeface="Arial"/>
                <a:sym typeface="Arial"/>
              </a:rPr>
              <a:t>FROM</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cycling.birthday_list</a:t>
            </a:r>
            <a:r>
              <a:rPr lang="en-US" sz="2000" b="0" i="0" kern="0" dirty="0">
                <a:solidFill>
                  <a:srgbClr val="000000"/>
                </a:solidFill>
                <a:latin typeface="Arial"/>
                <a:cs typeface="Arial"/>
                <a:sym typeface="Arial"/>
              </a:rPr>
              <a:t> </a:t>
            </a:r>
            <a:r>
              <a:rPr lang="en-US" sz="2000" i="0" kern="0" dirty="0">
                <a:solidFill>
                  <a:srgbClr val="000000"/>
                </a:solidFill>
                <a:latin typeface="Arial"/>
                <a:cs typeface="Arial"/>
                <a:sym typeface="Arial"/>
              </a:rPr>
              <a:t>WHERE</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blist</a:t>
            </a:r>
            <a:r>
              <a:rPr lang="en-US" sz="2000" b="0" i="0" kern="0" dirty="0">
                <a:solidFill>
                  <a:srgbClr val="000000"/>
                </a:solidFill>
                <a:latin typeface="Arial"/>
                <a:cs typeface="Arial"/>
                <a:sym typeface="Arial"/>
              </a:rPr>
              <a:t>['age'] = '23';</a:t>
            </a: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Índices em </a:t>
            </a:r>
            <a:r>
              <a:rPr lang="pt-BR" sz="2000" b="1" dirty="0" err="1"/>
              <a:t>Collections</a:t>
            </a:r>
            <a:endParaRPr lang="en-US" sz="2000" b="1" dirty="0"/>
          </a:p>
        </p:txBody>
      </p:sp>
      <p:sp>
        <p:nvSpPr>
          <p:cNvPr id="5" name="Rectangle 4"/>
          <p:cNvSpPr/>
          <p:nvPr/>
        </p:nvSpPr>
        <p:spPr>
          <a:xfrm>
            <a:off x="884471" y="1383840"/>
            <a:ext cx="7567027" cy="86130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err="1">
                <a:solidFill>
                  <a:srgbClr val="000000"/>
                </a:solidFill>
                <a:latin typeface="Arial"/>
                <a:sym typeface="Arial"/>
              </a:rPr>
              <a:t>cycling.birthday_list</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r>
              <a:rPr lang="en-US" b="0" i="0" kern="0" dirty="0" err="1">
                <a:solidFill>
                  <a:srgbClr val="000000"/>
                </a:solidFill>
                <a:latin typeface="Arial"/>
                <a:sym typeface="Arial"/>
              </a:rPr>
              <a:t>cyclist_name</a:t>
            </a:r>
            <a:r>
              <a:rPr lang="en-US" b="0" i="0" kern="0" dirty="0">
                <a:solidFill>
                  <a:srgbClr val="000000"/>
                </a:solidFill>
                <a:latin typeface="Arial"/>
                <a:sym typeface="Arial"/>
              </a:rPr>
              <a:t> text PRIMARY KEY, </a:t>
            </a:r>
            <a:r>
              <a:rPr lang="en-US" b="0" i="0" kern="0" dirty="0" err="1">
                <a:solidFill>
                  <a:srgbClr val="000000"/>
                </a:solidFill>
                <a:latin typeface="Arial"/>
                <a:sym typeface="Arial"/>
              </a:rPr>
              <a:t>blist</a:t>
            </a:r>
            <a:r>
              <a:rPr lang="en-US" b="0" i="0" kern="0" dirty="0">
                <a:solidFill>
                  <a:srgbClr val="000000"/>
                </a:solidFill>
                <a:latin typeface="Arial"/>
                <a:sym typeface="Arial"/>
              </a:rPr>
              <a:t> map&lt;</a:t>
            </a:r>
            <a:r>
              <a:rPr lang="en-US" b="0" i="0" kern="0" dirty="0" err="1">
                <a:solidFill>
                  <a:srgbClr val="000000"/>
                </a:solidFill>
                <a:latin typeface="Arial"/>
                <a:sym typeface="Arial"/>
              </a:rPr>
              <a:t>text,text</a:t>
            </a:r>
            <a:r>
              <a:rPr lang="en-US" b="0" i="0" kern="0" dirty="0">
                <a:solidFill>
                  <a:srgbClr val="000000"/>
                </a:solidFill>
                <a:latin typeface="Arial"/>
                <a:sym typeface="Arial"/>
              </a:rPr>
              <a:t>&gt;);</a:t>
            </a:r>
          </a:p>
        </p:txBody>
      </p:sp>
      <p:sp>
        <p:nvSpPr>
          <p:cNvPr id="7" name="Rectangle 6"/>
          <p:cNvSpPr/>
          <p:nvPr/>
        </p:nvSpPr>
        <p:spPr>
          <a:xfrm>
            <a:off x="884470" y="2897256"/>
            <a:ext cx="7567027" cy="6592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INDEX</a:t>
            </a:r>
            <a:r>
              <a:rPr lang="en-US" b="0" i="0" kern="0" dirty="0">
                <a:solidFill>
                  <a:srgbClr val="000000"/>
                </a:solidFill>
                <a:latin typeface="Arial"/>
                <a:sym typeface="Arial"/>
              </a:rPr>
              <a:t> </a:t>
            </a:r>
            <a:r>
              <a:rPr lang="en-US" b="0" i="0" kern="0" dirty="0" err="1">
                <a:solidFill>
                  <a:srgbClr val="000000"/>
                </a:solidFill>
                <a:latin typeface="Arial"/>
                <a:sym typeface="Arial"/>
              </a:rPr>
              <a:t>blist_idx</a:t>
            </a:r>
            <a:r>
              <a:rPr lang="en-US" b="0" i="0" kern="0" dirty="0">
                <a:solidFill>
                  <a:srgbClr val="000000"/>
                </a:solidFill>
                <a:latin typeface="Arial"/>
                <a:sym typeface="Arial"/>
              </a:rPr>
              <a:t> </a:t>
            </a:r>
            <a:r>
              <a:rPr lang="en-US" i="0" kern="0" dirty="0">
                <a:solidFill>
                  <a:srgbClr val="000000"/>
                </a:solidFill>
                <a:latin typeface="Arial"/>
                <a:sym typeface="Arial"/>
              </a:rPr>
              <a:t>ON</a:t>
            </a:r>
            <a:r>
              <a:rPr lang="en-US" b="0" i="0" kern="0" dirty="0">
                <a:solidFill>
                  <a:srgbClr val="000000"/>
                </a:solidFill>
                <a:latin typeface="Arial"/>
                <a:sym typeface="Arial"/>
              </a:rPr>
              <a:t> </a:t>
            </a:r>
            <a:r>
              <a:rPr lang="en-US" b="0" i="0" kern="0" dirty="0" err="1">
                <a:solidFill>
                  <a:srgbClr val="000000"/>
                </a:solidFill>
                <a:latin typeface="Arial"/>
                <a:sym typeface="Arial"/>
              </a:rPr>
              <a:t>cycling.birthday_list</a:t>
            </a:r>
            <a:r>
              <a:rPr lang="en-US" b="0" i="0" kern="0" dirty="0">
                <a:solidFill>
                  <a:srgbClr val="000000"/>
                </a:solidFill>
                <a:latin typeface="Arial"/>
                <a:sym typeface="Arial"/>
              </a:rPr>
              <a:t> (ENTRIES(</a:t>
            </a:r>
            <a:r>
              <a:rPr lang="en-US" b="0" i="0" kern="0" dirty="0" err="1">
                <a:solidFill>
                  <a:srgbClr val="000000"/>
                </a:solidFill>
                <a:latin typeface="Arial"/>
                <a:sym typeface="Arial"/>
              </a:rPr>
              <a:t>blist</a:t>
            </a:r>
            <a:r>
              <a:rPr lang="en-US" b="0" i="0" kern="0" dirty="0">
                <a:solidFill>
                  <a:srgbClr val="000000"/>
                </a:solidFill>
                <a:latin typeface="Arial"/>
                <a:sym typeface="Arial"/>
              </a:rPr>
              <a:t>));</a:t>
            </a:r>
          </a:p>
        </p:txBody>
      </p:sp>
      <p:pic>
        <p:nvPicPr>
          <p:cNvPr id="3" name="Picture 2"/>
          <p:cNvPicPr>
            <a:picLocks noChangeAspect="1"/>
          </p:cNvPicPr>
          <p:nvPr/>
        </p:nvPicPr>
        <p:blipFill>
          <a:blip r:embed="rId3"/>
          <a:stretch>
            <a:fillRect/>
          </a:stretch>
        </p:blipFill>
        <p:spPr>
          <a:xfrm>
            <a:off x="884469" y="4727510"/>
            <a:ext cx="7614442" cy="1048761"/>
          </a:xfrm>
          <a:prstGeom prst="rect">
            <a:avLst/>
          </a:prstGeom>
        </p:spPr>
      </p:pic>
    </p:spTree>
    <p:extLst>
      <p:ext uri="{BB962C8B-B14F-4D97-AF65-F5344CB8AC3E}">
        <p14:creationId xmlns:p14="http://schemas.microsoft.com/office/powerpoint/2010/main" val="663774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823552" y="1124744"/>
            <a:ext cx="7696050"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 para </a:t>
            </a:r>
            <a:r>
              <a:rPr lang="pt-BR" sz="2000" b="0" i="0" kern="0" dirty="0" err="1">
                <a:solidFill>
                  <a:srgbClr val="000000"/>
                </a:solidFill>
                <a:latin typeface="Arial"/>
                <a:cs typeface="Arial"/>
                <a:sym typeface="Arial"/>
              </a:rPr>
              <a:t>MAPs</a:t>
            </a:r>
            <a:r>
              <a:rPr lang="pt-BR" sz="2000" b="0" i="0" kern="0" dirty="0">
                <a:solidFill>
                  <a:srgbClr val="000000"/>
                </a:solidFill>
                <a:latin typeface="Arial"/>
                <a:cs typeface="Arial"/>
                <a:sym typeface="Arial"/>
              </a:rPr>
              <a:t> (</a:t>
            </a:r>
            <a:r>
              <a:rPr lang="pt-BR" sz="2000" kern="0" dirty="0" err="1">
                <a:solidFill>
                  <a:srgbClr val="000000"/>
                </a:solidFill>
                <a:latin typeface="Arial"/>
                <a:cs typeface="Arial"/>
                <a:sym typeface="Arial"/>
              </a:rPr>
              <a:t>Map</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key</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Map</a:t>
            </a:r>
            <a:r>
              <a:rPr lang="pt-BR" sz="2000" kern="0" dirty="0">
                <a:solidFill>
                  <a:srgbClr val="000000"/>
                </a:solidFill>
                <a:latin typeface="Arial"/>
                <a:cs typeface="Arial"/>
                <a:sym typeface="Arial"/>
              </a:rPr>
              <a:t> </a:t>
            </a:r>
            <a:r>
              <a:rPr lang="pt-BR" sz="2000" kern="0" dirty="0" err="1">
                <a:solidFill>
                  <a:srgbClr val="000000"/>
                </a:solidFill>
                <a:latin typeface="Arial"/>
                <a:cs typeface="Arial"/>
                <a:sym typeface="Arial"/>
              </a:rPr>
              <a:t>value</a:t>
            </a:r>
            <a:r>
              <a:rPr lang="pt-BR" sz="2000" kern="0" dirty="0">
                <a:solidFill>
                  <a:srgbClr val="000000"/>
                </a:solidFill>
                <a:latin typeface="Arial"/>
                <a:cs typeface="Arial"/>
                <a:sym typeface="Arial"/>
              </a:rPr>
              <a:t>, </a:t>
            </a:r>
            <a:r>
              <a:rPr lang="pt-BR" sz="2000" kern="0" dirty="0" err="1">
                <a:solidFill>
                  <a:srgbClr val="FF0000"/>
                </a:solidFill>
                <a:latin typeface="Arial"/>
                <a:cs typeface="Arial"/>
                <a:sym typeface="Arial"/>
              </a:rPr>
              <a:t>Map</a:t>
            </a:r>
            <a:r>
              <a:rPr lang="pt-BR" sz="2000" kern="0" dirty="0">
                <a:solidFill>
                  <a:srgbClr val="FF0000"/>
                </a:solidFill>
                <a:latin typeface="Arial"/>
                <a:cs typeface="Arial"/>
                <a:sym typeface="Arial"/>
              </a:rPr>
              <a:t> </a:t>
            </a:r>
            <a:r>
              <a:rPr lang="pt-BR" sz="2000" kern="0" dirty="0" err="1">
                <a:solidFill>
                  <a:srgbClr val="FF0000"/>
                </a:solidFill>
                <a:latin typeface="Arial"/>
                <a:cs typeface="Arial"/>
                <a:sym typeface="Arial"/>
              </a:rPr>
              <a:t>Entries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Usando o mesmo índices para ciclistas do mesmo pais (NATION)</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en-US" sz="2000" i="0" kern="0" dirty="0">
                <a:solidFill>
                  <a:srgbClr val="000000"/>
                </a:solidFill>
                <a:latin typeface="Arial"/>
                <a:cs typeface="Arial"/>
                <a:sym typeface="Arial"/>
              </a:rPr>
              <a:t>SELECT *</a:t>
            </a:r>
            <a:r>
              <a:rPr lang="en-US" sz="2000" b="0" i="0" kern="0" dirty="0">
                <a:solidFill>
                  <a:srgbClr val="000000"/>
                </a:solidFill>
                <a:latin typeface="Arial"/>
                <a:cs typeface="Arial"/>
                <a:sym typeface="Arial"/>
              </a:rPr>
              <a:t> </a:t>
            </a:r>
            <a:r>
              <a:rPr lang="en-US" sz="2000" i="0" kern="0" dirty="0">
                <a:solidFill>
                  <a:srgbClr val="000000"/>
                </a:solidFill>
                <a:latin typeface="Arial"/>
                <a:cs typeface="Arial"/>
                <a:sym typeface="Arial"/>
              </a:rPr>
              <a:t>FROM</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cyclist.birthday_list</a:t>
            </a:r>
            <a:r>
              <a:rPr lang="en-US" sz="2000" b="0" i="0" kern="0" dirty="0">
                <a:solidFill>
                  <a:srgbClr val="000000"/>
                </a:solidFill>
                <a:latin typeface="Arial"/>
                <a:cs typeface="Arial"/>
                <a:sym typeface="Arial"/>
              </a:rPr>
              <a:t> </a:t>
            </a:r>
          </a:p>
          <a:p>
            <a:pPr defTabSz="914217" eaLnBrk="1" fontAlgn="auto" hangingPunct="1">
              <a:spcBef>
                <a:spcPts val="0"/>
              </a:spcBef>
              <a:spcAft>
                <a:spcPts val="0"/>
              </a:spcAft>
              <a:buClr>
                <a:srgbClr val="FF0000"/>
              </a:buClr>
            </a:pPr>
            <a:r>
              <a:rPr lang="en-US" sz="2000" i="0" kern="0" dirty="0">
                <a:solidFill>
                  <a:srgbClr val="000000"/>
                </a:solidFill>
                <a:latin typeface="Arial"/>
                <a:cs typeface="Arial"/>
                <a:sym typeface="Arial"/>
              </a:rPr>
              <a:t>WHERE</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blist</a:t>
            </a:r>
            <a:r>
              <a:rPr lang="en-US" sz="2000" b="0" i="0" kern="0" dirty="0">
                <a:solidFill>
                  <a:srgbClr val="000000"/>
                </a:solidFill>
                <a:latin typeface="Arial"/>
                <a:cs typeface="Arial"/>
                <a:sym typeface="Arial"/>
              </a:rPr>
              <a:t>['nation'] = 'NETHERLANDS';</a:t>
            </a: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Criando Índices em </a:t>
            </a:r>
            <a:r>
              <a:rPr lang="pt-BR" sz="2000" b="1" dirty="0" err="1"/>
              <a:t>Collections</a:t>
            </a:r>
            <a:endParaRPr lang="en-US" sz="2000" b="1" dirty="0"/>
          </a:p>
        </p:txBody>
      </p:sp>
      <p:sp>
        <p:nvSpPr>
          <p:cNvPr id="7" name="Rectangle 6"/>
          <p:cNvSpPr/>
          <p:nvPr/>
        </p:nvSpPr>
        <p:spPr>
          <a:xfrm>
            <a:off x="888063" y="2272200"/>
            <a:ext cx="7567027" cy="6592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INDEX</a:t>
            </a:r>
            <a:r>
              <a:rPr lang="en-US" b="0" i="0" kern="0" dirty="0">
                <a:solidFill>
                  <a:srgbClr val="000000"/>
                </a:solidFill>
                <a:latin typeface="Arial"/>
                <a:sym typeface="Arial"/>
              </a:rPr>
              <a:t> </a:t>
            </a:r>
            <a:r>
              <a:rPr lang="en-US" b="0" i="0" kern="0" dirty="0" err="1">
                <a:solidFill>
                  <a:srgbClr val="000000"/>
                </a:solidFill>
                <a:latin typeface="Arial"/>
                <a:sym typeface="Arial"/>
              </a:rPr>
              <a:t>blist_idx</a:t>
            </a:r>
            <a:r>
              <a:rPr lang="en-US" b="0" i="0" kern="0" dirty="0">
                <a:solidFill>
                  <a:srgbClr val="000000"/>
                </a:solidFill>
                <a:latin typeface="Arial"/>
                <a:sym typeface="Arial"/>
              </a:rPr>
              <a:t> </a:t>
            </a:r>
            <a:r>
              <a:rPr lang="en-US" i="0" kern="0" dirty="0">
                <a:solidFill>
                  <a:srgbClr val="000000"/>
                </a:solidFill>
                <a:latin typeface="Arial"/>
                <a:sym typeface="Arial"/>
              </a:rPr>
              <a:t>ON</a:t>
            </a:r>
            <a:r>
              <a:rPr lang="en-US" b="0" i="0" kern="0" dirty="0">
                <a:solidFill>
                  <a:srgbClr val="000000"/>
                </a:solidFill>
                <a:latin typeface="Arial"/>
                <a:sym typeface="Arial"/>
              </a:rPr>
              <a:t> </a:t>
            </a:r>
            <a:r>
              <a:rPr lang="en-US" b="0" i="0" kern="0" dirty="0" err="1">
                <a:solidFill>
                  <a:srgbClr val="000000"/>
                </a:solidFill>
                <a:latin typeface="Arial"/>
                <a:sym typeface="Arial"/>
              </a:rPr>
              <a:t>cycling.birthday_list</a:t>
            </a:r>
            <a:r>
              <a:rPr lang="en-US" b="0" i="0" kern="0" dirty="0">
                <a:solidFill>
                  <a:srgbClr val="000000"/>
                </a:solidFill>
                <a:latin typeface="Arial"/>
                <a:sym typeface="Arial"/>
              </a:rPr>
              <a:t> (ENTRIES(</a:t>
            </a:r>
            <a:r>
              <a:rPr lang="en-US" b="0" i="0" kern="0" dirty="0" err="1">
                <a:solidFill>
                  <a:srgbClr val="000000"/>
                </a:solidFill>
                <a:latin typeface="Arial"/>
                <a:sym typeface="Arial"/>
              </a:rPr>
              <a:t>blist</a:t>
            </a:r>
            <a:r>
              <a:rPr lang="en-US" b="0" i="0" kern="0" dirty="0">
                <a:solidFill>
                  <a:srgbClr val="000000"/>
                </a:solidFill>
                <a:latin typeface="Arial"/>
                <a:sym typeface="Arial"/>
              </a:rPr>
              <a:t>));</a:t>
            </a:r>
          </a:p>
        </p:txBody>
      </p:sp>
      <p:pic>
        <p:nvPicPr>
          <p:cNvPr id="6" name="Picture 5"/>
          <p:cNvPicPr>
            <a:picLocks noChangeAspect="1"/>
          </p:cNvPicPr>
          <p:nvPr/>
        </p:nvPicPr>
        <p:blipFill>
          <a:blip r:embed="rId3"/>
          <a:stretch>
            <a:fillRect/>
          </a:stretch>
        </p:blipFill>
        <p:spPr>
          <a:xfrm>
            <a:off x="888063" y="4088318"/>
            <a:ext cx="7716385" cy="1027394"/>
          </a:xfrm>
          <a:prstGeom prst="rect">
            <a:avLst/>
          </a:prstGeom>
        </p:spPr>
      </p:pic>
    </p:spTree>
    <p:extLst>
      <p:ext uri="{BB962C8B-B14F-4D97-AF65-F5344CB8AC3E}">
        <p14:creationId xmlns:p14="http://schemas.microsoft.com/office/powerpoint/2010/main" val="1304054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Inserindo dados de um arquivo CSV (via sistema operacional):</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Comando COPY</a:t>
            </a:r>
            <a:endParaRPr lang="en-US" sz="2000" b="1" dirty="0"/>
          </a:p>
        </p:txBody>
      </p:sp>
      <p:sp>
        <p:nvSpPr>
          <p:cNvPr id="5" name="Rectangle 4"/>
          <p:cNvSpPr/>
          <p:nvPr/>
        </p:nvSpPr>
        <p:spPr>
          <a:xfrm>
            <a:off x="884471" y="1794002"/>
            <a:ext cx="7567027" cy="93938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en-US" i="0" kern="0" dirty="0">
                <a:solidFill>
                  <a:srgbClr val="000000"/>
                </a:solidFill>
                <a:latin typeface="Arial"/>
                <a:sym typeface="Arial"/>
              </a:rPr>
              <a:t>COPY </a:t>
            </a:r>
            <a:r>
              <a:rPr lang="en-US" b="0" i="0" kern="0" dirty="0" err="1">
                <a:solidFill>
                  <a:srgbClr val="000000"/>
                </a:solidFill>
                <a:latin typeface="Arial"/>
                <a:sym typeface="Arial"/>
              </a:rPr>
              <a:t>cycling.cyclist_catgory</a:t>
            </a:r>
            <a:r>
              <a:rPr lang="en-US" b="0" i="0" kern="0" dirty="0">
                <a:solidFill>
                  <a:srgbClr val="000000"/>
                </a:solidFill>
                <a:latin typeface="Arial"/>
                <a:sym typeface="Arial"/>
              </a:rPr>
              <a:t> </a:t>
            </a:r>
            <a:r>
              <a:rPr lang="en-US" i="0" kern="0" dirty="0">
                <a:solidFill>
                  <a:srgbClr val="000000"/>
                </a:solidFill>
                <a:latin typeface="Arial"/>
                <a:sym typeface="Arial"/>
              </a:rPr>
              <a:t>FROM</a:t>
            </a:r>
            <a:r>
              <a:rPr lang="en-US" b="0" i="0" kern="0" dirty="0">
                <a:solidFill>
                  <a:srgbClr val="000000"/>
                </a:solidFill>
                <a:latin typeface="Arial"/>
                <a:sym typeface="Arial"/>
              </a:rPr>
              <a:t> 'cyclist_category.csv'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WITH DELIMITER</a:t>
            </a:r>
            <a:r>
              <a:rPr lang="en-US" b="0" i="0" kern="0" dirty="0">
                <a:solidFill>
                  <a:srgbClr val="000000"/>
                </a:solidFill>
                <a:latin typeface="Arial"/>
                <a:sym typeface="Arial"/>
              </a:rPr>
              <a:t>='|' </a:t>
            </a:r>
            <a:r>
              <a:rPr lang="en-US" i="0" kern="0" dirty="0">
                <a:solidFill>
                  <a:srgbClr val="000000"/>
                </a:solidFill>
                <a:latin typeface="Arial"/>
                <a:sym typeface="Arial"/>
              </a:rPr>
              <a:t>AND HEADER</a:t>
            </a:r>
            <a:r>
              <a:rPr lang="en-US" b="0" i="0" kern="0" dirty="0">
                <a:solidFill>
                  <a:srgbClr val="000000"/>
                </a:solidFill>
                <a:latin typeface="Arial"/>
                <a:sym typeface="Arial"/>
              </a:rPr>
              <a:t>=TRUE</a:t>
            </a:r>
          </a:p>
        </p:txBody>
      </p:sp>
      <p:pic>
        <p:nvPicPr>
          <p:cNvPr id="3" name="Picture 2"/>
          <p:cNvPicPr>
            <a:picLocks noChangeAspect="1"/>
          </p:cNvPicPr>
          <p:nvPr/>
        </p:nvPicPr>
        <p:blipFill>
          <a:blip r:embed="rId3"/>
          <a:stretch>
            <a:fillRect/>
          </a:stretch>
        </p:blipFill>
        <p:spPr>
          <a:xfrm>
            <a:off x="2287093" y="2922588"/>
            <a:ext cx="4569813" cy="1410991"/>
          </a:xfrm>
          <a:prstGeom prst="rect">
            <a:avLst/>
          </a:prstGeom>
        </p:spPr>
      </p:pic>
      <p:grpSp>
        <p:nvGrpSpPr>
          <p:cNvPr id="6" name="Group 5"/>
          <p:cNvGrpSpPr/>
          <p:nvPr/>
        </p:nvGrpSpPr>
        <p:grpSpPr>
          <a:xfrm>
            <a:off x="552688" y="4522785"/>
            <a:ext cx="8038621" cy="1034077"/>
            <a:chOff x="648785" y="5406312"/>
            <a:chExt cx="8040017" cy="1034257"/>
          </a:xfrm>
        </p:grpSpPr>
        <p:sp>
          <p:nvSpPr>
            <p:cNvPr id="7" name="Rectangle 6"/>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4"/>
                </a:rPr>
                <a:t>https://docs.datastax.com/en/cql/3.3/cql/cql_reference/cqlshCopy.html?hl=copy</a:t>
              </a:r>
              <a:r>
                <a:rPr lang="pt-BR" sz="1400" b="0" i="0" kern="0" dirty="0">
                  <a:solidFill>
                    <a:srgbClr val="000000"/>
                  </a:solidFill>
                  <a:latin typeface="Arial"/>
                  <a:cs typeface="Arial"/>
                  <a:sym typeface="Arial"/>
                </a:rPr>
                <a:t> </a:t>
              </a:r>
            </a:p>
          </p:txBody>
        </p:sp>
        <p:pic>
          <p:nvPicPr>
            <p:cNvPr id="8" name="Picture 2" descr="Resultado de imagem para web lin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3172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2752" y="483294"/>
            <a:ext cx="6433411" cy="4817914"/>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err="1" smtClean="0">
                <a:solidFill>
                  <a:schemeClr val="bg2"/>
                </a:solidFill>
              </a:rPr>
              <a:t>Select</a:t>
            </a:r>
            <a:r>
              <a:rPr lang="pt-BR" sz="2400" i="0" dirty="0" smtClean="0">
                <a:solidFill>
                  <a:schemeClr val="bg2"/>
                </a:solidFill>
              </a:rPr>
              <a:t> </a:t>
            </a:r>
            <a:r>
              <a:rPr lang="pt-BR" sz="2400" i="0" dirty="0">
                <a:solidFill>
                  <a:schemeClr val="bg2"/>
                </a:solidFill>
              </a:rPr>
              <a:t>...</a:t>
            </a:r>
          </a:p>
        </p:txBody>
      </p:sp>
    </p:spTree>
    <p:extLst>
      <p:ext uri="{BB962C8B-B14F-4D97-AF65-F5344CB8AC3E}">
        <p14:creationId xmlns:p14="http://schemas.microsoft.com/office/powerpoint/2010/main" val="3595261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980405" y="1052736"/>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Selecionando valores no Cassandra: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Comando SELECT</a:t>
            </a:r>
            <a:endParaRPr lang="en-US" sz="2000" b="1" dirty="0"/>
          </a:p>
        </p:txBody>
      </p:sp>
      <p:sp>
        <p:nvSpPr>
          <p:cNvPr id="5" name="Rectangle 4"/>
          <p:cNvSpPr/>
          <p:nvPr/>
        </p:nvSpPr>
        <p:spPr>
          <a:xfrm>
            <a:off x="1109429" y="1599864"/>
            <a:ext cx="7567027" cy="370213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SELECT </a:t>
            </a:r>
            <a:r>
              <a:rPr lang="en-US" b="0" i="0" kern="0" dirty="0">
                <a:solidFill>
                  <a:srgbClr val="000000"/>
                </a:solidFill>
                <a:latin typeface="Arial"/>
                <a:sym typeface="Arial"/>
              </a:rPr>
              <a:t>name, occupation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a:t>
            </a:r>
            <a:r>
              <a:rPr lang="en-US" b="0" i="0" kern="0" dirty="0">
                <a:solidFill>
                  <a:srgbClr val="000000"/>
                </a:solidFill>
                <a:latin typeface="Arial"/>
                <a:sym typeface="Arial"/>
              </a:rPr>
              <a:t> users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a:t>
            </a:r>
            <a:r>
              <a:rPr lang="en-US" b="0" i="0" kern="0" dirty="0" err="1">
                <a:solidFill>
                  <a:srgbClr val="000000"/>
                </a:solidFill>
                <a:latin typeface="Arial"/>
                <a:sym typeface="Arial"/>
              </a:rPr>
              <a:t>userid</a:t>
            </a:r>
            <a:r>
              <a:rPr lang="en-US" b="0" i="0" kern="0" dirty="0">
                <a:solidFill>
                  <a:srgbClr val="000000"/>
                </a:solidFill>
                <a:latin typeface="Arial"/>
                <a:sym typeface="Arial"/>
              </a:rPr>
              <a:t> IN (199, 200, 207);</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SELECT </a:t>
            </a:r>
            <a:r>
              <a:rPr lang="en-US" b="0" i="0" kern="0" dirty="0">
                <a:solidFill>
                  <a:srgbClr val="000000"/>
                </a:solidFill>
                <a:latin typeface="Arial"/>
                <a:sym typeface="Arial"/>
              </a:rPr>
              <a:t>name AS </a:t>
            </a:r>
            <a:r>
              <a:rPr lang="en-US" b="0" i="0" kern="0" dirty="0" err="1">
                <a:solidFill>
                  <a:srgbClr val="000000"/>
                </a:solidFill>
                <a:latin typeface="Arial"/>
                <a:sym typeface="Arial"/>
              </a:rPr>
              <a:t>user_name</a:t>
            </a:r>
            <a:r>
              <a:rPr lang="en-US" b="0" i="0" kern="0" dirty="0">
                <a:solidFill>
                  <a:srgbClr val="000000"/>
                </a:solidFill>
                <a:latin typeface="Arial"/>
                <a:sym typeface="Arial"/>
              </a:rPr>
              <a:t>, occupation AS </a:t>
            </a:r>
            <a:r>
              <a:rPr lang="en-US" b="0" i="0" kern="0" dirty="0" err="1">
                <a:solidFill>
                  <a:srgbClr val="000000"/>
                </a:solidFill>
                <a:latin typeface="Arial"/>
                <a:sym typeface="Arial"/>
              </a:rPr>
              <a:t>user_occupation</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a:t>
            </a:r>
            <a:r>
              <a:rPr lang="en-US" b="0" i="0" kern="0" dirty="0">
                <a:solidFill>
                  <a:srgbClr val="000000"/>
                </a:solidFill>
                <a:latin typeface="Arial"/>
                <a:sym typeface="Arial"/>
              </a:rPr>
              <a:t> users;</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SELECT </a:t>
            </a:r>
            <a:r>
              <a:rPr lang="en-US" b="0" i="0" kern="0" dirty="0">
                <a:solidFill>
                  <a:srgbClr val="000000"/>
                </a:solidFill>
                <a:latin typeface="Arial"/>
                <a:sym typeface="Arial"/>
              </a:rPr>
              <a:t>time, value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a:t>
            </a:r>
            <a:r>
              <a:rPr lang="en-US" b="0" i="0" kern="0" dirty="0">
                <a:solidFill>
                  <a:srgbClr val="000000"/>
                </a:solidFill>
                <a:latin typeface="Arial"/>
                <a:sym typeface="Arial"/>
              </a:rPr>
              <a:t> events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a:t>
            </a:r>
            <a:r>
              <a:rPr lang="en-US" b="0" i="0" kern="0" dirty="0" err="1">
                <a:solidFill>
                  <a:srgbClr val="000000"/>
                </a:solidFill>
                <a:latin typeface="Arial"/>
                <a:sym typeface="Arial"/>
              </a:rPr>
              <a:t>event_type</a:t>
            </a:r>
            <a:r>
              <a:rPr lang="en-US" b="0" i="0" kern="0" dirty="0">
                <a:solidFill>
                  <a:srgbClr val="000000"/>
                </a:solidFill>
                <a:latin typeface="Arial"/>
                <a:sym typeface="Arial"/>
              </a:rPr>
              <a:t> = '</a:t>
            </a:r>
            <a:r>
              <a:rPr lang="en-US" b="0" i="0" kern="0" dirty="0" err="1">
                <a:solidFill>
                  <a:srgbClr val="000000"/>
                </a:solidFill>
                <a:latin typeface="Arial"/>
                <a:sym typeface="Arial"/>
              </a:rPr>
              <a:t>myEvent</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AND</a:t>
            </a:r>
            <a:r>
              <a:rPr lang="en-US" b="0" i="0" kern="0" dirty="0">
                <a:solidFill>
                  <a:srgbClr val="000000"/>
                </a:solidFill>
                <a:latin typeface="Arial"/>
                <a:sym typeface="Arial"/>
              </a:rPr>
              <a:t> time &gt; '2011-02-03'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AND</a:t>
            </a:r>
            <a:r>
              <a:rPr lang="en-US" b="0" i="0" kern="0" dirty="0">
                <a:solidFill>
                  <a:srgbClr val="000000"/>
                </a:solidFill>
                <a:latin typeface="Arial"/>
                <a:sym typeface="Arial"/>
              </a:rPr>
              <a:t> time &lt;= '2012-01-01'</a:t>
            </a:r>
          </a:p>
        </p:txBody>
      </p:sp>
    </p:spTree>
    <p:extLst>
      <p:ext uri="{BB962C8B-B14F-4D97-AF65-F5344CB8AC3E}">
        <p14:creationId xmlns:p14="http://schemas.microsoft.com/office/powerpoint/2010/main" val="2535442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Selecionando valores no Cassandra: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Comando SELECT</a:t>
            </a:r>
            <a:endParaRPr lang="en-US" sz="2000" b="1" dirty="0"/>
          </a:p>
        </p:txBody>
      </p:sp>
      <p:sp>
        <p:nvSpPr>
          <p:cNvPr id="5" name="Rectangle 4"/>
          <p:cNvSpPr/>
          <p:nvPr/>
        </p:nvSpPr>
        <p:spPr>
          <a:xfrm>
            <a:off x="884471" y="1891954"/>
            <a:ext cx="7567027" cy="96772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SELECT </a:t>
            </a:r>
            <a:r>
              <a:rPr lang="en-US" b="0" i="0" kern="0" dirty="0">
                <a:solidFill>
                  <a:srgbClr val="000000"/>
                </a:solidFill>
                <a:latin typeface="Arial"/>
                <a:sym typeface="Arial"/>
              </a:rPr>
              <a:t>COUNT(*) FROM users;</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SELECT </a:t>
            </a:r>
            <a:r>
              <a:rPr lang="en-US" b="0" i="0" kern="0" dirty="0">
                <a:solidFill>
                  <a:srgbClr val="000000"/>
                </a:solidFill>
                <a:latin typeface="Arial"/>
                <a:sym typeface="Arial"/>
              </a:rPr>
              <a:t>COUNT(*) AS </a:t>
            </a:r>
            <a:r>
              <a:rPr lang="en-US" b="0" i="0" kern="0" dirty="0" err="1">
                <a:solidFill>
                  <a:srgbClr val="000000"/>
                </a:solidFill>
                <a:latin typeface="Arial"/>
                <a:sym typeface="Arial"/>
              </a:rPr>
              <a:t>user_count</a:t>
            </a:r>
            <a:r>
              <a:rPr lang="en-US" b="0" i="0" kern="0" dirty="0">
                <a:solidFill>
                  <a:srgbClr val="000000"/>
                </a:solidFill>
                <a:latin typeface="Arial"/>
                <a:sym typeface="Arial"/>
              </a:rPr>
              <a:t> FROM users;</a:t>
            </a:r>
          </a:p>
        </p:txBody>
      </p:sp>
    </p:spTree>
    <p:extLst>
      <p:ext uri="{BB962C8B-B14F-4D97-AF65-F5344CB8AC3E}">
        <p14:creationId xmlns:p14="http://schemas.microsoft.com/office/powerpoint/2010/main" val="20553672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2752" y="483294"/>
            <a:ext cx="6433411" cy="4817914"/>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smtClean="0">
                <a:solidFill>
                  <a:schemeClr val="bg2"/>
                </a:solidFill>
              </a:rPr>
              <a:t>Update </a:t>
            </a:r>
            <a:r>
              <a:rPr lang="pt-BR" sz="2400" i="0" dirty="0">
                <a:solidFill>
                  <a:schemeClr val="bg2"/>
                </a:solidFill>
              </a:rPr>
              <a:t>...</a:t>
            </a:r>
          </a:p>
        </p:txBody>
      </p:sp>
    </p:spTree>
    <p:extLst>
      <p:ext uri="{BB962C8B-B14F-4D97-AF65-F5344CB8AC3E}">
        <p14:creationId xmlns:p14="http://schemas.microsoft.com/office/powerpoint/2010/main" val="34848640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1052413" y="908720"/>
            <a:ext cx="7331347" cy="4708164"/>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Inserção de Registro: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Alterando Registros/Valores: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Comando UPDATE</a:t>
            </a:r>
            <a:endParaRPr lang="en-US" sz="2000" b="1" dirty="0"/>
          </a:p>
        </p:txBody>
      </p:sp>
      <p:sp>
        <p:nvSpPr>
          <p:cNvPr id="5" name="Rectangle 4"/>
          <p:cNvSpPr/>
          <p:nvPr/>
        </p:nvSpPr>
        <p:spPr>
          <a:xfrm>
            <a:off x="1181437" y="3022105"/>
            <a:ext cx="7567027" cy="177376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UPDATE </a:t>
            </a:r>
            <a:r>
              <a:rPr lang="en-US" b="0" i="0" kern="0" dirty="0" err="1">
                <a:solidFill>
                  <a:srgbClr val="000000"/>
                </a:solidFill>
                <a:latin typeface="Arial"/>
                <a:sym typeface="Arial"/>
              </a:rPr>
              <a:t>NerdMovies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a:t>
            </a:r>
            <a:r>
              <a:rPr lang="en-US" b="0" i="0" kern="0" dirty="0">
                <a:solidFill>
                  <a:srgbClr val="000000"/>
                </a:solidFill>
                <a:latin typeface="Arial"/>
                <a:sym typeface="Arial"/>
              </a:rPr>
              <a:t> director = 'Joss </a:t>
            </a:r>
            <a:r>
              <a:rPr lang="en-US" b="0" i="0" kern="0" dirty="0" err="1">
                <a:solidFill>
                  <a:srgbClr val="000000"/>
                </a:solidFill>
                <a:latin typeface="Arial"/>
                <a:sym typeface="Arial"/>
              </a:rPr>
              <a:t>Whedon</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main_actor</a:t>
            </a:r>
            <a:r>
              <a:rPr lang="en-US" b="0" i="0" kern="0" dirty="0">
                <a:solidFill>
                  <a:srgbClr val="000000"/>
                </a:solidFill>
                <a:latin typeface="Arial"/>
                <a:sym typeface="Arial"/>
              </a:rPr>
              <a:t> = 'Nathan </a:t>
            </a:r>
            <a:r>
              <a:rPr lang="en-US" b="0" i="0" kern="0" dirty="0" err="1">
                <a:solidFill>
                  <a:srgbClr val="000000"/>
                </a:solidFill>
                <a:latin typeface="Arial"/>
                <a:sym typeface="Arial"/>
              </a:rPr>
              <a:t>Fillion</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year = 2005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movie = 'Serenity';</a:t>
            </a:r>
          </a:p>
        </p:txBody>
      </p:sp>
      <p:sp>
        <p:nvSpPr>
          <p:cNvPr id="6" name="Rectangle 5"/>
          <p:cNvSpPr/>
          <p:nvPr/>
        </p:nvSpPr>
        <p:spPr>
          <a:xfrm>
            <a:off x="1181437" y="1455848"/>
            <a:ext cx="7567027" cy="74524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INSERT INTO </a:t>
            </a:r>
            <a:r>
              <a:rPr lang="en-US" b="0" i="0" kern="0" dirty="0" err="1">
                <a:solidFill>
                  <a:srgbClr val="000000"/>
                </a:solidFill>
                <a:latin typeface="Arial"/>
                <a:sym typeface="Arial"/>
              </a:rPr>
              <a:t>NerdMovies</a:t>
            </a:r>
            <a:r>
              <a:rPr lang="en-US" b="0" i="0" kern="0" dirty="0">
                <a:solidFill>
                  <a:srgbClr val="000000"/>
                </a:solidFill>
                <a:latin typeface="Arial"/>
                <a:sym typeface="Arial"/>
              </a:rPr>
              <a:t> (movie, director, </a:t>
            </a:r>
            <a:r>
              <a:rPr lang="en-US" b="0" i="0" kern="0" dirty="0" err="1">
                <a:solidFill>
                  <a:srgbClr val="000000"/>
                </a:solidFill>
                <a:latin typeface="Arial"/>
                <a:sym typeface="Arial"/>
              </a:rPr>
              <a:t>main_actor</a:t>
            </a:r>
            <a:r>
              <a:rPr lang="en-US" b="0" i="0" kern="0" dirty="0">
                <a:solidFill>
                  <a:srgbClr val="000000"/>
                </a:solidFill>
                <a:latin typeface="Arial"/>
                <a:sym typeface="Arial"/>
              </a:rPr>
              <a:t>, year)</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VALUES</a:t>
            </a:r>
            <a:r>
              <a:rPr lang="en-US" b="0" i="0" kern="0" dirty="0">
                <a:solidFill>
                  <a:srgbClr val="000000"/>
                </a:solidFill>
                <a:latin typeface="Arial"/>
                <a:sym typeface="Arial"/>
              </a:rPr>
              <a:t> ('Serenity', 'Joss </a:t>
            </a:r>
            <a:r>
              <a:rPr lang="en-US" b="0" i="0" kern="0" dirty="0" err="1">
                <a:solidFill>
                  <a:srgbClr val="000000"/>
                </a:solidFill>
                <a:latin typeface="Arial"/>
                <a:sym typeface="Arial"/>
              </a:rPr>
              <a:t>Whedon</a:t>
            </a:r>
            <a:r>
              <a:rPr lang="en-US" b="0" i="0" kern="0" dirty="0">
                <a:solidFill>
                  <a:srgbClr val="000000"/>
                </a:solidFill>
                <a:latin typeface="Arial"/>
                <a:sym typeface="Arial"/>
              </a:rPr>
              <a:t>', 'Nathan </a:t>
            </a:r>
            <a:r>
              <a:rPr lang="en-US" b="0" i="0" kern="0" dirty="0" err="1">
                <a:solidFill>
                  <a:srgbClr val="000000"/>
                </a:solidFill>
                <a:latin typeface="Arial"/>
                <a:sym typeface="Arial"/>
              </a:rPr>
              <a:t>Fillion</a:t>
            </a:r>
            <a:r>
              <a:rPr lang="en-US" b="0" i="0" kern="0" dirty="0">
                <a:solidFill>
                  <a:srgbClr val="000000"/>
                </a:solidFill>
                <a:latin typeface="Arial"/>
                <a:sym typeface="Arial"/>
              </a:rPr>
              <a:t>', 2005);</a:t>
            </a:r>
          </a:p>
        </p:txBody>
      </p:sp>
    </p:spTree>
    <p:extLst>
      <p:ext uri="{BB962C8B-B14F-4D97-AF65-F5344CB8AC3E}">
        <p14:creationId xmlns:p14="http://schemas.microsoft.com/office/powerpoint/2010/main" val="1408220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980405" y="908720"/>
            <a:ext cx="7331347" cy="409271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Coluna SET (Multivalorada):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pPr algn="l"/>
            <a:r>
              <a:rPr lang="pt-BR" sz="2000" b="1" dirty="0"/>
              <a:t>Alterando valores em Colunas do tipo SET</a:t>
            </a:r>
            <a:endParaRPr lang="en-US" sz="2000" b="1" dirty="0"/>
          </a:p>
        </p:txBody>
      </p:sp>
      <p:sp>
        <p:nvSpPr>
          <p:cNvPr id="5" name="Rectangle 4"/>
          <p:cNvSpPr/>
          <p:nvPr/>
        </p:nvSpPr>
        <p:spPr>
          <a:xfrm>
            <a:off x="1109429" y="1455849"/>
            <a:ext cx="7567027" cy="61627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a:solidFill>
                  <a:srgbClr val="000000"/>
                </a:solidFill>
                <a:latin typeface="Arial"/>
                <a:sym typeface="Arial"/>
              </a:rPr>
              <a:t>images ( . . . , tags </a:t>
            </a:r>
            <a:r>
              <a:rPr lang="en-US" i="0" kern="0" dirty="0">
                <a:solidFill>
                  <a:srgbClr val="000000"/>
                </a:solidFill>
                <a:latin typeface="Arial"/>
                <a:sym typeface="Arial"/>
              </a:rPr>
              <a:t>SET&lt;text&gt;</a:t>
            </a:r>
            <a:r>
              <a:rPr lang="en-US" b="0" i="0" kern="0" dirty="0">
                <a:solidFill>
                  <a:srgbClr val="000000"/>
                </a:solidFill>
                <a:latin typeface="Arial"/>
                <a:sym typeface="Arial"/>
              </a:rPr>
              <a:t>) ;</a:t>
            </a:r>
          </a:p>
        </p:txBody>
      </p:sp>
      <p:grpSp>
        <p:nvGrpSpPr>
          <p:cNvPr id="7" name="Group 6"/>
          <p:cNvGrpSpPr/>
          <p:nvPr/>
        </p:nvGrpSpPr>
        <p:grpSpPr>
          <a:xfrm>
            <a:off x="1109428" y="2301930"/>
            <a:ext cx="7567027" cy="1021718"/>
            <a:chOff x="884624" y="5289516"/>
            <a:chExt cx="7568341" cy="1021895"/>
          </a:xfrm>
        </p:grpSpPr>
        <p:sp>
          <p:nvSpPr>
            <p:cNvPr id="3" name="Rounded Rectangle 2"/>
            <p:cNvSpPr/>
            <p:nvPr/>
          </p:nvSpPr>
          <p:spPr>
            <a:xfrm>
              <a:off x="884624" y="5289516"/>
              <a:ext cx="7568341" cy="102189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0" name="Rounded Rectangle 9"/>
            <p:cNvSpPr/>
            <p:nvPr/>
          </p:nvSpPr>
          <p:spPr>
            <a:xfrm>
              <a:off x="6263439" y="5415376"/>
              <a:ext cx="2049873"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8" name="TextBox 17"/>
            <p:cNvSpPr txBox="1"/>
            <p:nvPr/>
          </p:nvSpPr>
          <p:spPr>
            <a:xfrm>
              <a:off x="6476596" y="5409575"/>
              <a:ext cx="1611601"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TAGS</a:t>
              </a:r>
              <a:endParaRPr lang="en-US" sz="1400" i="0" kern="0" dirty="0">
                <a:solidFill>
                  <a:srgbClr val="000000"/>
                </a:solidFill>
                <a:latin typeface="Arial"/>
                <a:cs typeface="Arial"/>
                <a:sym typeface="Arial"/>
              </a:endParaRPr>
            </a:p>
          </p:txBody>
        </p:sp>
        <p:cxnSp>
          <p:nvCxnSpPr>
            <p:cNvPr id="19" name="Straight Connector 18"/>
            <p:cNvCxnSpPr/>
            <p:nvPr/>
          </p:nvCxnSpPr>
          <p:spPr>
            <a:xfrm>
              <a:off x="6251482" y="5692258"/>
              <a:ext cx="206183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64831" y="5455473"/>
              <a:ext cx="1252266"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a:solidFill>
                    <a:srgbClr val="FF0000"/>
                  </a:solidFill>
                  <a:latin typeface="Arial"/>
                  <a:cs typeface="Arial"/>
                  <a:sym typeface="Arial"/>
                </a:rPr>
                <a:t>NAME (KEY)</a:t>
              </a:r>
              <a:endParaRPr lang="en-US" sz="1400" i="0" kern="0" dirty="0">
                <a:solidFill>
                  <a:srgbClr val="FF0000"/>
                </a:solidFill>
                <a:latin typeface="Arial"/>
                <a:cs typeface="Arial"/>
                <a:sym typeface="Arial"/>
              </a:endParaRPr>
            </a:p>
          </p:txBody>
        </p:sp>
        <p:sp>
          <p:nvSpPr>
            <p:cNvPr id="23" name="TextBox 22"/>
            <p:cNvSpPr txBox="1"/>
            <p:nvPr/>
          </p:nvSpPr>
          <p:spPr>
            <a:xfrm>
              <a:off x="1710704" y="5807542"/>
              <a:ext cx="752129"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Cat.jpg</a:t>
              </a:r>
              <a:endParaRPr lang="en-US" sz="1400" b="0" i="0" kern="0" dirty="0">
                <a:solidFill>
                  <a:srgbClr val="000000"/>
                </a:solidFill>
                <a:latin typeface="Arial"/>
                <a:cs typeface="Arial"/>
                <a:sym typeface="Arial"/>
              </a:endParaRPr>
            </a:p>
          </p:txBody>
        </p:sp>
        <p:grpSp>
          <p:nvGrpSpPr>
            <p:cNvPr id="27" name="Group 26"/>
            <p:cNvGrpSpPr/>
            <p:nvPr/>
          </p:nvGrpSpPr>
          <p:grpSpPr>
            <a:xfrm>
              <a:off x="3687610" y="5409574"/>
              <a:ext cx="1166469" cy="788641"/>
              <a:chOff x="3687610" y="4297180"/>
              <a:chExt cx="1166469" cy="788641"/>
            </a:xfrm>
          </p:grpSpPr>
          <p:sp>
            <p:nvSpPr>
              <p:cNvPr id="8" name="Rounded Rectangle 7"/>
              <p:cNvSpPr/>
              <p:nvPr/>
            </p:nvSpPr>
            <p:spPr>
              <a:xfrm>
                <a:off x="3690190"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4" name="TextBox 13"/>
              <p:cNvSpPr txBox="1"/>
              <p:nvPr/>
            </p:nvSpPr>
            <p:spPr>
              <a:xfrm>
                <a:off x="3792569" y="4297180"/>
                <a:ext cx="99411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OWNER</a:t>
                </a:r>
                <a:endParaRPr lang="en-US" sz="1400" i="0" kern="0" dirty="0">
                  <a:solidFill>
                    <a:srgbClr val="000000"/>
                  </a:solidFill>
                  <a:latin typeface="Arial"/>
                  <a:cs typeface="Arial"/>
                  <a:sym typeface="Arial"/>
                </a:endParaRPr>
              </a:p>
            </p:txBody>
          </p:sp>
          <p:cxnSp>
            <p:nvCxnSpPr>
              <p:cNvPr id="15" name="Straight Connector 14"/>
              <p:cNvCxnSpPr/>
              <p:nvPr/>
            </p:nvCxnSpPr>
            <p:spPr>
              <a:xfrm>
                <a:off x="3687610"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957188" y="4617342"/>
                <a:ext cx="652743"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jsmith</a:t>
                </a:r>
                <a:endParaRPr lang="en-US" sz="1400" b="0" i="0" kern="0" dirty="0">
                  <a:solidFill>
                    <a:srgbClr val="000000"/>
                  </a:solidFill>
                  <a:latin typeface="Arial"/>
                  <a:cs typeface="Arial"/>
                  <a:sym typeface="Arial"/>
                </a:endParaRPr>
              </a:p>
            </p:txBody>
          </p:sp>
        </p:grpSp>
        <p:grpSp>
          <p:nvGrpSpPr>
            <p:cNvPr id="28" name="Group 27"/>
            <p:cNvGrpSpPr/>
            <p:nvPr/>
          </p:nvGrpSpPr>
          <p:grpSpPr>
            <a:xfrm>
              <a:off x="4961763" y="5409574"/>
              <a:ext cx="1178940" cy="788641"/>
              <a:chOff x="4961763" y="4297180"/>
              <a:chExt cx="1178940" cy="788641"/>
            </a:xfrm>
          </p:grpSpPr>
          <p:sp>
            <p:nvSpPr>
              <p:cNvPr id="9" name="Rounded Rectangle 8"/>
              <p:cNvSpPr/>
              <p:nvPr/>
            </p:nvSpPr>
            <p:spPr>
              <a:xfrm>
                <a:off x="4976814"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6" name="TextBox 15"/>
              <p:cNvSpPr txBox="1"/>
              <p:nvPr/>
            </p:nvSpPr>
            <p:spPr>
              <a:xfrm>
                <a:off x="5186878" y="4297180"/>
                <a:ext cx="673582"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DATE</a:t>
                </a:r>
                <a:endParaRPr lang="en-US" sz="1400" i="0" kern="0" dirty="0">
                  <a:solidFill>
                    <a:srgbClr val="000000"/>
                  </a:solidFill>
                  <a:latin typeface="Arial"/>
                  <a:cs typeface="Arial"/>
                  <a:sym typeface="Arial"/>
                </a:endParaRPr>
              </a:p>
            </p:txBody>
          </p:sp>
          <p:cxnSp>
            <p:nvCxnSpPr>
              <p:cNvPr id="17" name="Straight Connector 16"/>
              <p:cNvCxnSpPr/>
              <p:nvPr/>
            </p:nvCxnSpPr>
            <p:spPr>
              <a:xfrm>
                <a:off x="4961763"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280910" y="4604957"/>
                <a:ext cx="513282"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now</a:t>
                </a:r>
                <a:endParaRPr lang="en-US" sz="1400" b="0" i="0" kern="0" dirty="0">
                  <a:solidFill>
                    <a:srgbClr val="000000"/>
                  </a:solidFill>
                  <a:latin typeface="Arial"/>
                  <a:cs typeface="Arial"/>
                  <a:sym typeface="Arial"/>
                </a:endParaRPr>
              </a:p>
            </p:txBody>
          </p:sp>
        </p:grpSp>
        <p:sp>
          <p:nvSpPr>
            <p:cNvPr id="29" name="TextBox 28"/>
            <p:cNvSpPr txBox="1"/>
            <p:nvPr/>
          </p:nvSpPr>
          <p:spPr>
            <a:xfrm>
              <a:off x="6371176" y="5722753"/>
              <a:ext cx="1866217"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kitten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cat</a:t>
              </a:r>
              <a:r>
                <a:rPr lang="pt-BR" sz="1400" b="0" i="0" kern="0" dirty="0">
                  <a:solidFill>
                    <a:srgbClr val="000000"/>
                  </a:solidFill>
                  <a:latin typeface="Arial"/>
                  <a:cs typeface="Arial"/>
                  <a:sym typeface="Arial"/>
                </a:rPr>
                <a:t>, pet, </a:t>
              </a:r>
              <a:r>
                <a:rPr lang="pt-BR" sz="1400" b="0" i="0" kern="0" dirty="0" err="1">
                  <a:solidFill>
                    <a:srgbClr val="000000"/>
                  </a:solidFill>
                  <a:latin typeface="Arial"/>
                  <a:cs typeface="Arial"/>
                  <a:sym typeface="Arial"/>
                </a:rPr>
                <a:t>pussy</a:t>
              </a:r>
              <a:endParaRPr lang="en-US" sz="1400" b="0" i="0" kern="0" dirty="0">
                <a:solidFill>
                  <a:srgbClr val="000000"/>
                </a:solidFill>
                <a:latin typeface="Arial"/>
                <a:cs typeface="Arial"/>
                <a:sym typeface="Arial"/>
              </a:endParaRPr>
            </a:p>
          </p:txBody>
        </p:sp>
      </p:grpSp>
      <p:sp>
        <p:nvSpPr>
          <p:cNvPr id="24" name="Rectangle 23"/>
          <p:cNvSpPr/>
          <p:nvPr/>
        </p:nvSpPr>
        <p:spPr>
          <a:xfrm>
            <a:off x="1109428" y="3926105"/>
            <a:ext cx="7567027" cy="162224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UPDATE</a:t>
            </a:r>
            <a:r>
              <a:rPr lang="en-US" b="0" i="0" kern="0" dirty="0">
                <a:solidFill>
                  <a:srgbClr val="000000"/>
                </a:solidFill>
                <a:latin typeface="Arial"/>
                <a:sym typeface="Arial"/>
              </a:rPr>
              <a:t> images </a:t>
            </a:r>
            <a:r>
              <a:rPr lang="en-US" i="0" kern="0" dirty="0">
                <a:solidFill>
                  <a:srgbClr val="000000"/>
                </a:solidFill>
                <a:latin typeface="Arial"/>
                <a:sym typeface="Arial"/>
              </a:rPr>
              <a:t>SET</a:t>
            </a:r>
            <a:r>
              <a:rPr lang="en-US" b="0" i="0" kern="0" dirty="0">
                <a:solidFill>
                  <a:srgbClr val="000000"/>
                </a:solidFill>
                <a:latin typeface="Arial"/>
                <a:sym typeface="Arial"/>
              </a:rPr>
              <a:t> tags = tags + { 'cute', 'cuddly' }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name = 'cat.jpg';</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a:t>
            </a:r>
            <a:r>
              <a:rPr lang="en-US" i="0" kern="0" dirty="0">
                <a:solidFill>
                  <a:srgbClr val="000000"/>
                </a:solidFill>
                <a:latin typeface="Arial"/>
                <a:sym typeface="Arial"/>
              </a:rPr>
              <a:t> UPDATE </a:t>
            </a:r>
            <a:r>
              <a:rPr lang="en-US" b="0" i="0" kern="0" dirty="0">
                <a:solidFill>
                  <a:srgbClr val="000000"/>
                </a:solidFill>
                <a:latin typeface="Arial"/>
                <a:sym typeface="Arial"/>
              </a:rPr>
              <a:t>images </a:t>
            </a:r>
            <a:r>
              <a:rPr lang="en-US" i="0" kern="0" dirty="0">
                <a:solidFill>
                  <a:srgbClr val="000000"/>
                </a:solidFill>
                <a:latin typeface="Arial"/>
                <a:sym typeface="Arial"/>
              </a:rPr>
              <a:t>SET</a:t>
            </a:r>
            <a:r>
              <a:rPr lang="en-US" b="0" i="0" kern="0" dirty="0">
                <a:solidFill>
                  <a:srgbClr val="000000"/>
                </a:solidFill>
                <a:latin typeface="Arial"/>
                <a:sym typeface="Arial"/>
              </a:rPr>
              <a:t> tags = tags - { 'lame' }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name = 'cat.jpg';</a:t>
            </a:r>
          </a:p>
        </p:txBody>
      </p:sp>
      <p:sp>
        <p:nvSpPr>
          <p:cNvPr id="30" name="Down Arrow 29"/>
          <p:cNvSpPr/>
          <p:nvPr/>
        </p:nvSpPr>
        <p:spPr>
          <a:xfrm rot="10800000">
            <a:off x="7109814" y="3070607"/>
            <a:ext cx="876317" cy="115399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3363040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1196429" y="548680"/>
            <a:ext cx="7331347" cy="2554102"/>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Coluna LIST (Multivalorada):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192048" y="91104"/>
            <a:ext cx="8229600" cy="1143000"/>
          </a:xfrm>
        </p:spPr>
        <p:txBody>
          <a:bodyPr/>
          <a:lstStyle/>
          <a:p>
            <a:pPr algn="l"/>
            <a:r>
              <a:rPr lang="pt-BR" sz="2000" b="1" dirty="0"/>
              <a:t>Alterando valores em Colunas do tipo LIST</a:t>
            </a:r>
            <a:endParaRPr lang="en-US" sz="2000" b="1" dirty="0"/>
          </a:p>
        </p:txBody>
      </p:sp>
      <p:sp>
        <p:nvSpPr>
          <p:cNvPr id="5" name="Rectangle 4"/>
          <p:cNvSpPr/>
          <p:nvPr/>
        </p:nvSpPr>
        <p:spPr>
          <a:xfrm>
            <a:off x="1325453" y="1095809"/>
            <a:ext cx="7567027" cy="58188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a:solidFill>
                  <a:srgbClr val="000000"/>
                </a:solidFill>
                <a:latin typeface="Arial"/>
                <a:sym typeface="Arial"/>
              </a:rPr>
              <a:t>plays ( . . . , scores </a:t>
            </a:r>
            <a:r>
              <a:rPr lang="en-US" i="0" kern="0" dirty="0">
                <a:solidFill>
                  <a:srgbClr val="000000"/>
                </a:solidFill>
                <a:latin typeface="Arial"/>
                <a:sym typeface="Arial"/>
              </a:rPr>
              <a:t>LIST&lt;</a:t>
            </a:r>
            <a:r>
              <a:rPr lang="en-US" i="0" kern="0" dirty="0" err="1">
                <a:solidFill>
                  <a:srgbClr val="000000"/>
                </a:solidFill>
                <a:latin typeface="Arial"/>
                <a:sym typeface="Arial"/>
              </a:rPr>
              <a:t>int</a:t>
            </a:r>
            <a:r>
              <a:rPr lang="en-US" i="0" kern="0" dirty="0">
                <a:solidFill>
                  <a:srgbClr val="000000"/>
                </a:solidFill>
                <a:latin typeface="Arial"/>
                <a:sym typeface="Arial"/>
              </a:rPr>
              <a:t>&gt;</a:t>
            </a:r>
            <a:r>
              <a:rPr lang="en-US" b="0" i="0" kern="0" dirty="0">
                <a:solidFill>
                  <a:srgbClr val="000000"/>
                </a:solidFill>
                <a:latin typeface="Arial"/>
                <a:sym typeface="Arial"/>
              </a:rPr>
              <a:t> );</a:t>
            </a:r>
          </a:p>
        </p:txBody>
      </p:sp>
      <p:grpSp>
        <p:nvGrpSpPr>
          <p:cNvPr id="7" name="Group 6"/>
          <p:cNvGrpSpPr/>
          <p:nvPr/>
        </p:nvGrpSpPr>
        <p:grpSpPr>
          <a:xfrm>
            <a:off x="1796279" y="1776930"/>
            <a:ext cx="6625369" cy="1881668"/>
            <a:chOff x="884624" y="5289516"/>
            <a:chExt cx="6626519" cy="1881995"/>
          </a:xfrm>
        </p:grpSpPr>
        <p:sp>
          <p:nvSpPr>
            <p:cNvPr id="8" name="Rounded Rectangle 7"/>
            <p:cNvSpPr/>
            <p:nvPr/>
          </p:nvSpPr>
          <p:spPr>
            <a:xfrm>
              <a:off x="884624" y="5289516"/>
              <a:ext cx="6626519" cy="188199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9" name="Rounded Rectangle 8"/>
            <p:cNvSpPr/>
            <p:nvPr/>
          </p:nvSpPr>
          <p:spPr>
            <a:xfrm>
              <a:off x="6263439" y="5415375"/>
              <a:ext cx="1070315" cy="169237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0" name="TextBox 9"/>
            <p:cNvSpPr txBox="1"/>
            <p:nvPr/>
          </p:nvSpPr>
          <p:spPr>
            <a:xfrm>
              <a:off x="6332708" y="5409575"/>
              <a:ext cx="94879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SCORES</a:t>
              </a:r>
              <a:endParaRPr lang="en-US" sz="1400" i="0" kern="0" dirty="0">
                <a:solidFill>
                  <a:srgbClr val="000000"/>
                </a:solidFill>
                <a:latin typeface="Arial"/>
                <a:cs typeface="Arial"/>
                <a:sym typeface="Arial"/>
              </a:endParaRPr>
            </a:p>
          </p:txBody>
        </p:sp>
        <p:cxnSp>
          <p:nvCxnSpPr>
            <p:cNvPr id="11" name="Straight Connector 10"/>
            <p:cNvCxnSpPr/>
            <p:nvPr/>
          </p:nvCxnSpPr>
          <p:spPr>
            <a:xfrm>
              <a:off x="6251482" y="5692258"/>
              <a:ext cx="108227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64831" y="5455473"/>
              <a:ext cx="1182794"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FF0000"/>
                  </a:solidFill>
                  <a:latin typeface="Arial"/>
                  <a:cs typeface="Arial"/>
                  <a:sym typeface="Arial"/>
                </a:rPr>
                <a:t>ID (KEY)</a:t>
              </a:r>
              <a:endParaRPr lang="en-US" sz="1400" i="0" kern="0" dirty="0">
                <a:solidFill>
                  <a:srgbClr val="FF0000"/>
                </a:solidFill>
                <a:latin typeface="Arial"/>
                <a:cs typeface="Arial"/>
                <a:sym typeface="Arial"/>
              </a:endParaRPr>
            </a:p>
          </p:txBody>
        </p:sp>
        <p:sp>
          <p:nvSpPr>
            <p:cNvPr id="13" name="TextBox 12"/>
            <p:cNvSpPr txBox="1"/>
            <p:nvPr/>
          </p:nvSpPr>
          <p:spPr>
            <a:xfrm>
              <a:off x="1710704" y="5807542"/>
              <a:ext cx="889987"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123-afde</a:t>
              </a:r>
              <a:endParaRPr lang="en-US" sz="1400" b="0" i="0" kern="0" dirty="0">
                <a:solidFill>
                  <a:srgbClr val="000000"/>
                </a:solidFill>
                <a:latin typeface="Arial"/>
                <a:cs typeface="Arial"/>
                <a:sym typeface="Arial"/>
              </a:endParaRPr>
            </a:p>
          </p:txBody>
        </p:sp>
        <p:grpSp>
          <p:nvGrpSpPr>
            <p:cNvPr id="14" name="Group 13"/>
            <p:cNvGrpSpPr/>
            <p:nvPr/>
          </p:nvGrpSpPr>
          <p:grpSpPr>
            <a:xfrm>
              <a:off x="3687610" y="5409574"/>
              <a:ext cx="1166469" cy="788641"/>
              <a:chOff x="3687610" y="4297180"/>
              <a:chExt cx="1166469" cy="788641"/>
            </a:xfrm>
          </p:grpSpPr>
          <p:sp>
            <p:nvSpPr>
              <p:cNvPr id="21" name="Rounded Rectangle 20"/>
              <p:cNvSpPr/>
              <p:nvPr/>
            </p:nvSpPr>
            <p:spPr>
              <a:xfrm>
                <a:off x="3690190"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2" name="TextBox 21"/>
              <p:cNvSpPr txBox="1"/>
              <p:nvPr/>
            </p:nvSpPr>
            <p:spPr>
              <a:xfrm>
                <a:off x="3792569" y="4297180"/>
                <a:ext cx="99411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GAME</a:t>
                </a:r>
                <a:endParaRPr lang="en-US" sz="1400" i="0" kern="0" dirty="0">
                  <a:solidFill>
                    <a:srgbClr val="000000"/>
                  </a:solidFill>
                  <a:latin typeface="Arial"/>
                  <a:cs typeface="Arial"/>
                  <a:sym typeface="Arial"/>
                </a:endParaRPr>
              </a:p>
            </p:txBody>
          </p:sp>
          <p:cxnSp>
            <p:nvCxnSpPr>
              <p:cNvPr id="23" name="Straight Connector 22"/>
              <p:cNvCxnSpPr/>
              <p:nvPr/>
            </p:nvCxnSpPr>
            <p:spPr>
              <a:xfrm>
                <a:off x="3687610"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57188" y="4617342"/>
                <a:ext cx="671979"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quake</a:t>
                </a:r>
                <a:endParaRPr lang="en-US" sz="1400" b="0" i="0" kern="0" dirty="0">
                  <a:solidFill>
                    <a:srgbClr val="000000"/>
                  </a:solidFill>
                  <a:latin typeface="Arial"/>
                  <a:cs typeface="Arial"/>
                  <a:sym typeface="Arial"/>
                </a:endParaRPr>
              </a:p>
            </p:txBody>
          </p:sp>
        </p:grpSp>
        <p:grpSp>
          <p:nvGrpSpPr>
            <p:cNvPr id="15" name="Group 14"/>
            <p:cNvGrpSpPr/>
            <p:nvPr/>
          </p:nvGrpSpPr>
          <p:grpSpPr>
            <a:xfrm>
              <a:off x="4961763" y="5409574"/>
              <a:ext cx="1178940" cy="788641"/>
              <a:chOff x="4961763" y="4297180"/>
              <a:chExt cx="1178940" cy="788641"/>
            </a:xfrm>
          </p:grpSpPr>
          <p:sp>
            <p:nvSpPr>
              <p:cNvPr id="17" name="Rounded Rectangle 16"/>
              <p:cNvSpPr/>
              <p:nvPr/>
            </p:nvSpPr>
            <p:spPr>
              <a:xfrm>
                <a:off x="4976814"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8" name="TextBox 17"/>
              <p:cNvSpPr txBox="1"/>
              <p:nvPr/>
            </p:nvSpPr>
            <p:spPr>
              <a:xfrm>
                <a:off x="5068693" y="4297180"/>
                <a:ext cx="1034257"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PLAYERS</a:t>
                </a:r>
                <a:endParaRPr lang="en-US" sz="1400" i="0" kern="0" dirty="0">
                  <a:solidFill>
                    <a:srgbClr val="000000"/>
                  </a:solidFill>
                  <a:latin typeface="Arial"/>
                  <a:cs typeface="Arial"/>
                  <a:sym typeface="Arial"/>
                </a:endParaRPr>
              </a:p>
            </p:txBody>
          </p:sp>
          <p:cxnSp>
            <p:nvCxnSpPr>
              <p:cNvPr id="19" name="Straight Connector 18"/>
              <p:cNvCxnSpPr/>
              <p:nvPr/>
            </p:nvCxnSpPr>
            <p:spPr>
              <a:xfrm>
                <a:off x="4961763"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80910" y="4644147"/>
                <a:ext cx="662668"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3</a:t>
                </a:r>
                <a:endParaRPr lang="en-US" sz="1400" b="0" i="0" kern="0" dirty="0">
                  <a:solidFill>
                    <a:srgbClr val="000000"/>
                  </a:solidFill>
                  <a:latin typeface="Arial"/>
                  <a:cs typeface="Arial"/>
                  <a:sym typeface="Arial"/>
                </a:endParaRPr>
              </a:p>
            </p:txBody>
          </p:sp>
        </p:grpSp>
        <p:sp>
          <p:nvSpPr>
            <p:cNvPr id="16" name="TextBox 15"/>
            <p:cNvSpPr txBox="1"/>
            <p:nvPr/>
          </p:nvSpPr>
          <p:spPr>
            <a:xfrm>
              <a:off x="6371177" y="5722753"/>
              <a:ext cx="910324" cy="1384995"/>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12</a:t>
              </a:r>
            </a:p>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17</a:t>
              </a:r>
            </a:p>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4</a:t>
              </a:r>
            </a:p>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a:t>
              </a:r>
            </a:p>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14</a:t>
              </a:r>
            </a:p>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21</a:t>
              </a:r>
              <a:endParaRPr lang="en-US" sz="1400" b="0" i="0" kern="0" dirty="0">
                <a:solidFill>
                  <a:srgbClr val="000000"/>
                </a:solidFill>
                <a:latin typeface="Arial"/>
                <a:cs typeface="Arial"/>
                <a:sym typeface="Arial"/>
              </a:endParaRPr>
            </a:p>
          </p:txBody>
        </p:sp>
      </p:grpSp>
      <p:sp>
        <p:nvSpPr>
          <p:cNvPr id="26" name="Rectangle 25"/>
          <p:cNvSpPr/>
          <p:nvPr/>
        </p:nvSpPr>
        <p:spPr>
          <a:xfrm>
            <a:off x="1325453" y="4122818"/>
            <a:ext cx="7567027" cy="17553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UPDATE </a:t>
            </a:r>
            <a:r>
              <a:rPr lang="en-US" b="0" i="0" kern="0" dirty="0">
                <a:solidFill>
                  <a:srgbClr val="000000"/>
                </a:solidFill>
                <a:latin typeface="Arial"/>
                <a:sym typeface="Arial"/>
              </a:rPr>
              <a:t>plays </a:t>
            </a:r>
            <a:r>
              <a:rPr lang="en-US" i="0" kern="0" dirty="0">
                <a:solidFill>
                  <a:srgbClr val="000000"/>
                </a:solidFill>
                <a:latin typeface="Arial"/>
                <a:sym typeface="Arial"/>
              </a:rPr>
              <a:t>SET</a:t>
            </a:r>
            <a:r>
              <a:rPr lang="en-US" b="0" i="0" kern="0" dirty="0">
                <a:solidFill>
                  <a:srgbClr val="000000"/>
                </a:solidFill>
                <a:latin typeface="Arial"/>
                <a:sym typeface="Arial"/>
              </a:rPr>
              <a:t> players = 5, scores = scores + [ 14, 21 ]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id = '123-afde';</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UPDATE </a:t>
            </a:r>
            <a:r>
              <a:rPr lang="en-US" b="0" i="0" kern="0" dirty="0">
                <a:solidFill>
                  <a:srgbClr val="000000"/>
                </a:solidFill>
                <a:latin typeface="Arial"/>
                <a:sym typeface="Arial"/>
              </a:rPr>
              <a:t>plays </a:t>
            </a:r>
            <a:r>
              <a:rPr lang="en-US" i="0" kern="0" dirty="0">
                <a:solidFill>
                  <a:srgbClr val="000000"/>
                </a:solidFill>
                <a:latin typeface="Arial"/>
                <a:sym typeface="Arial"/>
              </a:rPr>
              <a:t>SET</a:t>
            </a:r>
            <a:r>
              <a:rPr lang="en-US" b="0" i="0" kern="0" dirty="0">
                <a:solidFill>
                  <a:srgbClr val="000000"/>
                </a:solidFill>
                <a:latin typeface="Arial"/>
                <a:sym typeface="Arial"/>
              </a:rPr>
              <a:t> players = 5, scores = [ 12 ] + scores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id = '123-afde';</a:t>
            </a:r>
          </a:p>
        </p:txBody>
      </p:sp>
      <p:sp>
        <p:nvSpPr>
          <p:cNvPr id="25" name="Down Arrow 24"/>
          <p:cNvSpPr/>
          <p:nvPr/>
        </p:nvSpPr>
        <p:spPr>
          <a:xfrm rot="10800000">
            <a:off x="7631122" y="3560358"/>
            <a:ext cx="876317" cy="115399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28715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473075" y="574167"/>
            <a:ext cx="7427044" cy="720080"/>
          </a:xfrm>
        </p:spPr>
        <p:txBody>
          <a:bodyPr>
            <a:noAutofit/>
          </a:bodyPr>
          <a:lstStyle/>
          <a:p>
            <a:pPr marL="342900" lvl="1" indent="0">
              <a:buNone/>
            </a:pPr>
            <a:r>
              <a:rPr lang="pt-BR" altLang="pt-BR" sz="2400" b="0" i="0" dirty="0"/>
              <a:t>Recuperando dados: Relacional x Colunar</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pic>
        <p:nvPicPr>
          <p:cNvPr id="3" name="Imagem 2">
            <a:extLst>
              <a:ext uri="{FF2B5EF4-FFF2-40B4-BE49-F238E27FC236}">
                <a16:creationId xmlns:a16="http://schemas.microsoft.com/office/drawing/2014/main" id="{C2F5B47F-3BCE-49D9-B1F7-B897B1373D94}"/>
              </a:ext>
            </a:extLst>
          </p:cNvPr>
          <p:cNvPicPr>
            <a:picLocks noChangeAspect="1"/>
          </p:cNvPicPr>
          <p:nvPr/>
        </p:nvPicPr>
        <p:blipFill>
          <a:blip r:embed="rId3"/>
          <a:stretch>
            <a:fillRect/>
          </a:stretch>
        </p:blipFill>
        <p:spPr>
          <a:xfrm>
            <a:off x="1907704" y="1054906"/>
            <a:ext cx="5758466" cy="3075309"/>
          </a:xfrm>
          <a:prstGeom prst="rect">
            <a:avLst/>
          </a:prstGeom>
        </p:spPr>
      </p:pic>
      <p:sp>
        <p:nvSpPr>
          <p:cNvPr id="4" name="CaixaDeTexto 3">
            <a:extLst>
              <a:ext uri="{FF2B5EF4-FFF2-40B4-BE49-F238E27FC236}">
                <a16:creationId xmlns:a16="http://schemas.microsoft.com/office/drawing/2014/main" id="{225B8FA4-3FC0-41A7-B191-449AFB67274E}"/>
              </a:ext>
            </a:extLst>
          </p:cNvPr>
          <p:cNvSpPr txBox="1"/>
          <p:nvPr/>
        </p:nvSpPr>
        <p:spPr>
          <a:xfrm>
            <a:off x="611560" y="4325766"/>
            <a:ext cx="7920880" cy="1477328"/>
          </a:xfrm>
          <a:prstGeom prst="rect">
            <a:avLst/>
          </a:prstGeom>
          <a:solidFill>
            <a:schemeClr val="tx2"/>
          </a:solidFill>
        </p:spPr>
        <p:txBody>
          <a:bodyPr wrap="square" rtlCol="0">
            <a:spAutoFit/>
          </a:bodyPr>
          <a:lstStyle/>
          <a:p>
            <a:r>
              <a:rPr lang="pt-BR" b="0" i="0" dirty="0">
                <a:solidFill>
                  <a:schemeClr val="bg2"/>
                </a:solidFill>
              </a:rPr>
              <a:t>A tabela Aluno, armazenada em um banco relacional, tem como chave primária a Matrícula. </a:t>
            </a:r>
          </a:p>
          <a:p>
            <a:r>
              <a:rPr lang="pt-BR" b="0" i="0" dirty="0">
                <a:solidFill>
                  <a:schemeClr val="bg2"/>
                </a:solidFill>
              </a:rPr>
              <a:t>Nossa pesquisa será obter todos alunos que tenham matrículas iguais ou maiores que 3 e que simultaneamente tenham nomes começados por A. Desejamos obter seus RG e CPF.</a:t>
            </a:r>
          </a:p>
        </p:txBody>
      </p:sp>
    </p:spTree>
    <p:extLst>
      <p:ext uri="{BB962C8B-B14F-4D97-AF65-F5344CB8AC3E}">
        <p14:creationId xmlns:p14="http://schemas.microsoft.com/office/powerpoint/2010/main" val="1916475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03250" y="805657"/>
            <a:ext cx="7331347" cy="2554102"/>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Coluna LIST (Multivalorada):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6" name="Rectangle 25"/>
          <p:cNvSpPr/>
          <p:nvPr/>
        </p:nvSpPr>
        <p:spPr>
          <a:xfrm>
            <a:off x="750106" y="1456036"/>
            <a:ext cx="7567027" cy="261827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UPDATE </a:t>
            </a:r>
            <a:r>
              <a:rPr lang="en-US" b="0" i="0" kern="0" dirty="0">
                <a:solidFill>
                  <a:srgbClr val="000000"/>
                </a:solidFill>
                <a:latin typeface="Arial"/>
                <a:sym typeface="Arial"/>
              </a:rPr>
              <a:t>plays </a:t>
            </a:r>
            <a:r>
              <a:rPr lang="en-US" i="0" kern="0" dirty="0">
                <a:solidFill>
                  <a:srgbClr val="000000"/>
                </a:solidFill>
                <a:latin typeface="Arial"/>
                <a:sym typeface="Arial"/>
              </a:rPr>
              <a:t>SET</a:t>
            </a:r>
            <a:r>
              <a:rPr lang="en-US" b="0" i="0" kern="0" dirty="0">
                <a:solidFill>
                  <a:srgbClr val="000000"/>
                </a:solidFill>
                <a:latin typeface="Arial"/>
                <a:sym typeface="Arial"/>
              </a:rPr>
              <a:t> scores[1] = 7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id = '123-afde';</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DELETE </a:t>
            </a:r>
            <a:r>
              <a:rPr lang="en-US" b="0" i="0" kern="0" dirty="0">
                <a:solidFill>
                  <a:srgbClr val="000000"/>
                </a:solidFill>
                <a:latin typeface="Arial"/>
                <a:sym typeface="Arial"/>
              </a:rPr>
              <a:t>scores[1] </a:t>
            </a:r>
            <a:r>
              <a:rPr lang="en-US" i="0" kern="0" dirty="0">
                <a:solidFill>
                  <a:srgbClr val="000000"/>
                </a:solidFill>
                <a:latin typeface="Arial"/>
                <a:sym typeface="Arial"/>
              </a:rPr>
              <a:t>FROM</a:t>
            </a:r>
            <a:r>
              <a:rPr lang="en-US" b="0" i="0" kern="0" dirty="0">
                <a:solidFill>
                  <a:srgbClr val="000000"/>
                </a:solidFill>
                <a:latin typeface="Arial"/>
                <a:sym typeface="Arial"/>
              </a:rPr>
              <a:t> plays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id = '123-afde';</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UPDATE </a:t>
            </a:r>
            <a:r>
              <a:rPr lang="en-US" b="0" i="0" kern="0" dirty="0">
                <a:solidFill>
                  <a:srgbClr val="000000"/>
                </a:solidFill>
                <a:latin typeface="Arial"/>
                <a:sym typeface="Arial"/>
              </a:rPr>
              <a:t>plays </a:t>
            </a:r>
            <a:r>
              <a:rPr lang="en-US" i="0" kern="0" dirty="0">
                <a:solidFill>
                  <a:srgbClr val="000000"/>
                </a:solidFill>
                <a:latin typeface="Arial"/>
                <a:sym typeface="Arial"/>
              </a:rPr>
              <a:t>SET</a:t>
            </a:r>
            <a:r>
              <a:rPr lang="en-US" b="0" i="0" kern="0" dirty="0">
                <a:solidFill>
                  <a:srgbClr val="000000"/>
                </a:solidFill>
                <a:latin typeface="Arial"/>
                <a:sym typeface="Arial"/>
              </a:rPr>
              <a:t> scores = scores - [ 12, 21 ]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id = '123-afde';</a:t>
            </a:r>
          </a:p>
        </p:txBody>
      </p:sp>
      <p:grpSp>
        <p:nvGrpSpPr>
          <p:cNvPr id="27" name="Group 26"/>
          <p:cNvGrpSpPr/>
          <p:nvPr/>
        </p:nvGrpSpPr>
        <p:grpSpPr>
          <a:xfrm>
            <a:off x="703250" y="4725144"/>
            <a:ext cx="8038621" cy="1034077"/>
            <a:chOff x="648785" y="5406312"/>
            <a:chExt cx="8040017" cy="1034257"/>
          </a:xfrm>
        </p:grpSpPr>
        <p:sp>
          <p:nvSpPr>
            <p:cNvPr id="28" name="Rectangle 27"/>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https://docs.datastax.com/en/cql/3.3/cql/cql_reference/cqlUpdate.html</a:t>
              </a:r>
              <a:r>
                <a:rPr lang="pt-BR" sz="1400" b="0" i="0" kern="0" dirty="0">
                  <a:solidFill>
                    <a:srgbClr val="000000"/>
                  </a:solidFill>
                  <a:latin typeface="Arial"/>
                  <a:cs typeface="Arial"/>
                  <a:sym typeface="Arial"/>
                </a:rPr>
                <a:t> </a:t>
              </a:r>
            </a:p>
          </p:txBody>
        </p:sp>
        <p:pic>
          <p:nvPicPr>
            <p:cNvPr id="29"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a:spLocks noGrp="1"/>
          </p:cNvSpPr>
          <p:nvPr>
            <p:ph type="title"/>
          </p:nvPr>
        </p:nvSpPr>
        <p:spPr>
          <a:xfrm>
            <a:off x="192048" y="91104"/>
            <a:ext cx="8229600" cy="1143000"/>
          </a:xfrm>
        </p:spPr>
        <p:txBody>
          <a:bodyPr/>
          <a:lstStyle/>
          <a:p>
            <a:pPr algn="l"/>
            <a:r>
              <a:rPr lang="pt-BR" sz="2000" b="1" dirty="0"/>
              <a:t>Alterando valores em Colunas do tipo LIST</a:t>
            </a:r>
            <a:endParaRPr lang="en-US" sz="2000" b="1" dirty="0"/>
          </a:p>
        </p:txBody>
      </p:sp>
    </p:spTree>
    <p:extLst>
      <p:ext uri="{BB962C8B-B14F-4D97-AF65-F5344CB8AC3E}">
        <p14:creationId xmlns:p14="http://schemas.microsoft.com/office/powerpoint/2010/main" val="2913298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980405" y="836712"/>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Coluna MAP (Multivalorada):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Criando Colunas do tipo MAP</a:t>
            </a:r>
            <a:endParaRPr lang="en-US" dirty="0"/>
          </a:p>
        </p:txBody>
      </p:sp>
      <p:sp>
        <p:nvSpPr>
          <p:cNvPr id="5" name="Rectangle 4"/>
          <p:cNvSpPr/>
          <p:nvPr/>
        </p:nvSpPr>
        <p:spPr>
          <a:xfrm>
            <a:off x="1109429" y="1383841"/>
            <a:ext cx="7567027" cy="56403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a:t>
            </a:r>
            <a:r>
              <a:rPr lang="en-US" b="0" i="0" kern="0" dirty="0">
                <a:solidFill>
                  <a:srgbClr val="000000"/>
                </a:solidFill>
                <a:latin typeface="Arial"/>
                <a:sym typeface="Arial"/>
              </a:rPr>
              <a:t>users ( . . . , favs </a:t>
            </a:r>
            <a:r>
              <a:rPr lang="en-US" i="0" kern="0" dirty="0">
                <a:solidFill>
                  <a:srgbClr val="000000"/>
                </a:solidFill>
                <a:latin typeface="Arial"/>
                <a:sym typeface="Arial"/>
              </a:rPr>
              <a:t>MAP&lt;text, text</a:t>
            </a:r>
            <a:r>
              <a:rPr lang="en-US" b="0" i="0" kern="0" dirty="0">
                <a:solidFill>
                  <a:srgbClr val="000000"/>
                </a:solidFill>
                <a:latin typeface="Arial"/>
                <a:sym typeface="Arial"/>
              </a:rPr>
              <a:t>&gt; );</a:t>
            </a:r>
          </a:p>
        </p:txBody>
      </p:sp>
      <p:grpSp>
        <p:nvGrpSpPr>
          <p:cNvPr id="7" name="Group 6"/>
          <p:cNvGrpSpPr/>
          <p:nvPr/>
        </p:nvGrpSpPr>
        <p:grpSpPr>
          <a:xfrm>
            <a:off x="1109429" y="2147012"/>
            <a:ext cx="7567027" cy="1228636"/>
            <a:chOff x="884624" y="5289516"/>
            <a:chExt cx="7568341" cy="1228849"/>
          </a:xfrm>
        </p:grpSpPr>
        <p:sp>
          <p:nvSpPr>
            <p:cNvPr id="8" name="Rounded Rectangle 7"/>
            <p:cNvSpPr/>
            <p:nvPr/>
          </p:nvSpPr>
          <p:spPr>
            <a:xfrm>
              <a:off x="884624" y="5289516"/>
              <a:ext cx="7568341" cy="122884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9" name="Rounded Rectangle 8"/>
            <p:cNvSpPr/>
            <p:nvPr/>
          </p:nvSpPr>
          <p:spPr>
            <a:xfrm>
              <a:off x="6263439" y="5415376"/>
              <a:ext cx="1824759" cy="972361"/>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0" name="TextBox 9"/>
            <p:cNvSpPr txBox="1"/>
            <p:nvPr/>
          </p:nvSpPr>
          <p:spPr>
            <a:xfrm>
              <a:off x="6695443" y="5398765"/>
              <a:ext cx="94879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FAVS</a:t>
              </a:r>
              <a:endParaRPr lang="en-US" sz="1400" i="0" kern="0" dirty="0">
                <a:solidFill>
                  <a:srgbClr val="000000"/>
                </a:solidFill>
                <a:latin typeface="Arial"/>
                <a:cs typeface="Arial"/>
                <a:sym typeface="Arial"/>
              </a:endParaRPr>
            </a:p>
          </p:txBody>
        </p:sp>
        <p:cxnSp>
          <p:nvCxnSpPr>
            <p:cNvPr id="11" name="Straight Connector 10"/>
            <p:cNvCxnSpPr/>
            <p:nvPr/>
          </p:nvCxnSpPr>
          <p:spPr>
            <a:xfrm>
              <a:off x="6251482" y="5692258"/>
              <a:ext cx="18367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64831" y="5455473"/>
              <a:ext cx="1182794"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FF0000"/>
                  </a:solidFill>
                  <a:latin typeface="Arial"/>
                  <a:cs typeface="Arial"/>
                  <a:sym typeface="Arial"/>
                </a:rPr>
                <a:t>ID (KEY)</a:t>
              </a:r>
              <a:endParaRPr lang="en-US" sz="1400" i="0" kern="0" dirty="0">
                <a:solidFill>
                  <a:srgbClr val="FF0000"/>
                </a:solidFill>
                <a:latin typeface="Arial"/>
                <a:cs typeface="Arial"/>
                <a:sym typeface="Arial"/>
              </a:endParaRPr>
            </a:p>
          </p:txBody>
        </p:sp>
        <p:sp>
          <p:nvSpPr>
            <p:cNvPr id="13" name="TextBox 12"/>
            <p:cNvSpPr txBox="1"/>
            <p:nvPr/>
          </p:nvSpPr>
          <p:spPr>
            <a:xfrm>
              <a:off x="1829856" y="5830473"/>
              <a:ext cx="652743"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jsmith</a:t>
              </a:r>
              <a:endParaRPr lang="en-US" sz="1400" b="0" i="0" kern="0" dirty="0">
                <a:solidFill>
                  <a:srgbClr val="000000"/>
                </a:solidFill>
                <a:latin typeface="Arial"/>
                <a:cs typeface="Arial"/>
                <a:sym typeface="Arial"/>
              </a:endParaRPr>
            </a:p>
          </p:txBody>
        </p:sp>
        <p:grpSp>
          <p:nvGrpSpPr>
            <p:cNvPr id="14" name="Group 13"/>
            <p:cNvGrpSpPr/>
            <p:nvPr/>
          </p:nvGrpSpPr>
          <p:grpSpPr>
            <a:xfrm>
              <a:off x="3687610" y="5409574"/>
              <a:ext cx="1166469" cy="788641"/>
              <a:chOff x="3687610" y="4297180"/>
              <a:chExt cx="1166469" cy="788641"/>
            </a:xfrm>
          </p:grpSpPr>
          <p:sp>
            <p:nvSpPr>
              <p:cNvPr id="21" name="Rounded Rectangle 20"/>
              <p:cNvSpPr/>
              <p:nvPr/>
            </p:nvSpPr>
            <p:spPr>
              <a:xfrm>
                <a:off x="3690190"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2" name="TextBox 21"/>
              <p:cNvSpPr txBox="1"/>
              <p:nvPr/>
            </p:nvSpPr>
            <p:spPr>
              <a:xfrm>
                <a:off x="3792569" y="4297180"/>
                <a:ext cx="99411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GIVEN</a:t>
                </a:r>
                <a:endParaRPr lang="en-US" sz="1400" i="0" kern="0" dirty="0">
                  <a:solidFill>
                    <a:srgbClr val="000000"/>
                  </a:solidFill>
                  <a:latin typeface="Arial"/>
                  <a:cs typeface="Arial"/>
                  <a:sym typeface="Arial"/>
                </a:endParaRPr>
              </a:p>
            </p:txBody>
          </p:sp>
          <p:cxnSp>
            <p:nvCxnSpPr>
              <p:cNvPr id="23" name="Straight Connector 22"/>
              <p:cNvCxnSpPr/>
              <p:nvPr/>
            </p:nvCxnSpPr>
            <p:spPr>
              <a:xfrm>
                <a:off x="3687610"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57188" y="4617342"/>
                <a:ext cx="572593"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John</a:t>
                </a:r>
                <a:endParaRPr lang="en-US" sz="1400" b="0" i="0" kern="0" dirty="0">
                  <a:solidFill>
                    <a:srgbClr val="000000"/>
                  </a:solidFill>
                  <a:latin typeface="Arial"/>
                  <a:cs typeface="Arial"/>
                  <a:sym typeface="Arial"/>
                </a:endParaRPr>
              </a:p>
            </p:txBody>
          </p:sp>
        </p:grpSp>
        <p:grpSp>
          <p:nvGrpSpPr>
            <p:cNvPr id="15" name="Group 14"/>
            <p:cNvGrpSpPr/>
            <p:nvPr/>
          </p:nvGrpSpPr>
          <p:grpSpPr>
            <a:xfrm>
              <a:off x="4961763" y="5409575"/>
              <a:ext cx="1178940" cy="788640"/>
              <a:chOff x="4961763" y="4297181"/>
              <a:chExt cx="1178940" cy="788640"/>
            </a:xfrm>
          </p:grpSpPr>
          <p:sp>
            <p:nvSpPr>
              <p:cNvPr id="17" name="Rounded Rectangle 16"/>
              <p:cNvSpPr/>
              <p:nvPr/>
            </p:nvSpPr>
            <p:spPr>
              <a:xfrm>
                <a:off x="4976814" y="4302982"/>
                <a:ext cx="1163889"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8" name="TextBox 17"/>
              <p:cNvSpPr txBox="1"/>
              <p:nvPr/>
            </p:nvSpPr>
            <p:spPr>
              <a:xfrm>
                <a:off x="4987889" y="4297181"/>
                <a:ext cx="1124287" cy="307777"/>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SURNAME</a:t>
                </a:r>
                <a:endParaRPr lang="en-US" sz="1400" i="0" kern="0" dirty="0">
                  <a:solidFill>
                    <a:srgbClr val="000000"/>
                  </a:solidFill>
                  <a:latin typeface="Arial"/>
                  <a:cs typeface="Arial"/>
                  <a:sym typeface="Arial"/>
                </a:endParaRPr>
              </a:p>
            </p:txBody>
          </p:sp>
          <p:cxnSp>
            <p:nvCxnSpPr>
              <p:cNvPr id="19" name="Straight Connector 18"/>
              <p:cNvCxnSpPr/>
              <p:nvPr/>
            </p:nvCxnSpPr>
            <p:spPr>
              <a:xfrm>
                <a:off x="4961763" y="4579864"/>
                <a:ext cx="11638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80910" y="4644147"/>
                <a:ext cx="662668"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Smith</a:t>
                </a:r>
                <a:endParaRPr lang="en-US" sz="1400" b="0" i="0" kern="0" dirty="0">
                  <a:solidFill>
                    <a:srgbClr val="000000"/>
                  </a:solidFill>
                  <a:latin typeface="Arial"/>
                  <a:cs typeface="Arial"/>
                  <a:sym typeface="Arial"/>
                </a:endParaRPr>
              </a:p>
            </p:txBody>
          </p:sp>
        </p:grpSp>
        <p:sp>
          <p:nvSpPr>
            <p:cNvPr id="16" name="TextBox 15"/>
            <p:cNvSpPr txBox="1"/>
            <p:nvPr/>
          </p:nvSpPr>
          <p:spPr>
            <a:xfrm>
              <a:off x="6371176" y="5722752"/>
              <a:ext cx="1608329" cy="523220"/>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fruit</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apple</a:t>
              </a:r>
              <a:endParaRPr lang="pt-BR" sz="1400" b="0" i="0" kern="0" dirty="0">
                <a:solidFill>
                  <a:srgbClr val="000000"/>
                </a:solidFill>
                <a:latin typeface="Arial"/>
                <a:cs typeface="Arial"/>
                <a:sym typeface="Arial"/>
              </a:endParaRPr>
            </a:p>
            <a:p>
              <a:pPr algn="ct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band</a:t>
              </a:r>
              <a:r>
                <a:rPr lang="pt-BR" sz="1400" b="0" i="0" kern="0" dirty="0">
                  <a:solidFill>
                    <a:srgbClr val="000000"/>
                  </a:solidFill>
                  <a:latin typeface="Arial"/>
                  <a:cs typeface="Arial"/>
                  <a:sym typeface="Arial"/>
                </a:rPr>
                <a:t>: Beatles</a:t>
              </a:r>
              <a:endParaRPr lang="en-US" sz="1400" b="0" i="0" kern="0" dirty="0">
                <a:solidFill>
                  <a:srgbClr val="000000"/>
                </a:solidFill>
                <a:latin typeface="Arial"/>
                <a:cs typeface="Arial"/>
                <a:sym typeface="Arial"/>
              </a:endParaRPr>
            </a:p>
          </p:txBody>
        </p:sp>
      </p:grpSp>
      <p:sp>
        <p:nvSpPr>
          <p:cNvPr id="26" name="Rectangle 25"/>
          <p:cNvSpPr/>
          <p:nvPr/>
        </p:nvSpPr>
        <p:spPr>
          <a:xfrm>
            <a:off x="1109428" y="3975928"/>
            <a:ext cx="7567027" cy="162224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UPDATE </a:t>
            </a:r>
            <a:r>
              <a:rPr lang="en-US" b="0" i="0" kern="0" dirty="0">
                <a:solidFill>
                  <a:srgbClr val="000000"/>
                </a:solidFill>
                <a:latin typeface="Arial"/>
                <a:sym typeface="Arial"/>
              </a:rPr>
              <a:t>users SET favs['author'] = 'Ed Poe'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id = '</a:t>
            </a:r>
            <a:r>
              <a:rPr lang="en-US" b="0" i="0" kern="0" dirty="0" err="1">
                <a:solidFill>
                  <a:srgbClr val="000000"/>
                </a:solidFill>
                <a:latin typeface="Arial"/>
                <a:sym typeface="Arial"/>
              </a:rPr>
              <a:t>jsmith</a:t>
            </a:r>
            <a:r>
              <a:rPr lang="en-US" i="0" kern="0" dirty="0">
                <a:solidFill>
                  <a:srgbClr val="000000"/>
                </a:solidFill>
                <a:latin typeface="Arial"/>
                <a:sym typeface="Arial"/>
              </a:rPr>
              <a:t>'</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UPDATE </a:t>
            </a:r>
            <a:r>
              <a:rPr lang="en-US" b="0" i="0" kern="0" dirty="0">
                <a:solidFill>
                  <a:srgbClr val="000000"/>
                </a:solidFill>
                <a:latin typeface="Arial"/>
                <a:sym typeface="Arial"/>
              </a:rPr>
              <a:t>users SET favs = favs + { 'movie' : '</a:t>
            </a:r>
            <a:r>
              <a:rPr lang="en-US" b="0" i="0" kern="0" dirty="0" err="1">
                <a:solidFill>
                  <a:srgbClr val="000000"/>
                </a:solidFill>
                <a:latin typeface="Arial"/>
                <a:sym typeface="Arial"/>
              </a:rPr>
              <a:t>Cassablanca</a:t>
            </a:r>
            <a:r>
              <a:rPr lang="en-US"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id = '</a:t>
            </a:r>
            <a:r>
              <a:rPr lang="en-US" b="0" i="0" kern="0" dirty="0" err="1">
                <a:solidFill>
                  <a:srgbClr val="000000"/>
                </a:solidFill>
                <a:latin typeface="Arial"/>
                <a:sym typeface="Arial"/>
              </a:rPr>
              <a:t>jsmith</a:t>
            </a:r>
            <a:r>
              <a:rPr lang="en-US" b="0" i="0" kern="0" dirty="0">
                <a:solidFill>
                  <a:srgbClr val="000000"/>
                </a:solidFill>
                <a:latin typeface="Arial"/>
                <a:sym typeface="Arial"/>
              </a:rPr>
              <a:t>'</a:t>
            </a:r>
          </a:p>
        </p:txBody>
      </p:sp>
      <p:sp>
        <p:nvSpPr>
          <p:cNvPr id="25" name="Down Arrow 24"/>
          <p:cNvSpPr/>
          <p:nvPr/>
        </p:nvSpPr>
        <p:spPr>
          <a:xfrm rot="10800000">
            <a:off x="7142736" y="3126586"/>
            <a:ext cx="876317" cy="115399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507826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3" name="Rectangle 2"/>
          <p:cNvSpPr/>
          <p:nvPr/>
        </p:nvSpPr>
        <p:spPr>
          <a:xfrm>
            <a:off x="1379511" y="764704"/>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Cassandra: Hands-On</a:t>
            </a:r>
            <a:endParaRPr lang="en-US" dirty="0"/>
          </a:p>
        </p:txBody>
      </p:sp>
      <p:sp>
        <p:nvSpPr>
          <p:cNvPr id="6" name="CaixaDeTexto 5"/>
          <p:cNvSpPr txBox="1"/>
          <p:nvPr/>
        </p:nvSpPr>
        <p:spPr>
          <a:xfrm>
            <a:off x="1470321" y="922664"/>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Updates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Altere a coluna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da tabela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para ‘jane@Smith.org’ quando o id for 102;</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Altere o registro 101 adicionando mais dois hobbies ‘badminton’ e ‘jazz’, na tabela hobbies.;</a:t>
            </a:r>
          </a:p>
          <a:p>
            <a:pPr marL="457109" indent="-457109" defTabSz="914217" eaLnBrk="1" fontAlgn="auto" hangingPunct="1">
              <a:spcBef>
                <a:spcPts val="0"/>
              </a:spcBef>
              <a:spcAft>
                <a:spcPts val="0"/>
              </a:spcAft>
              <a:buClr>
                <a:srgbClr val="FF0000"/>
              </a:buClr>
              <a:buFont typeface="Arial"/>
              <a:buAutoNum type="arabicPeriod"/>
            </a:pPr>
            <a:endParaRPr lang="pt-BR" sz="2000" b="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Altere a tabela </a:t>
            </a:r>
            <a:r>
              <a:rPr lang="pt-BR" sz="2000" b="0" i="0" kern="0" dirty="0" err="1">
                <a:solidFill>
                  <a:srgbClr val="000000"/>
                </a:solidFill>
                <a:latin typeface="Arial"/>
                <a:cs typeface="Arial"/>
                <a:sym typeface="Arial"/>
              </a:rPr>
              <a:t>messages</a:t>
            </a:r>
            <a:r>
              <a:rPr lang="pt-BR" sz="2000" b="0" i="0" kern="0" dirty="0">
                <a:solidFill>
                  <a:srgbClr val="000000"/>
                </a:solidFill>
                <a:latin typeface="Arial"/>
                <a:cs typeface="Arial"/>
                <a:sym typeface="Arial"/>
              </a:rPr>
              <a:t> adicionando o par de comentário ‘</a:t>
            </a:r>
            <a:r>
              <a:rPr lang="pt-BR" sz="2000" b="0" i="0" kern="0" dirty="0" err="1">
                <a:solidFill>
                  <a:srgbClr val="000000"/>
                </a:solidFill>
                <a:latin typeface="Arial"/>
                <a:cs typeface="Arial"/>
                <a:sym typeface="Arial"/>
              </a:rPr>
              <a:t>fiap</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mba</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course</a:t>
            </a:r>
            <a:r>
              <a:rPr lang="pt-BR" sz="2000" b="0" i="0" kern="0" dirty="0">
                <a:solidFill>
                  <a:srgbClr val="000000"/>
                </a:solidFill>
                <a:latin typeface="Arial"/>
                <a:cs typeface="Arial"/>
                <a:sym typeface="Arial"/>
              </a:rPr>
              <a:t>!’ a coluna </a:t>
            </a:r>
            <a:r>
              <a:rPr lang="pt-BR" sz="2000" b="0" i="0" kern="0" dirty="0" err="1">
                <a:solidFill>
                  <a:srgbClr val="000000"/>
                </a:solidFill>
                <a:latin typeface="Arial"/>
                <a:cs typeface="Arial"/>
                <a:sym typeface="Arial"/>
              </a:rPr>
              <a:t>comments</a:t>
            </a:r>
            <a:r>
              <a:rPr lang="pt-BR" sz="2000" b="0" i="0" kern="0" dirty="0">
                <a:solidFill>
                  <a:srgbClr val="000000"/>
                </a:solidFill>
                <a:latin typeface="Arial"/>
                <a:cs typeface="Arial"/>
                <a:sym typeface="Arial"/>
              </a:rPr>
              <a:t> para o registro ID 103 e com valor </a:t>
            </a:r>
            <a:r>
              <a:rPr lang="en-US" sz="2000" b="0" i="0" kern="0" dirty="0">
                <a:solidFill>
                  <a:srgbClr val="000000"/>
                </a:solidFill>
                <a:latin typeface="Arial"/>
                <a:cs typeface="Arial"/>
                <a:sym typeface="Arial"/>
              </a:rPr>
              <a:t>1384895223 </a:t>
            </a:r>
            <a:r>
              <a:rPr lang="en-US" sz="2000" b="0" i="0" kern="0" dirty="0" err="1">
                <a:solidFill>
                  <a:srgbClr val="000000"/>
                </a:solidFill>
                <a:latin typeface="Arial"/>
                <a:cs typeface="Arial"/>
                <a:sym typeface="Arial"/>
              </a:rPr>
              <a:t>na</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coluna</a:t>
            </a:r>
            <a:r>
              <a:rPr lang="en-US" sz="2000" b="0" i="0" kern="0" dirty="0">
                <a:solidFill>
                  <a:srgbClr val="000000"/>
                </a:solidFill>
                <a:latin typeface="Arial"/>
                <a:cs typeface="Arial"/>
                <a:sym typeface="Arial"/>
              </a:rPr>
              <a:t> </a:t>
            </a:r>
            <a:r>
              <a:rPr lang="en-US" sz="2000" b="0" i="0" kern="0" dirty="0" err="1">
                <a:solidFill>
                  <a:srgbClr val="000000"/>
                </a:solidFill>
                <a:latin typeface="Arial"/>
                <a:cs typeface="Arial"/>
                <a:sym typeface="Arial"/>
              </a:rPr>
              <a:t>posted_on</a:t>
            </a:r>
            <a:r>
              <a:rPr lang="en-US" sz="2000" b="0" i="0" kern="0" dirty="0">
                <a:solidFill>
                  <a:srgbClr val="000000"/>
                </a:solidFill>
                <a:latin typeface="Arial"/>
                <a:cs typeface="Arial"/>
                <a:sym typeface="Arial"/>
              </a:rPr>
              <a:t>.</a:t>
            </a: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3931982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3" name="Rectangle 2"/>
          <p:cNvSpPr/>
          <p:nvPr/>
        </p:nvSpPr>
        <p:spPr>
          <a:xfrm>
            <a:off x="1091479" y="83671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Cassandra: Hands-On</a:t>
            </a:r>
            <a:endParaRPr lang="en-US" dirty="0"/>
          </a:p>
        </p:txBody>
      </p:sp>
      <p:sp>
        <p:nvSpPr>
          <p:cNvPr id="6" name="CaixaDeTexto 5"/>
          <p:cNvSpPr txBox="1"/>
          <p:nvPr/>
        </p:nvSpPr>
        <p:spPr>
          <a:xfrm>
            <a:off x="1182289" y="994672"/>
            <a:ext cx="7331347" cy="4623540"/>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Testes os seguintes comandos para ver sua funcionalidade: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INSERT INTO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(id,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VALUES (110, '</a:t>
            </a:r>
            <a:r>
              <a:rPr lang="pt-BR" sz="2000" b="0" i="0" kern="0" dirty="0" err="1">
                <a:solidFill>
                  <a:srgbClr val="000000"/>
                </a:solidFill>
                <a:latin typeface="Arial"/>
                <a:cs typeface="Arial"/>
                <a:sym typeface="Arial"/>
              </a:rPr>
              <a:t>franz</a:t>
            </a:r>
            <a:r>
              <a:rPr lang="pt-BR" sz="2000" b="0" i="0" kern="0" dirty="0">
                <a:solidFill>
                  <a:srgbClr val="000000"/>
                </a:solidFill>
                <a:latin typeface="Arial"/>
                <a:cs typeface="Arial"/>
                <a:sym typeface="Arial"/>
              </a:rPr>
              <a:t>', 'fr@nz.de') IF NOT EXISTS;</a:t>
            </a:r>
          </a:p>
          <a:p>
            <a:pPr defTabSz="914217" eaLnBrk="1" fontAlgn="auto" hangingPunct="1">
              <a:spcBef>
                <a:spcPts val="0"/>
              </a:spcBef>
              <a:spcAft>
                <a:spcPts val="0"/>
              </a:spcAft>
              <a:buClr>
                <a:srgbClr val="000000"/>
              </a:buClr>
            </a:pPr>
            <a:endParaRPr lang="pt-BR" sz="105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UPDATE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SET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 'franz@gmail.com‘ WHERE id = 110 IF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 'fr@nz.de';</a:t>
            </a:r>
          </a:p>
          <a:p>
            <a:pPr defTabSz="914217" eaLnBrk="1" fontAlgn="auto" hangingPunct="1">
              <a:spcBef>
                <a:spcPts val="0"/>
              </a:spcBef>
              <a:spcAft>
                <a:spcPts val="0"/>
              </a:spcAft>
              <a:buClr>
                <a:srgbClr val="000000"/>
              </a:buClr>
            </a:pPr>
            <a:endParaRPr lang="pt-BR" sz="120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UPDATE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SET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 'franz@ABC.de‘ WHERE id = 110 IF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 'fr@nz.de';</a:t>
            </a:r>
          </a:p>
          <a:p>
            <a:pPr defTabSz="914217" eaLnBrk="1" fontAlgn="auto" hangingPunct="1">
              <a:spcBef>
                <a:spcPts val="0"/>
              </a:spcBef>
              <a:spcAft>
                <a:spcPts val="0"/>
              </a:spcAft>
              <a:buClr>
                <a:srgbClr val="000000"/>
              </a:buClr>
            </a:pPr>
            <a:endParaRPr lang="pt-BR" sz="120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en-US" sz="2000" b="0" i="0" kern="0" dirty="0">
                <a:solidFill>
                  <a:srgbClr val="000000"/>
                </a:solidFill>
                <a:latin typeface="Arial"/>
                <a:cs typeface="Arial"/>
                <a:sym typeface="Arial"/>
              </a:rPr>
              <a:t>UPDATE users USING TTL 77 </a:t>
            </a:r>
            <a:r>
              <a:rPr lang="pt-BR" sz="2000" b="0" i="0" kern="0" dirty="0">
                <a:solidFill>
                  <a:srgbClr val="000000"/>
                </a:solidFill>
                <a:latin typeface="Arial"/>
                <a:cs typeface="Arial"/>
                <a:sym typeface="Arial"/>
              </a:rPr>
              <a:t>SET </a:t>
            </a:r>
            <a:r>
              <a:rPr lang="pt-BR" sz="2000" b="0" i="0" kern="0" dirty="0" err="1">
                <a:solidFill>
                  <a:srgbClr val="000000"/>
                </a:solidFill>
                <a:latin typeface="Arial"/>
                <a:cs typeface="Arial"/>
                <a:sym typeface="Arial"/>
              </a:rPr>
              <a:t>password_reset_token</a:t>
            </a:r>
            <a:r>
              <a:rPr lang="pt-BR" sz="2000" b="0" i="0" kern="0" dirty="0">
                <a:solidFill>
                  <a:srgbClr val="000000"/>
                </a:solidFill>
                <a:latin typeface="Arial"/>
                <a:cs typeface="Arial"/>
                <a:sym typeface="Arial"/>
              </a:rPr>
              <a:t> = 'abc-xyz-123‘ WHERE id = 110;</a:t>
            </a:r>
          </a:p>
          <a:p>
            <a:pPr defTabSz="914217" eaLnBrk="1" fontAlgn="auto" hangingPunct="1">
              <a:spcBef>
                <a:spcPts val="0"/>
              </a:spcBef>
              <a:spcAft>
                <a:spcPts val="0"/>
              </a:spcAft>
              <a:buClr>
                <a:srgbClr val="000000"/>
              </a:buClr>
            </a:pPr>
            <a:endParaRPr lang="pt-BR" sz="120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UPDATE </a:t>
            </a:r>
            <a:r>
              <a:rPr lang="pt-BR" sz="2000" b="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SET </a:t>
            </a:r>
            <a:r>
              <a:rPr lang="pt-BR" sz="2000" b="0" i="0" kern="0" dirty="0" err="1">
                <a:solidFill>
                  <a:srgbClr val="000000"/>
                </a:solidFill>
                <a:latin typeface="Arial"/>
                <a:cs typeface="Arial"/>
                <a:sym typeface="Arial"/>
              </a:rPr>
              <a:t>password</a:t>
            </a:r>
            <a:r>
              <a:rPr lang="pt-BR" sz="2000" b="0" i="0" kern="0" dirty="0">
                <a:solidFill>
                  <a:srgbClr val="000000"/>
                </a:solidFill>
                <a:latin typeface="Arial"/>
                <a:cs typeface="Arial"/>
                <a:sym typeface="Arial"/>
              </a:rPr>
              <a:t> = '</a:t>
            </a:r>
            <a:r>
              <a:rPr lang="pt-BR" sz="2000" b="0" i="0" kern="0" dirty="0" err="1">
                <a:solidFill>
                  <a:srgbClr val="000000"/>
                </a:solidFill>
                <a:latin typeface="Arial"/>
                <a:cs typeface="Arial"/>
                <a:sym typeface="Arial"/>
              </a:rPr>
              <a:t>geheim</a:t>
            </a:r>
            <a:r>
              <a:rPr lang="pt-BR" sz="2000" b="0" i="0" kern="0" dirty="0">
                <a:solidFill>
                  <a:srgbClr val="000000"/>
                </a:solidFill>
                <a:latin typeface="Arial"/>
                <a:cs typeface="Arial"/>
                <a:sym typeface="Arial"/>
              </a:rPr>
              <a:t>!‘ WHERE id = 110 IF </a:t>
            </a:r>
            <a:r>
              <a:rPr lang="pt-BR" sz="2000" b="0" i="0" kern="0" dirty="0" err="1">
                <a:solidFill>
                  <a:srgbClr val="000000"/>
                </a:solidFill>
                <a:latin typeface="Arial"/>
                <a:cs typeface="Arial"/>
                <a:sym typeface="Arial"/>
              </a:rPr>
              <a:t>password_reset_token</a:t>
            </a:r>
            <a:r>
              <a:rPr lang="pt-BR" sz="2000" b="0" i="0" kern="0" dirty="0">
                <a:solidFill>
                  <a:srgbClr val="000000"/>
                </a:solidFill>
                <a:latin typeface="Arial"/>
                <a:cs typeface="Arial"/>
                <a:sym typeface="Arial"/>
              </a:rPr>
              <a:t> = 'abc-xyz-123';</a:t>
            </a:r>
          </a:p>
        </p:txBody>
      </p:sp>
    </p:spTree>
    <p:extLst>
      <p:ext uri="{BB962C8B-B14F-4D97-AF65-F5344CB8AC3E}">
        <p14:creationId xmlns:p14="http://schemas.microsoft.com/office/powerpoint/2010/main" val="593797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2752" y="483294"/>
            <a:ext cx="6433411" cy="4817914"/>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smtClean="0">
                <a:ln>
                  <a:noFill/>
                </a:ln>
                <a:solidFill>
                  <a:srgbClr val="000000"/>
                </a:solidFill>
                <a:effectLst/>
                <a:uLnTx/>
                <a:uFillTx/>
                <a:latin typeface="Square721 BT" pitchFamily="34" charset="0"/>
                <a:ea typeface="+mn-ea"/>
                <a:cs typeface="+mn-cs"/>
              </a:rPr>
              <a:t>Delete </a:t>
            </a: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a:t>
            </a:r>
          </a:p>
        </p:txBody>
      </p:sp>
    </p:spTree>
    <p:extLst>
      <p:ext uri="{BB962C8B-B14F-4D97-AF65-F5344CB8AC3E}">
        <p14:creationId xmlns:p14="http://schemas.microsoft.com/office/powerpoint/2010/main" val="3074402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um Registro inteiro: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b="0" kern="0" dirty="0">
                <a:solidFill>
                  <a:srgbClr val="000000"/>
                </a:solidFill>
                <a:latin typeface="Arial"/>
                <a:cs typeface="Arial"/>
                <a:sym typeface="Arial"/>
              </a:rPr>
              <a:t>Não inserindo nenhum nome de coluna após </a:t>
            </a:r>
            <a:r>
              <a:rPr lang="pt-BR" kern="0" dirty="0">
                <a:solidFill>
                  <a:srgbClr val="000000"/>
                </a:solidFill>
                <a:latin typeface="Arial"/>
                <a:cs typeface="Arial"/>
                <a:sym typeface="Arial"/>
              </a:rPr>
              <a:t>DELETE</a:t>
            </a:r>
            <a:r>
              <a:rPr lang="pt-BR" b="0" kern="0" dirty="0">
                <a:solidFill>
                  <a:srgbClr val="000000"/>
                </a:solidFill>
                <a:latin typeface="Arial"/>
                <a:cs typeface="Arial"/>
                <a:sym typeface="Arial"/>
              </a:rPr>
              <a:t>, remove toda a linha correspondente.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Comando DELETE para um Registro</a:t>
            </a:r>
            <a:endParaRPr lang="en-US" dirty="0"/>
          </a:p>
        </p:txBody>
      </p:sp>
      <p:sp>
        <p:nvSpPr>
          <p:cNvPr id="5" name="Rectangle 4"/>
          <p:cNvSpPr/>
          <p:nvPr/>
        </p:nvSpPr>
        <p:spPr>
          <a:xfrm>
            <a:off x="884471" y="1891954"/>
            <a:ext cx="7567027" cy="107992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DELETE FROM </a:t>
            </a:r>
            <a:r>
              <a:rPr lang="en-US" b="0" i="0" kern="0" dirty="0" err="1">
                <a:solidFill>
                  <a:srgbClr val="000000"/>
                </a:solidFill>
                <a:latin typeface="Arial"/>
                <a:sym typeface="Arial"/>
              </a:rPr>
              <a:t>NerdMovies</a:t>
            </a:r>
            <a:r>
              <a:rPr lang="en-US"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USING TIMESTAMP </a:t>
            </a:r>
            <a:r>
              <a:rPr lang="en-US" b="0" i="0" kern="0" dirty="0">
                <a:solidFill>
                  <a:srgbClr val="000000"/>
                </a:solidFill>
                <a:latin typeface="Arial"/>
                <a:sym typeface="Arial"/>
              </a:rPr>
              <a:t>1240003134</a:t>
            </a:r>
            <a:r>
              <a:rPr lang="en-US"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 </a:t>
            </a:r>
            <a:r>
              <a:rPr lang="en-US" b="0" i="0" kern="0" dirty="0">
                <a:solidFill>
                  <a:srgbClr val="000000"/>
                </a:solidFill>
                <a:latin typeface="Arial"/>
                <a:sym typeface="Arial"/>
              </a:rPr>
              <a:t>movie = 'Serenity';</a:t>
            </a:r>
          </a:p>
        </p:txBody>
      </p:sp>
    </p:spTree>
    <p:extLst>
      <p:ext uri="{BB962C8B-B14F-4D97-AF65-F5344CB8AC3E}">
        <p14:creationId xmlns:p14="http://schemas.microsoft.com/office/powerpoint/2010/main" val="26850948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704985" cy="280028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valores de uma coluna: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b="0" kern="0" dirty="0">
                <a:solidFill>
                  <a:srgbClr val="000000"/>
                </a:solidFill>
                <a:latin typeface="Arial"/>
                <a:cs typeface="Arial"/>
                <a:sym typeface="Arial"/>
              </a:rPr>
              <a:t>Exclua os dados em colunas específicas listando-as após o comando </a:t>
            </a:r>
            <a:r>
              <a:rPr lang="pt-BR" kern="0" dirty="0">
                <a:solidFill>
                  <a:srgbClr val="000000"/>
                </a:solidFill>
                <a:latin typeface="Arial"/>
                <a:cs typeface="Arial"/>
                <a:sym typeface="Arial"/>
              </a:rPr>
              <a:t>DELETE</a:t>
            </a:r>
            <a:r>
              <a:rPr lang="pt-BR" b="0" kern="0" dirty="0">
                <a:solidFill>
                  <a:srgbClr val="000000"/>
                </a:solidFill>
                <a:latin typeface="Arial"/>
                <a:cs typeface="Arial"/>
                <a:sym typeface="Arial"/>
              </a:rPr>
              <a:t>, separadas por vírgulas.</a:t>
            </a:r>
          </a:p>
        </p:txBody>
      </p:sp>
      <p:sp>
        <p:nvSpPr>
          <p:cNvPr id="2" name="Title 1"/>
          <p:cNvSpPr>
            <a:spLocks noGrp="1"/>
          </p:cNvSpPr>
          <p:nvPr>
            <p:ph type="title"/>
          </p:nvPr>
        </p:nvSpPr>
        <p:spPr/>
        <p:txBody>
          <a:bodyPr/>
          <a:lstStyle/>
          <a:p>
            <a:r>
              <a:rPr lang="pt-BR" dirty="0"/>
              <a:t>Comando DELETE para uma Coluna</a:t>
            </a:r>
            <a:endParaRPr lang="en-US" dirty="0"/>
          </a:p>
        </p:txBody>
      </p:sp>
      <p:sp>
        <p:nvSpPr>
          <p:cNvPr id="6" name="Rectangle 5"/>
          <p:cNvSpPr/>
          <p:nvPr/>
        </p:nvSpPr>
        <p:spPr>
          <a:xfrm>
            <a:off x="755447" y="1837630"/>
            <a:ext cx="7567027" cy="107992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D</a:t>
            </a:r>
            <a:r>
              <a:rPr lang="en-US" i="0" kern="0" dirty="0">
                <a:solidFill>
                  <a:srgbClr val="000000"/>
                </a:solidFill>
                <a:latin typeface="Arial"/>
                <a:sym typeface="Arial"/>
              </a:rPr>
              <a:t>ELETE </a:t>
            </a:r>
            <a:r>
              <a:rPr lang="en-US" b="0" i="0" kern="0" dirty="0" err="1">
                <a:solidFill>
                  <a:srgbClr val="000000"/>
                </a:solidFill>
                <a:latin typeface="Arial"/>
                <a:sym typeface="Arial"/>
              </a:rPr>
              <a:t>lastname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a:t>
            </a:r>
            <a:r>
              <a:rPr lang="en-US" b="0" i="0" kern="0" dirty="0">
                <a:solidFill>
                  <a:srgbClr val="000000"/>
                </a:solidFill>
                <a:latin typeface="Arial"/>
                <a:sym typeface="Arial"/>
              </a:rPr>
              <a:t> </a:t>
            </a:r>
            <a:r>
              <a:rPr lang="en-US" b="0" i="0" kern="0" dirty="0" err="1">
                <a:solidFill>
                  <a:srgbClr val="000000"/>
                </a:solidFill>
                <a:latin typeface="Arial"/>
                <a:sym typeface="Arial"/>
              </a:rPr>
              <a:t>cycling.cyclist_name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a:t>
            </a:r>
            <a:r>
              <a:rPr lang="en-US" b="0" i="0" kern="0" dirty="0">
                <a:solidFill>
                  <a:srgbClr val="000000"/>
                </a:solidFill>
                <a:latin typeface="Arial"/>
                <a:sym typeface="Arial"/>
              </a:rPr>
              <a:t> id = c7fceba0-c141-4207-9494-a29f9809de6f;</a:t>
            </a:r>
          </a:p>
        </p:txBody>
      </p:sp>
    </p:spTree>
    <p:extLst>
      <p:ext uri="{BB962C8B-B14F-4D97-AF65-F5344CB8AC3E}">
        <p14:creationId xmlns:p14="http://schemas.microsoft.com/office/powerpoint/2010/main" val="4165961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077232"/>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valores caso existam:</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b="0" kern="0" dirty="0">
                <a:solidFill>
                  <a:srgbClr val="000000"/>
                </a:solidFill>
                <a:latin typeface="Arial"/>
                <a:cs typeface="Arial"/>
                <a:sym typeface="Arial"/>
              </a:rPr>
              <a:t>Adicione </a:t>
            </a:r>
            <a:r>
              <a:rPr lang="pt-BR" kern="0" dirty="0">
                <a:solidFill>
                  <a:srgbClr val="000000"/>
                </a:solidFill>
                <a:latin typeface="Arial"/>
                <a:cs typeface="Arial"/>
                <a:sym typeface="Arial"/>
              </a:rPr>
              <a:t>IF EXISTS </a:t>
            </a:r>
            <a:r>
              <a:rPr lang="pt-BR" b="0" kern="0" dirty="0">
                <a:solidFill>
                  <a:srgbClr val="000000"/>
                </a:solidFill>
                <a:latin typeface="Arial"/>
                <a:cs typeface="Arial"/>
                <a:sym typeface="Arial"/>
              </a:rPr>
              <a:t>ao comando para assegurar que a operação não seja executada se a linha especificada não existir. Também disponível para os comandos </a:t>
            </a:r>
            <a:r>
              <a:rPr lang="pt-BR" kern="0" dirty="0">
                <a:solidFill>
                  <a:srgbClr val="000000"/>
                </a:solidFill>
                <a:latin typeface="Arial"/>
                <a:cs typeface="Arial"/>
                <a:sym typeface="Arial"/>
              </a:rPr>
              <a:t>UPDATE</a:t>
            </a:r>
            <a:r>
              <a:rPr lang="pt-BR" b="0" kern="0" dirty="0">
                <a:solidFill>
                  <a:srgbClr val="000000"/>
                </a:solidFill>
                <a:latin typeface="Arial"/>
                <a:cs typeface="Arial"/>
                <a:sym typeface="Arial"/>
              </a:rPr>
              <a:t>.</a:t>
            </a:r>
          </a:p>
        </p:txBody>
      </p:sp>
      <p:sp>
        <p:nvSpPr>
          <p:cNvPr id="2" name="Title 1"/>
          <p:cNvSpPr>
            <a:spLocks noGrp="1"/>
          </p:cNvSpPr>
          <p:nvPr>
            <p:ph type="title"/>
          </p:nvPr>
        </p:nvSpPr>
        <p:spPr/>
        <p:txBody>
          <a:bodyPr/>
          <a:lstStyle/>
          <a:p>
            <a:r>
              <a:rPr lang="pt-BR" dirty="0"/>
              <a:t>Comando DELETE condicional</a:t>
            </a:r>
            <a:endParaRPr lang="en-US" dirty="0"/>
          </a:p>
        </p:txBody>
      </p:sp>
      <p:sp>
        <p:nvSpPr>
          <p:cNvPr id="6" name="Rectangle 5"/>
          <p:cNvSpPr/>
          <p:nvPr/>
        </p:nvSpPr>
        <p:spPr>
          <a:xfrm>
            <a:off x="755447" y="1837630"/>
            <a:ext cx="7567027" cy="12452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DELETE </a:t>
            </a:r>
            <a:r>
              <a:rPr lang="en-US" b="0" i="0" kern="0" dirty="0">
                <a:solidFill>
                  <a:srgbClr val="000000"/>
                </a:solidFill>
                <a:latin typeface="Arial"/>
                <a:sym typeface="Arial"/>
              </a:rPr>
              <a:t>id</a:t>
            </a:r>
            <a:r>
              <a:rPr lang="en-US"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 </a:t>
            </a:r>
            <a:r>
              <a:rPr lang="en-US" b="0" i="0" kern="0" dirty="0" err="1">
                <a:solidFill>
                  <a:srgbClr val="000000"/>
                </a:solidFill>
                <a:latin typeface="Arial"/>
                <a:sym typeface="Arial"/>
              </a:rPr>
              <a:t>cyclist_id</a:t>
            </a:r>
            <a:r>
              <a:rPr lang="en-US"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 </a:t>
            </a:r>
            <a:r>
              <a:rPr lang="en-US" b="0" i="0" kern="0" dirty="0" err="1">
                <a:solidFill>
                  <a:srgbClr val="000000"/>
                </a:solidFill>
                <a:latin typeface="Arial"/>
                <a:sym typeface="Arial"/>
              </a:rPr>
              <a:t>lastname</a:t>
            </a:r>
            <a:r>
              <a:rPr lang="en-US" b="0" i="0" kern="0" dirty="0">
                <a:solidFill>
                  <a:srgbClr val="000000"/>
                </a:solidFill>
                <a:latin typeface="Arial"/>
                <a:sym typeface="Arial"/>
              </a:rPr>
              <a:t> = 'WELTEN' </a:t>
            </a:r>
            <a:r>
              <a:rPr lang="en-US" i="0" kern="0" dirty="0">
                <a:solidFill>
                  <a:srgbClr val="000000"/>
                </a:solidFill>
                <a:latin typeface="Arial"/>
                <a:sym typeface="Arial"/>
              </a:rPr>
              <a:t>and </a:t>
            </a:r>
            <a:r>
              <a:rPr lang="en-US" b="0" i="0" kern="0" dirty="0" err="1">
                <a:solidFill>
                  <a:srgbClr val="000000"/>
                </a:solidFill>
                <a:latin typeface="Arial"/>
                <a:sym typeface="Arial"/>
              </a:rPr>
              <a:t>firstname</a:t>
            </a:r>
            <a:r>
              <a:rPr lang="en-US" b="0" i="0" kern="0" dirty="0">
                <a:solidFill>
                  <a:srgbClr val="000000"/>
                </a:solidFill>
                <a:latin typeface="Arial"/>
                <a:sym typeface="Arial"/>
              </a:rPr>
              <a:t> = 'Bram'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IF EXISTS;</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583718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valores de </a:t>
            </a:r>
            <a:r>
              <a:rPr lang="pt-BR" sz="2000" b="0" i="0" kern="0" dirty="0" err="1">
                <a:solidFill>
                  <a:srgbClr val="000000"/>
                </a:solidFill>
                <a:latin typeface="Arial"/>
                <a:cs typeface="Arial"/>
                <a:sym typeface="Arial"/>
              </a:rPr>
              <a:t>SETs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LISTs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e </a:t>
            </a:r>
            <a:r>
              <a:rPr lang="pt-BR" sz="2000" b="0" i="0" kern="0" dirty="0" err="1">
                <a:solidFill>
                  <a:srgbClr val="000000"/>
                </a:solidFill>
                <a:latin typeface="Arial"/>
                <a:cs typeface="Arial"/>
                <a:sym typeface="Arial"/>
              </a:rPr>
              <a:t>MAPs</a:t>
            </a:r>
            <a:r>
              <a:rPr lang="pt-BR" sz="2000" b="0" i="0" kern="0" dirty="0">
                <a:solidFill>
                  <a:srgbClr val="000000"/>
                </a:solidFill>
                <a:latin typeface="Arial"/>
                <a:cs typeface="Arial"/>
                <a:sym typeface="Arial"/>
              </a:rPr>
              <a:t>.</a:t>
            </a:r>
          </a:p>
        </p:txBody>
      </p:sp>
      <p:sp>
        <p:nvSpPr>
          <p:cNvPr id="2" name="Title 1"/>
          <p:cNvSpPr>
            <a:spLocks noGrp="1"/>
          </p:cNvSpPr>
          <p:nvPr>
            <p:ph type="title"/>
          </p:nvPr>
        </p:nvSpPr>
        <p:spPr/>
        <p:txBody>
          <a:bodyPr/>
          <a:lstStyle/>
          <a:p>
            <a:r>
              <a:rPr lang="pt-BR" dirty="0"/>
              <a:t>Comando DELETE para </a:t>
            </a:r>
            <a:r>
              <a:rPr lang="pt-BR" dirty="0" err="1"/>
              <a:t>SETs</a:t>
            </a:r>
            <a:r>
              <a:rPr lang="pt-BR" dirty="0"/>
              <a:t>, </a:t>
            </a:r>
            <a:r>
              <a:rPr lang="pt-BR" dirty="0" err="1"/>
              <a:t>LISTs</a:t>
            </a:r>
            <a:r>
              <a:rPr lang="pt-BR" dirty="0"/>
              <a:t> ou </a:t>
            </a:r>
            <a:r>
              <a:rPr lang="pt-BR" dirty="0" err="1"/>
              <a:t>MAPs</a:t>
            </a:r>
            <a:endParaRPr lang="en-US" dirty="0"/>
          </a:p>
        </p:txBody>
      </p:sp>
      <p:sp>
        <p:nvSpPr>
          <p:cNvPr id="6" name="Rectangle 5"/>
          <p:cNvSpPr/>
          <p:nvPr/>
        </p:nvSpPr>
        <p:spPr>
          <a:xfrm>
            <a:off x="755447" y="1837630"/>
            <a:ext cx="7567027" cy="90569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DELETE </a:t>
            </a:r>
            <a:r>
              <a:rPr lang="en-US" b="0" i="0" kern="0" dirty="0">
                <a:solidFill>
                  <a:srgbClr val="000000"/>
                </a:solidFill>
                <a:latin typeface="Arial"/>
                <a:sym typeface="Arial"/>
              </a:rPr>
              <a:t>tags [‘pussy']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 </a:t>
            </a:r>
            <a:r>
              <a:rPr lang="en-US" b="0" i="0" kern="0" dirty="0">
                <a:solidFill>
                  <a:srgbClr val="000000"/>
                </a:solidFill>
                <a:latin typeface="Arial"/>
                <a:sym typeface="Arial"/>
              </a:rPr>
              <a:t>images</a:t>
            </a: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 </a:t>
            </a:r>
            <a:r>
              <a:rPr lang="en-US" b="0" i="0" kern="0" dirty="0">
                <a:solidFill>
                  <a:srgbClr val="000000"/>
                </a:solidFill>
                <a:latin typeface="Arial"/>
                <a:sym typeface="Arial"/>
              </a:rPr>
              <a:t>owner = ‘</a:t>
            </a:r>
            <a:r>
              <a:rPr lang="en-US" b="0" i="0" kern="0" dirty="0" err="1">
                <a:solidFill>
                  <a:srgbClr val="000000"/>
                </a:solidFill>
                <a:latin typeface="Arial"/>
                <a:sym typeface="Arial"/>
              </a:rPr>
              <a:t>jsmith</a:t>
            </a:r>
            <a:r>
              <a:rPr lang="en-US" b="0" i="0" kern="0" dirty="0">
                <a:solidFill>
                  <a:srgbClr val="000000"/>
                </a:solidFill>
                <a:latin typeface="Arial"/>
                <a:sym typeface="Arial"/>
              </a:rPr>
              <a:t>';</a:t>
            </a:r>
          </a:p>
        </p:txBody>
      </p:sp>
      <p:sp>
        <p:nvSpPr>
          <p:cNvPr id="5" name="Rectangle 4"/>
          <p:cNvSpPr/>
          <p:nvPr/>
        </p:nvSpPr>
        <p:spPr>
          <a:xfrm>
            <a:off x="755447" y="3269940"/>
            <a:ext cx="7567027" cy="90569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DELETE </a:t>
            </a:r>
            <a:r>
              <a:rPr lang="en-US" b="0" i="0" kern="0" dirty="0">
                <a:solidFill>
                  <a:srgbClr val="000000"/>
                </a:solidFill>
                <a:latin typeface="Arial"/>
                <a:sym typeface="Arial"/>
              </a:rPr>
              <a:t>scores[3]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 </a:t>
            </a:r>
            <a:r>
              <a:rPr lang="en-US" b="0" i="0" kern="0" dirty="0">
                <a:solidFill>
                  <a:srgbClr val="000000"/>
                </a:solidFill>
                <a:latin typeface="Arial"/>
                <a:sym typeface="Arial"/>
              </a:rPr>
              <a:t>plays</a:t>
            </a:r>
            <a:r>
              <a:rPr lang="en-US"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 </a:t>
            </a:r>
            <a:r>
              <a:rPr lang="en-US" b="0" i="0" kern="0" dirty="0">
                <a:solidFill>
                  <a:srgbClr val="000000"/>
                </a:solidFill>
                <a:latin typeface="Arial"/>
                <a:sym typeface="Arial"/>
              </a:rPr>
              <a:t>game = ‘quake';</a:t>
            </a:r>
          </a:p>
        </p:txBody>
      </p:sp>
      <p:sp>
        <p:nvSpPr>
          <p:cNvPr id="7" name="Rectangle 6"/>
          <p:cNvSpPr/>
          <p:nvPr/>
        </p:nvSpPr>
        <p:spPr>
          <a:xfrm>
            <a:off x="755446" y="4767555"/>
            <a:ext cx="7567027" cy="90569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DELETE </a:t>
            </a:r>
            <a:r>
              <a:rPr lang="en-US" b="0" i="0" kern="0" dirty="0">
                <a:solidFill>
                  <a:srgbClr val="000000"/>
                </a:solidFill>
                <a:latin typeface="Arial"/>
                <a:sym typeface="Arial"/>
              </a:rPr>
              <a:t>favs</a:t>
            </a:r>
            <a:r>
              <a:rPr lang="en-US"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FROM </a:t>
            </a:r>
            <a:r>
              <a:rPr lang="en-US" b="0" i="0" kern="0" dirty="0">
                <a:solidFill>
                  <a:srgbClr val="000000"/>
                </a:solidFill>
                <a:latin typeface="Arial"/>
                <a:sym typeface="Arial"/>
              </a:rPr>
              <a:t>users</a:t>
            </a:r>
            <a:r>
              <a:rPr lang="en-US"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 </a:t>
            </a:r>
            <a:r>
              <a:rPr lang="en-US" b="0" i="0" kern="0" dirty="0">
                <a:solidFill>
                  <a:srgbClr val="000000"/>
                </a:solidFill>
                <a:latin typeface="Arial"/>
                <a:sym typeface="Arial"/>
              </a:rPr>
              <a:t>fruit = ‘apple';</a:t>
            </a:r>
          </a:p>
        </p:txBody>
      </p:sp>
      <p:grpSp>
        <p:nvGrpSpPr>
          <p:cNvPr id="9" name="Group 8"/>
          <p:cNvGrpSpPr/>
          <p:nvPr/>
        </p:nvGrpSpPr>
        <p:grpSpPr>
          <a:xfrm>
            <a:off x="6025322" y="1908769"/>
            <a:ext cx="2061472" cy="788503"/>
            <a:chOff x="6251482" y="5409575"/>
            <a:chExt cx="2061830" cy="788640"/>
          </a:xfrm>
        </p:grpSpPr>
        <p:sp>
          <p:nvSpPr>
            <p:cNvPr id="11" name="Rounded Rectangle 10"/>
            <p:cNvSpPr/>
            <p:nvPr/>
          </p:nvSpPr>
          <p:spPr>
            <a:xfrm>
              <a:off x="6263439" y="5415376"/>
              <a:ext cx="2049873" cy="78283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2" name="TextBox 11"/>
            <p:cNvSpPr txBox="1"/>
            <p:nvPr/>
          </p:nvSpPr>
          <p:spPr>
            <a:xfrm>
              <a:off x="6476596" y="5409575"/>
              <a:ext cx="1611601"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TAGS</a:t>
              </a:r>
              <a:endParaRPr lang="en-US" sz="1400" i="0" kern="0" dirty="0">
                <a:solidFill>
                  <a:srgbClr val="000000"/>
                </a:solidFill>
                <a:latin typeface="Arial"/>
                <a:cs typeface="Arial"/>
                <a:sym typeface="Arial"/>
              </a:endParaRPr>
            </a:p>
          </p:txBody>
        </p:sp>
        <p:cxnSp>
          <p:nvCxnSpPr>
            <p:cNvPr id="13" name="Straight Connector 12"/>
            <p:cNvCxnSpPr/>
            <p:nvPr/>
          </p:nvCxnSpPr>
          <p:spPr>
            <a:xfrm>
              <a:off x="6251482" y="5692258"/>
              <a:ext cx="206183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71176" y="5722753"/>
              <a:ext cx="1866217" cy="307777"/>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err="1">
                  <a:solidFill>
                    <a:srgbClr val="000000"/>
                  </a:solidFill>
                  <a:latin typeface="Arial"/>
                  <a:cs typeface="Arial"/>
                  <a:sym typeface="Arial"/>
                </a:rPr>
                <a:t>kitten</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cat</a:t>
              </a:r>
              <a:r>
                <a:rPr lang="pt-BR" sz="1400" b="0" i="0" kern="0" dirty="0">
                  <a:solidFill>
                    <a:srgbClr val="000000"/>
                  </a:solidFill>
                  <a:latin typeface="Arial"/>
                  <a:cs typeface="Arial"/>
                  <a:sym typeface="Arial"/>
                </a:rPr>
                <a:t>, pet, </a:t>
              </a:r>
              <a:r>
                <a:rPr lang="pt-BR" sz="1400" b="0" i="0" kern="0" dirty="0" err="1">
                  <a:solidFill>
                    <a:srgbClr val="000000"/>
                  </a:solidFill>
                  <a:latin typeface="Arial"/>
                  <a:cs typeface="Arial"/>
                  <a:sym typeface="Arial"/>
                </a:rPr>
                <a:t>pussy</a:t>
              </a:r>
              <a:endParaRPr lang="en-US" sz="1400" b="0" i="0" kern="0" dirty="0">
                <a:solidFill>
                  <a:srgbClr val="000000"/>
                </a:solidFill>
                <a:latin typeface="Arial"/>
                <a:cs typeface="Arial"/>
                <a:sym typeface="Arial"/>
              </a:endParaRPr>
            </a:p>
          </p:txBody>
        </p:sp>
      </p:grpSp>
      <p:grpSp>
        <p:nvGrpSpPr>
          <p:cNvPr id="27" name="Group 26"/>
          <p:cNvGrpSpPr/>
          <p:nvPr/>
        </p:nvGrpSpPr>
        <p:grpSpPr>
          <a:xfrm>
            <a:off x="6536899" y="3196954"/>
            <a:ext cx="1082084" cy="1051660"/>
            <a:chOff x="6251482" y="5409575"/>
            <a:chExt cx="1082272" cy="1051843"/>
          </a:xfrm>
        </p:grpSpPr>
        <p:sp>
          <p:nvSpPr>
            <p:cNvPr id="29" name="Rounded Rectangle 28"/>
            <p:cNvSpPr/>
            <p:nvPr/>
          </p:nvSpPr>
          <p:spPr>
            <a:xfrm>
              <a:off x="6263439" y="5415376"/>
              <a:ext cx="1070315" cy="104604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0" name="TextBox 29"/>
            <p:cNvSpPr txBox="1"/>
            <p:nvPr/>
          </p:nvSpPr>
          <p:spPr>
            <a:xfrm>
              <a:off x="6332708" y="5409575"/>
              <a:ext cx="94879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SCORES</a:t>
              </a:r>
              <a:endParaRPr lang="en-US" sz="1400" i="0" kern="0" dirty="0">
                <a:solidFill>
                  <a:srgbClr val="000000"/>
                </a:solidFill>
                <a:latin typeface="Arial"/>
                <a:cs typeface="Arial"/>
                <a:sym typeface="Arial"/>
              </a:endParaRPr>
            </a:p>
          </p:txBody>
        </p:sp>
        <p:cxnSp>
          <p:nvCxnSpPr>
            <p:cNvPr id="31" name="Straight Connector 30"/>
            <p:cNvCxnSpPr/>
            <p:nvPr/>
          </p:nvCxnSpPr>
          <p:spPr>
            <a:xfrm>
              <a:off x="6251482" y="5692258"/>
              <a:ext cx="108227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71177" y="5722753"/>
              <a:ext cx="910324" cy="738664"/>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12</a:t>
              </a:r>
            </a:p>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17</a:t>
              </a:r>
            </a:p>
            <a:p>
              <a:pPr algn="ct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4</a:t>
              </a:r>
            </a:p>
          </p:txBody>
        </p:sp>
      </p:grpSp>
      <p:grpSp>
        <p:nvGrpSpPr>
          <p:cNvPr id="45" name="Group 44"/>
          <p:cNvGrpSpPr/>
          <p:nvPr/>
        </p:nvGrpSpPr>
        <p:grpSpPr>
          <a:xfrm>
            <a:off x="6193458" y="4725999"/>
            <a:ext cx="1836397" cy="988800"/>
            <a:chOff x="6251482" y="5398765"/>
            <a:chExt cx="1836716" cy="988972"/>
          </a:xfrm>
        </p:grpSpPr>
        <p:sp>
          <p:nvSpPr>
            <p:cNvPr id="47" name="Rounded Rectangle 46"/>
            <p:cNvSpPr/>
            <p:nvPr/>
          </p:nvSpPr>
          <p:spPr>
            <a:xfrm>
              <a:off x="6263439" y="5415376"/>
              <a:ext cx="1824759" cy="972361"/>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48" name="TextBox 47"/>
            <p:cNvSpPr txBox="1"/>
            <p:nvPr/>
          </p:nvSpPr>
          <p:spPr>
            <a:xfrm>
              <a:off x="6695443" y="5398765"/>
              <a:ext cx="948793" cy="307777"/>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FAVS</a:t>
              </a:r>
              <a:endParaRPr lang="en-US" sz="1400" i="0" kern="0" dirty="0">
                <a:solidFill>
                  <a:srgbClr val="000000"/>
                </a:solidFill>
                <a:latin typeface="Arial"/>
                <a:cs typeface="Arial"/>
                <a:sym typeface="Arial"/>
              </a:endParaRPr>
            </a:p>
          </p:txBody>
        </p:sp>
        <p:cxnSp>
          <p:nvCxnSpPr>
            <p:cNvPr id="49" name="Straight Connector 48"/>
            <p:cNvCxnSpPr/>
            <p:nvPr/>
          </p:nvCxnSpPr>
          <p:spPr>
            <a:xfrm>
              <a:off x="6251482" y="5692258"/>
              <a:ext cx="18367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71176" y="5722752"/>
              <a:ext cx="1608329" cy="523220"/>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fruit</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apple</a:t>
              </a:r>
              <a:endParaRPr lang="pt-BR" sz="1400" b="0" i="0" kern="0" dirty="0">
                <a:solidFill>
                  <a:srgbClr val="000000"/>
                </a:solidFill>
                <a:latin typeface="Arial"/>
                <a:cs typeface="Arial"/>
                <a:sym typeface="Arial"/>
              </a:endParaRPr>
            </a:p>
            <a:p>
              <a:pPr algn="ct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band</a:t>
              </a:r>
              <a:r>
                <a:rPr lang="pt-BR" sz="1400" b="0" i="0" kern="0" dirty="0">
                  <a:solidFill>
                    <a:srgbClr val="000000"/>
                  </a:solidFill>
                  <a:latin typeface="Arial"/>
                  <a:cs typeface="Arial"/>
                  <a:sym typeface="Arial"/>
                </a:rPr>
                <a:t>: Beatles</a:t>
              </a:r>
              <a:endParaRPr lang="en-US" sz="1400" b="0" i="0" kern="0" dirty="0">
                <a:solidFill>
                  <a:srgbClr val="000000"/>
                </a:solidFill>
                <a:latin typeface="Arial"/>
                <a:cs typeface="Arial"/>
                <a:sym typeface="Arial"/>
              </a:endParaRPr>
            </a:p>
          </p:txBody>
        </p:sp>
      </p:grpSp>
    </p:spTree>
    <p:extLst>
      <p:ext uri="{BB962C8B-B14F-4D97-AF65-F5344CB8AC3E}">
        <p14:creationId xmlns:p14="http://schemas.microsoft.com/office/powerpoint/2010/main" val="1824640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764704"/>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Manipulando Registros via Batch: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Processo Transacional</a:t>
            </a:r>
            <a:endParaRPr lang="en-US" dirty="0"/>
          </a:p>
        </p:txBody>
      </p:sp>
      <p:sp>
        <p:nvSpPr>
          <p:cNvPr id="5" name="Rectangle 4"/>
          <p:cNvSpPr/>
          <p:nvPr/>
        </p:nvSpPr>
        <p:spPr>
          <a:xfrm>
            <a:off x="884471" y="1213881"/>
            <a:ext cx="7567027" cy="453282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BEGIN BATCH</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marL="0" lvl="2" defTabSz="914217" eaLnBrk="1" fontAlgn="auto" hangingPunct="1">
              <a:spcBef>
                <a:spcPts val="0"/>
              </a:spcBef>
              <a:spcAft>
                <a:spcPts val="0"/>
              </a:spcAft>
              <a:buClr>
                <a:srgbClr val="000000"/>
              </a:buClr>
            </a:pPr>
            <a:r>
              <a:rPr lang="en-US" i="0" kern="0" dirty="0">
                <a:solidFill>
                  <a:srgbClr val="000000"/>
                </a:solidFill>
                <a:latin typeface="Arial"/>
                <a:sym typeface="Arial"/>
              </a:rPr>
              <a:t>	INSERT INTO </a:t>
            </a:r>
            <a:r>
              <a:rPr lang="en-US" b="0" i="0" kern="0" dirty="0">
                <a:solidFill>
                  <a:srgbClr val="000000"/>
                </a:solidFill>
                <a:latin typeface="Arial"/>
                <a:sym typeface="Arial"/>
              </a:rPr>
              <a:t>users (</a:t>
            </a:r>
            <a:r>
              <a:rPr lang="en-US" b="0" i="0" kern="0" dirty="0" err="1">
                <a:solidFill>
                  <a:srgbClr val="000000"/>
                </a:solidFill>
                <a:latin typeface="Arial"/>
                <a:sym typeface="Arial"/>
              </a:rPr>
              <a:t>userid</a:t>
            </a:r>
            <a:r>
              <a:rPr lang="en-US" b="0" i="0" kern="0" dirty="0">
                <a:solidFill>
                  <a:srgbClr val="000000"/>
                </a:solidFill>
                <a:latin typeface="Arial"/>
                <a:sym typeface="Arial"/>
              </a:rPr>
              <a:t>, password, name) </a:t>
            </a:r>
          </a:p>
          <a:p>
            <a:pPr marL="0" lvl="2" defTabSz="914217" eaLnBrk="1" fontAlgn="auto" hangingPunct="1">
              <a:spcBef>
                <a:spcPts val="0"/>
              </a:spcBef>
              <a:spcAft>
                <a:spcPts val="0"/>
              </a:spcAft>
              <a:buClr>
                <a:srgbClr val="000000"/>
              </a:buClr>
            </a:pPr>
            <a:r>
              <a:rPr lang="en-US" i="0" kern="0" dirty="0">
                <a:solidFill>
                  <a:srgbClr val="000000"/>
                </a:solidFill>
                <a:latin typeface="Arial"/>
                <a:sym typeface="Arial"/>
              </a:rPr>
              <a:t>	VALUES</a:t>
            </a:r>
            <a:r>
              <a:rPr lang="en-US" b="0" i="0" kern="0" dirty="0">
                <a:solidFill>
                  <a:srgbClr val="000000"/>
                </a:solidFill>
                <a:latin typeface="Arial"/>
                <a:sym typeface="Arial"/>
              </a:rPr>
              <a:t> ('user2', 'ch@ngem3b','second user');</a:t>
            </a:r>
          </a:p>
          <a:p>
            <a:pPr marL="0" lvl="2" defTabSz="914217" eaLnBrk="1" fontAlgn="auto" hangingPunct="1">
              <a:spcBef>
                <a:spcPts val="0"/>
              </a:spcBef>
              <a:spcAft>
                <a:spcPts val="0"/>
              </a:spcAft>
              <a:buClr>
                <a:srgbClr val="000000"/>
              </a:buClr>
            </a:pPr>
            <a:endParaRPr lang="en-US" b="0" i="0" kern="0" dirty="0">
              <a:solidFill>
                <a:srgbClr val="000000"/>
              </a:solidFill>
              <a:latin typeface="Arial"/>
              <a:sym typeface="Arial"/>
            </a:endParaRPr>
          </a:p>
          <a:p>
            <a:pPr marL="0" lvl="2" defTabSz="914217" eaLnBrk="1" fontAlgn="auto" hangingPunct="1">
              <a:spcBef>
                <a:spcPts val="0"/>
              </a:spcBef>
              <a:spcAft>
                <a:spcPts val="0"/>
              </a:spcAft>
              <a:buClr>
                <a:srgbClr val="000000"/>
              </a:buClr>
            </a:pPr>
            <a:r>
              <a:rPr lang="en-US" i="0" kern="0" dirty="0">
                <a:solidFill>
                  <a:srgbClr val="000000"/>
                </a:solidFill>
                <a:latin typeface="Arial"/>
                <a:sym typeface="Arial"/>
              </a:rPr>
              <a:t>	UPDATE </a:t>
            </a:r>
            <a:r>
              <a:rPr lang="en-US" b="0" i="0" kern="0" dirty="0">
                <a:solidFill>
                  <a:srgbClr val="000000"/>
                </a:solidFill>
                <a:latin typeface="Arial"/>
                <a:sym typeface="Arial"/>
              </a:rPr>
              <a:t>users </a:t>
            </a:r>
          </a:p>
          <a:p>
            <a:pPr marL="0" lvl="2" defTabSz="914217" eaLnBrk="1" fontAlgn="auto" hangingPunct="1">
              <a:spcBef>
                <a:spcPts val="0"/>
              </a:spcBef>
              <a:spcAft>
                <a:spcPts val="0"/>
              </a:spcAft>
              <a:buClr>
                <a:srgbClr val="000000"/>
              </a:buClr>
            </a:pPr>
            <a:r>
              <a:rPr lang="en-US" i="0" kern="0" dirty="0">
                <a:solidFill>
                  <a:srgbClr val="000000"/>
                </a:solidFill>
                <a:latin typeface="Arial"/>
                <a:sym typeface="Arial"/>
              </a:rPr>
              <a:t>	SET</a:t>
            </a:r>
            <a:r>
              <a:rPr lang="en-US" b="0" i="0" kern="0" dirty="0">
                <a:solidFill>
                  <a:srgbClr val="000000"/>
                </a:solidFill>
                <a:latin typeface="Arial"/>
                <a:sym typeface="Arial"/>
              </a:rPr>
              <a:t> password = 'ps22dhds' </a:t>
            </a:r>
          </a:p>
          <a:p>
            <a:pPr marL="0" lvl="2" defTabSz="914217" eaLnBrk="1" fontAlgn="auto" hangingPunct="1">
              <a:spcBef>
                <a:spcPts val="0"/>
              </a:spcBef>
              <a:spcAft>
                <a:spcPts val="0"/>
              </a:spcAft>
              <a:buClr>
                <a:srgbClr val="000000"/>
              </a:buClr>
            </a:pPr>
            <a:r>
              <a:rPr lang="en-US" i="0" kern="0" dirty="0">
                <a:solidFill>
                  <a:srgbClr val="000000"/>
                </a:solidFill>
                <a:latin typeface="Arial"/>
                <a:sym typeface="Arial"/>
              </a:rPr>
              <a:t>	WHERE</a:t>
            </a:r>
            <a:r>
              <a:rPr lang="en-US" b="0" i="0" kern="0" dirty="0">
                <a:solidFill>
                  <a:srgbClr val="000000"/>
                </a:solidFill>
                <a:latin typeface="Arial"/>
                <a:sym typeface="Arial"/>
              </a:rPr>
              <a:t> </a:t>
            </a:r>
            <a:r>
              <a:rPr lang="en-US" b="0" i="0" kern="0" dirty="0" err="1">
                <a:solidFill>
                  <a:srgbClr val="000000"/>
                </a:solidFill>
                <a:latin typeface="Arial"/>
                <a:sym typeface="Arial"/>
              </a:rPr>
              <a:t>userid</a:t>
            </a:r>
            <a:r>
              <a:rPr lang="en-US" b="0" i="0" kern="0" dirty="0">
                <a:solidFill>
                  <a:srgbClr val="000000"/>
                </a:solidFill>
                <a:latin typeface="Arial"/>
                <a:sym typeface="Arial"/>
              </a:rPr>
              <a:t> = 'user3';</a:t>
            </a:r>
          </a:p>
          <a:p>
            <a:pPr marL="0" lvl="2" defTabSz="914217" eaLnBrk="1" fontAlgn="auto" hangingPunct="1">
              <a:spcBef>
                <a:spcPts val="0"/>
              </a:spcBef>
              <a:spcAft>
                <a:spcPts val="0"/>
              </a:spcAft>
              <a:buClr>
                <a:srgbClr val="000000"/>
              </a:buClr>
            </a:pPr>
            <a:endParaRPr lang="en-US" b="0" i="0" kern="0" dirty="0">
              <a:solidFill>
                <a:srgbClr val="000000"/>
              </a:solidFill>
              <a:latin typeface="Arial"/>
              <a:sym typeface="Arial"/>
            </a:endParaRPr>
          </a:p>
          <a:p>
            <a:pPr marL="0" lvl="2" defTabSz="914217" eaLnBrk="1" fontAlgn="auto" hangingPunct="1">
              <a:spcBef>
                <a:spcPts val="0"/>
              </a:spcBef>
              <a:spcAft>
                <a:spcPts val="0"/>
              </a:spcAft>
              <a:buClr>
                <a:srgbClr val="000000"/>
              </a:buClr>
            </a:pPr>
            <a:r>
              <a:rPr lang="en-US" i="0" kern="0" dirty="0">
                <a:solidFill>
                  <a:srgbClr val="000000"/>
                </a:solidFill>
                <a:latin typeface="Arial"/>
                <a:sym typeface="Arial"/>
              </a:rPr>
              <a:t>	INSERT </a:t>
            </a:r>
            <a:r>
              <a:rPr lang="en-US" b="0" i="0" kern="0" dirty="0">
                <a:solidFill>
                  <a:srgbClr val="000000"/>
                </a:solidFill>
                <a:latin typeface="Arial"/>
                <a:sym typeface="Arial"/>
              </a:rPr>
              <a:t>INTO users (</a:t>
            </a:r>
            <a:r>
              <a:rPr lang="en-US" b="0" i="0" kern="0" dirty="0" err="1">
                <a:solidFill>
                  <a:srgbClr val="000000"/>
                </a:solidFill>
                <a:latin typeface="Arial"/>
                <a:sym typeface="Arial"/>
              </a:rPr>
              <a:t>userid</a:t>
            </a:r>
            <a:r>
              <a:rPr lang="en-US" b="0" i="0" kern="0" dirty="0">
                <a:solidFill>
                  <a:srgbClr val="000000"/>
                </a:solidFill>
                <a:latin typeface="Arial"/>
                <a:sym typeface="Arial"/>
              </a:rPr>
              <a:t>, password) </a:t>
            </a:r>
          </a:p>
          <a:p>
            <a:pPr marL="0" lvl="2" defTabSz="914217" eaLnBrk="1" fontAlgn="auto" hangingPunct="1">
              <a:spcBef>
                <a:spcPts val="0"/>
              </a:spcBef>
              <a:spcAft>
                <a:spcPts val="0"/>
              </a:spcAft>
              <a:buClr>
                <a:srgbClr val="000000"/>
              </a:buClr>
            </a:pPr>
            <a:r>
              <a:rPr lang="en-US" i="0" kern="0" dirty="0">
                <a:solidFill>
                  <a:srgbClr val="000000"/>
                </a:solidFill>
                <a:latin typeface="Arial"/>
                <a:sym typeface="Arial"/>
              </a:rPr>
              <a:t>	VALUES</a:t>
            </a:r>
            <a:r>
              <a:rPr lang="en-US" b="0" i="0" kern="0" dirty="0">
                <a:solidFill>
                  <a:srgbClr val="000000"/>
                </a:solidFill>
                <a:latin typeface="Arial"/>
                <a:sym typeface="Arial"/>
              </a:rPr>
              <a:t> ('user4', 'ch@ngem3c');</a:t>
            </a:r>
          </a:p>
          <a:p>
            <a:pPr marL="0" lvl="2"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marL="0" lvl="2" defTabSz="914217" eaLnBrk="1" fontAlgn="auto" hangingPunct="1">
              <a:spcBef>
                <a:spcPts val="0"/>
              </a:spcBef>
              <a:spcAft>
                <a:spcPts val="0"/>
              </a:spcAft>
              <a:buClr>
                <a:srgbClr val="000000"/>
              </a:buClr>
            </a:pPr>
            <a:r>
              <a:rPr lang="en-US" i="0" kern="0" dirty="0">
                <a:solidFill>
                  <a:srgbClr val="000000"/>
                </a:solidFill>
                <a:latin typeface="Arial"/>
                <a:sym typeface="Arial"/>
              </a:rPr>
              <a:t>	DELETE </a:t>
            </a:r>
            <a:r>
              <a:rPr lang="en-US" b="0" i="0" kern="0" dirty="0">
                <a:solidFill>
                  <a:srgbClr val="000000"/>
                </a:solidFill>
                <a:latin typeface="Arial"/>
                <a:sym typeface="Arial"/>
              </a:rPr>
              <a:t>name FROM users </a:t>
            </a:r>
          </a:p>
          <a:p>
            <a:pPr marL="0" lvl="2" defTabSz="914217" eaLnBrk="1" fontAlgn="auto" hangingPunct="1">
              <a:spcBef>
                <a:spcPts val="0"/>
              </a:spcBef>
              <a:spcAft>
                <a:spcPts val="0"/>
              </a:spcAft>
              <a:buClr>
                <a:srgbClr val="000000"/>
              </a:buClr>
            </a:pPr>
            <a:r>
              <a:rPr lang="en-US" i="0" kern="0" dirty="0">
                <a:solidFill>
                  <a:srgbClr val="000000"/>
                </a:solidFill>
                <a:latin typeface="Arial"/>
                <a:sym typeface="Arial"/>
              </a:rPr>
              <a:t>	WHERE</a:t>
            </a:r>
            <a:r>
              <a:rPr lang="en-US" b="0" i="0" kern="0" dirty="0">
                <a:solidFill>
                  <a:srgbClr val="000000"/>
                </a:solidFill>
                <a:latin typeface="Arial"/>
                <a:sym typeface="Arial"/>
              </a:rPr>
              <a:t> </a:t>
            </a:r>
            <a:r>
              <a:rPr lang="en-US" b="0" i="0" kern="0" dirty="0" err="1">
                <a:solidFill>
                  <a:srgbClr val="000000"/>
                </a:solidFill>
                <a:latin typeface="Arial"/>
                <a:sym typeface="Arial"/>
              </a:rPr>
              <a:t>userid</a:t>
            </a:r>
            <a:r>
              <a:rPr lang="en-US" b="0" i="0" kern="0" dirty="0">
                <a:solidFill>
                  <a:srgbClr val="000000"/>
                </a:solidFill>
                <a:latin typeface="Arial"/>
                <a:sym typeface="Arial"/>
              </a:rPr>
              <a:t> = 'user1';</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a:solidFill>
                  <a:srgbClr val="000000"/>
                </a:solidFill>
                <a:latin typeface="Arial"/>
                <a:sym typeface="Arial"/>
              </a:rPr>
              <a:t>APPLY BATCH;</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369673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030738" y="356339"/>
            <a:ext cx="7427044" cy="720080"/>
          </a:xfrm>
        </p:spPr>
        <p:txBody>
          <a:bodyPr>
            <a:noAutofit/>
          </a:bodyPr>
          <a:lstStyle/>
          <a:p>
            <a:pPr marL="342900" lvl="1" indent="0">
              <a:buNone/>
            </a:pPr>
            <a:r>
              <a:rPr lang="pt-BR" altLang="pt-BR" sz="2400" b="0" i="0" dirty="0"/>
              <a:t>Recuperando dados: </a:t>
            </a:r>
            <a:r>
              <a:rPr lang="pt-BR" altLang="pt-BR" sz="2400" i="0" dirty="0"/>
              <a:t>Relacional</a:t>
            </a:r>
            <a:r>
              <a:rPr lang="pt-BR" altLang="pt-BR" sz="2400" b="0" i="0" dirty="0"/>
              <a:t> x Colunar</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sp>
        <p:nvSpPr>
          <p:cNvPr id="4" name="CaixaDeTexto 3">
            <a:extLst>
              <a:ext uri="{FF2B5EF4-FFF2-40B4-BE49-F238E27FC236}">
                <a16:creationId xmlns:a16="http://schemas.microsoft.com/office/drawing/2014/main" id="{225B8FA4-3FC0-41A7-B191-449AFB67274E}"/>
              </a:ext>
            </a:extLst>
          </p:cNvPr>
          <p:cNvSpPr txBox="1"/>
          <p:nvPr/>
        </p:nvSpPr>
        <p:spPr>
          <a:xfrm>
            <a:off x="611559" y="4393069"/>
            <a:ext cx="8265401" cy="1200329"/>
          </a:xfrm>
          <a:prstGeom prst="rect">
            <a:avLst/>
          </a:prstGeom>
          <a:solidFill>
            <a:schemeClr val="tx2"/>
          </a:solidFill>
        </p:spPr>
        <p:txBody>
          <a:bodyPr wrap="square" rtlCol="0">
            <a:spAutoFit/>
          </a:bodyPr>
          <a:lstStyle/>
          <a:p>
            <a:r>
              <a:rPr lang="pt-BR" b="0" i="0" dirty="0">
                <a:solidFill>
                  <a:schemeClr val="bg2"/>
                </a:solidFill>
              </a:rPr>
              <a:t>Será feita uma leitura da tabela, inclusive das colunas que não serão carregadas na memória, gerando um tempo de acesso ao dado. Em seguida, o gerador de </a:t>
            </a:r>
            <a:r>
              <a:rPr lang="pt-BR" b="0" i="0" dirty="0" err="1">
                <a:solidFill>
                  <a:schemeClr val="bg2"/>
                </a:solidFill>
              </a:rPr>
              <a:t>tuplas</a:t>
            </a:r>
            <a:r>
              <a:rPr lang="pt-BR" b="0" i="0" dirty="0">
                <a:solidFill>
                  <a:schemeClr val="bg2"/>
                </a:solidFill>
              </a:rPr>
              <a:t> gera uma </a:t>
            </a:r>
            <a:r>
              <a:rPr lang="pt-BR" b="0" i="0" dirty="0" err="1">
                <a:solidFill>
                  <a:schemeClr val="bg2"/>
                </a:solidFill>
              </a:rPr>
              <a:t>tupla</a:t>
            </a:r>
            <a:r>
              <a:rPr lang="pt-BR" b="0" i="0" dirty="0">
                <a:solidFill>
                  <a:schemeClr val="bg2"/>
                </a:solidFill>
              </a:rPr>
              <a:t> para cada linha da tabela, mesmo para linhas que não tem qualquer relação com o predicado solicitado. Depois de analisadas, o resultado é apresentado.</a:t>
            </a:r>
          </a:p>
        </p:txBody>
      </p:sp>
      <p:pic>
        <p:nvPicPr>
          <p:cNvPr id="2" name="Imagem 1">
            <a:extLst>
              <a:ext uri="{FF2B5EF4-FFF2-40B4-BE49-F238E27FC236}">
                <a16:creationId xmlns:a16="http://schemas.microsoft.com/office/drawing/2014/main" id="{AAA4BDBE-BD7F-452F-8558-52B455BD0E47}"/>
              </a:ext>
            </a:extLst>
          </p:cNvPr>
          <p:cNvPicPr>
            <a:picLocks noChangeAspect="1"/>
          </p:cNvPicPr>
          <p:nvPr/>
        </p:nvPicPr>
        <p:blipFill>
          <a:blip r:embed="rId3"/>
          <a:stretch>
            <a:fillRect/>
          </a:stretch>
        </p:blipFill>
        <p:spPr>
          <a:xfrm>
            <a:off x="1589683" y="873410"/>
            <a:ext cx="6704111" cy="3519659"/>
          </a:xfrm>
          <a:prstGeom prst="rect">
            <a:avLst/>
          </a:prstGeom>
        </p:spPr>
      </p:pic>
    </p:spTree>
    <p:extLst>
      <p:ext uri="{BB962C8B-B14F-4D97-AF65-F5344CB8AC3E}">
        <p14:creationId xmlns:p14="http://schemas.microsoft.com/office/powerpoint/2010/main" val="31830290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24637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Tabela com várias </a:t>
            </a:r>
            <a:r>
              <a:rPr lang="pt-BR" sz="2000" b="0" i="0" kern="0" dirty="0" err="1">
                <a:solidFill>
                  <a:srgbClr val="000000"/>
                </a:solidFill>
                <a:latin typeface="Arial"/>
                <a:cs typeface="Arial"/>
                <a:sym typeface="Arial"/>
              </a:rPr>
              <a:t>Collections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Tabelas com </a:t>
            </a:r>
            <a:r>
              <a:rPr lang="pt-BR" dirty="0" err="1"/>
              <a:t>multi-Colunas</a:t>
            </a:r>
            <a:r>
              <a:rPr lang="pt-BR" dirty="0"/>
              <a:t> </a:t>
            </a:r>
            <a:r>
              <a:rPr lang="pt-BR" dirty="0" err="1"/>
              <a:t>Collection</a:t>
            </a:r>
            <a:endParaRPr lang="en-US" dirty="0"/>
          </a:p>
        </p:txBody>
      </p:sp>
      <p:sp>
        <p:nvSpPr>
          <p:cNvPr id="6" name="Rectangle 5"/>
          <p:cNvSpPr/>
          <p:nvPr/>
        </p:nvSpPr>
        <p:spPr>
          <a:xfrm>
            <a:off x="826291" y="1968956"/>
            <a:ext cx="7567027" cy="259290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TABLE IF NOT EXISTS </a:t>
            </a:r>
            <a:r>
              <a:rPr lang="en-US" b="0" i="0" kern="0" dirty="0" err="1">
                <a:solidFill>
                  <a:srgbClr val="000000"/>
                </a:solidFill>
                <a:latin typeface="Arial"/>
                <a:sym typeface="Arial"/>
              </a:rPr>
              <a:t>tbl_Employee</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EmpID</a:t>
            </a:r>
            <a:r>
              <a:rPr lang="en-US" b="0" i="0" kern="0" dirty="0">
                <a:solidFill>
                  <a:srgbClr val="000000"/>
                </a:solidFill>
                <a:latin typeface="Arial"/>
                <a:sym typeface="Arial"/>
              </a:rPr>
              <a:t> INT PRIMARY KEY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EmpName</a:t>
            </a:r>
            <a:r>
              <a:rPr lang="en-US" b="0" i="0" kern="0" dirty="0">
                <a:solidFill>
                  <a:srgbClr val="000000"/>
                </a:solidFill>
                <a:latin typeface="Arial"/>
                <a:sym typeface="Arial"/>
              </a:rPr>
              <a:t> VARCHAR</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,Emails SET&lt;text&gt;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,Hobbies LIST&lt;text&gt;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,Address MAP&lt;</a:t>
            </a:r>
            <a:r>
              <a:rPr lang="en-US" b="0" i="0" kern="0" dirty="0" err="1">
                <a:solidFill>
                  <a:srgbClr val="000000"/>
                </a:solidFill>
                <a:latin typeface="Arial"/>
                <a:sym typeface="Arial"/>
              </a:rPr>
              <a:t>text,text</a:t>
            </a:r>
            <a:r>
              <a:rPr lang="en-US" b="0" i="0" kern="0" dirty="0">
                <a:solidFill>
                  <a:srgbClr val="000000"/>
                </a:solidFill>
                <a:latin typeface="Arial"/>
                <a:sym typeface="Arial"/>
              </a:rPr>
              <a:t>&gt;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363061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Manipulando Registros com </a:t>
            </a:r>
            <a:r>
              <a:rPr lang="pt-BR" sz="2000" b="0" i="0" kern="0" dirty="0" err="1">
                <a:solidFill>
                  <a:srgbClr val="000000"/>
                </a:solidFill>
                <a:latin typeface="Arial"/>
                <a:cs typeface="Arial"/>
                <a:sym typeface="Arial"/>
              </a:rPr>
              <a:t>Collections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Processo Transacional</a:t>
            </a:r>
            <a:endParaRPr lang="en-US" dirty="0"/>
          </a:p>
        </p:txBody>
      </p:sp>
      <p:sp>
        <p:nvSpPr>
          <p:cNvPr id="5" name="Rectangle 4"/>
          <p:cNvSpPr/>
          <p:nvPr/>
        </p:nvSpPr>
        <p:spPr>
          <a:xfrm>
            <a:off x="884471" y="1794002"/>
            <a:ext cx="7567027" cy="297654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INSERT INTO </a:t>
            </a:r>
            <a:r>
              <a:rPr lang="en-US" b="0" i="0" kern="0" dirty="0" err="1">
                <a:solidFill>
                  <a:srgbClr val="000000"/>
                </a:solidFill>
                <a:latin typeface="Arial"/>
                <a:sym typeface="Arial"/>
              </a:rPr>
              <a:t>tbl_Employee</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r>
              <a:rPr lang="en-US" b="0" i="0" kern="0" dirty="0" err="1">
                <a:solidFill>
                  <a:srgbClr val="000000"/>
                </a:solidFill>
                <a:latin typeface="Arial"/>
                <a:sym typeface="Arial"/>
              </a:rPr>
              <a:t>EmpID,EmpName,Emails,Hobbies,Address</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VALUES</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1</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Anvesh</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,{'test1@gmail.com','test2@gmail.com'}</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Blogging','Animation','Photography</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,{'home': 'Gujarat', 'office': 'Hyderabad'}</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p:txBody>
      </p:sp>
    </p:spTree>
    <p:extLst>
      <p:ext uri="{BB962C8B-B14F-4D97-AF65-F5344CB8AC3E}">
        <p14:creationId xmlns:p14="http://schemas.microsoft.com/office/powerpoint/2010/main" val="2628845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Manipulando Registros com </a:t>
            </a:r>
            <a:r>
              <a:rPr lang="pt-BR" sz="2000" b="0" i="0" kern="0" dirty="0" err="1">
                <a:solidFill>
                  <a:srgbClr val="000000"/>
                </a:solidFill>
                <a:latin typeface="Arial"/>
                <a:cs typeface="Arial"/>
                <a:sym typeface="Arial"/>
              </a:rPr>
              <a:t>Collections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Processo Transacional</a:t>
            </a:r>
            <a:endParaRPr lang="en-US" dirty="0"/>
          </a:p>
        </p:txBody>
      </p:sp>
      <p:sp>
        <p:nvSpPr>
          <p:cNvPr id="5" name="Rectangle 4"/>
          <p:cNvSpPr/>
          <p:nvPr/>
        </p:nvSpPr>
        <p:spPr>
          <a:xfrm>
            <a:off x="884471" y="1794002"/>
            <a:ext cx="7567027" cy="431894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i="0" kern="0" dirty="0">
                <a:solidFill>
                  <a:srgbClr val="000000"/>
                </a:solidFill>
                <a:latin typeface="Arial"/>
                <a:sym typeface="Arial"/>
              </a:rPr>
              <a:t>&gt; BEGIN BATCH</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UPDATE </a:t>
            </a:r>
            <a:r>
              <a:rPr lang="en-US" b="0" i="0" kern="0" dirty="0" err="1">
                <a:solidFill>
                  <a:srgbClr val="000000"/>
                </a:solidFill>
                <a:latin typeface="Arial"/>
                <a:sym typeface="Arial"/>
              </a:rPr>
              <a:t>tbl_Employee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SET</a:t>
            </a:r>
            <a:r>
              <a:rPr lang="en-US" b="0" i="0" kern="0" dirty="0">
                <a:solidFill>
                  <a:srgbClr val="000000"/>
                </a:solidFill>
                <a:latin typeface="Arial"/>
                <a:sym typeface="Arial"/>
              </a:rPr>
              <a:t> Emails = Emails + {'test3@gmail.com'}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WHERE</a:t>
            </a:r>
            <a:r>
              <a:rPr lang="en-US" b="0" i="0" kern="0" dirty="0">
                <a:solidFill>
                  <a:srgbClr val="000000"/>
                </a:solidFill>
                <a:latin typeface="Arial"/>
                <a:sym typeface="Arial"/>
              </a:rPr>
              <a:t> </a:t>
            </a:r>
            <a:r>
              <a:rPr lang="en-US" b="0" i="0" kern="0" dirty="0" err="1">
                <a:solidFill>
                  <a:srgbClr val="000000"/>
                </a:solidFill>
                <a:latin typeface="Arial"/>
                <a:sym typeface="Arial"/>
              </a:rPr>
              <a:t>EmpID</a:t>
            </a:r>
            <a:r>
              <a:rPr lang="en-US" b="0" i="0" kern="0" dirty="0">
                <a:solidFill>
                  <a:srgbClr val="000000"/>
                </a:solidFill>
                <a:latin typeface="Arial"/>
                <a:sym typeface="Arial"/>
              </a:rPr>
              <a:t>=1;</a:t>
            </a:r>
          </a:p>
          <a:p>
            <a:pPr defTabSz="914217" eaLnBrk="1" fontAlgn="auto" hangingPunct="1">
              <a:spcBef>
                <a:spcPts val="0"/>
              </a:spcBef>
              <a:spcAft>
                <a:spcPts val="0"/>
              </a:spcAft>
              <a:buClr>
                <a:srgbClr val="000000"/>
              </a:buClr>
            </a:pP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UPDATE </a:t>
            </a:r>
            <a:r>
              <a:rPr lang="en-US" b="0" i="0" kern="0" dirty="0" err="1">
                <a:solidFill>
                  <a:srgbClr val="000000"/>
                </a:solidFill>
                <a:latin typeface="Arial"/>
                <a:sym typeface="Arial"/>
              </a:rPr>
              <a:t>tbl_Employee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SET</a:t>
            </a:r>
            <a:r>
              <a:rPr lang="en-US" b="0" i="0" kern="0" dirty="0">
                <a:solidFill>
                  <a:srgbClr val="000000"/>
                </a:solidFill>
                <a:latin typeface="Arial"/>
                <a:sym typeface="Arial"/>
              </a:rPr>
              <a:t> Hobbies = Hobbies + ['Watching Movies']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WHERE</a:t>
            </a:r>
            <a:r>
              <a:rPr lang="en-US" b="0" i="0" kern="0" dirty="0">
                <a:solidFill>
                  <a:srgbClr val="000000"/>
                </a:solidFill>
                <a:latin typeface="Arial"/>
                <a:sym typeface="Arial"/>
              </a:rPr>
              <a:t> </a:t>
            </a:r>
            <a:r>
              <a:rPr lang="en-US" b="0" i="0" kern="0" dirty="0" err="1">
                <a:solidFill>
                  <a:srgbClr val="000000"/>
                </a:solidFill>
                <a:latin typeface="Arial"/>
                <a:sym typeface="Arial"/>
              </a:rPr>
              <a:t>EmpID</a:t>
            </a:r>
            <a:r>
              <a:rPr lang="en-US" b="0" i="0" kern="0" dirty="0">
                <a:solidFill>
                  <a:srgbClr val="000000"/>
                </a:solidFill>
                <a:latin typeface="Arial"/>
                <a:sym typeface="Arial"/>
              </a:rPr>
              <a:t>=1;</a:t>
            </a: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UPDATE </a:t>
            </a:r>
            <a:r>
              <a:rPr lang="en-US" b="0" i="0" kern="0" dirty="0" err="1">
                <a:solidFill>
                  <a:srgbClr val="000000"/>
                </a:solidFill>
                <a:latin typeface="Arial"/>
                <a:sym typeface="Arial"/>
              </a:rPr>
              <a:t>tbl_Employee</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SET</a:t>
            </a:r>
            <a:r>
              <a:rPr lang="en-US" b="0" i="0" kern="0" dirty="0">
                <a:solidFill>
                  <a:srgbClr val="000000"/>
                </a:solidFill>
                <a:latin typeface="Arial"/>
                <a:sym typeface="Arial"/>
              </a:rPr>
              <a:t> Address = Address + {'</a:t>
            </a:r>
            <a:r>
              <a:rPr lang="en-US" b="0" i="0" kern="0" dirty="0" err="1">
                <a:solidFill>
                  <a:srgbClr val="000000"/>
                </a:solidFill>
                <a:latin typeface="Arial"/>
                <a:sym typeface="Arial"/>
              </a:rPr>
              <a:t>farm':'Bhavnagar</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WHERE</a:t>
            </a:r>
            <a:r>
              <a:rPr lang="en-US" b="0" i="0" kern="0" dirty="0">
                <a:solidFill>
                  <a:srgbClr val="000000"/>
                </a:solidFill>
                <a:latin typeface="Arial"/>
                <a:sym typeface="Arial"/>
              </a:rPr>
              <a:t> </a:t>
            </a:r>
            <a:r>
              <a:rPr lang="en-US" b="0" i="0" kern="0" dirty="0" err="1">
                <a:solidFill>
                  <a:srgbClr val="000000"/>
                </a:solidFill>
                <a:latin typeface="Arial"/>
                <a:sym typeface="Arial"/>
              </a:rPr>
              <a:t>EmpID</a:t>
            </a:r>
            <a:r>
              <a:rPr lang="en-US" b="0" i="0" kern="0" dirty="0">
                <a:solidFill>
                  <a:srgbClr val="000000"/>
                </a:solidFill>
                <a:latin typeface="Arial"/>
                <a:sym typeface="Arial"/>
              </a:rPr>
              <a:t>=1;</a:t>
            </a:r>
          </a:p>
          <a:p>
            <a:pPr defTabSz="914217" eaLnBrk="1" fontAlgn="auto" hangingPunct="1">
              <a:spcBef>
                <a:spcPts val="0"/>
              </a:spcBef>
              <a:spcAft>
                <a:spcPts val="0"/>
              </a:spcAft>
              <a:buClr>
                <a:srgbClr val="000000"/>
              </a:buClr>
            </a:pPr>
            <a:endParaRPr lang="pt-BR"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&gt; APPLY BATCH;</a:t>
            </a:r>
            <a:endParaRPr lang="en-US" i="0" kern="0" dirty="0">
              <a:solidFill>
                <a:srgbClr val="000000"/>
              </a:solidFill>
              <a:latin typeface="Arial"/>
              <a:sym typeface="Arial"/>
            </a:endParaRPr>
          </a:p>
        </p:txBody>
      </p:sp>
    </p:spTree>
    <p:extLst>
      <p:ext uri="{BB962C8B-B14F-4D97-AF65-F5344CB8AC3E}">
        <p14:creationId xmlns:p14="http://schemas.microsoft.com/office/powerpoint/2010/main" val="29559366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3" name="Rectangle 2"/>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Cassandra: Hands-On</a:t>
            </a:r>
            <a:endParaRPr lang="en-US" dirty="0"/>
          </a:p>
        </p:txBody>
      </p:sp>
      <p:sp>
        <p:nvSpPr>
          <p:cNvPr id="6" name="CaixaDeTexto 5"/>
          <p:cNvSpPr txBox="1"/>
          <p:nvPr/>
        </p:nvSpPr>
        <p:spPr>
          <a:xfrm>
            <a:off x="845335" y="1348052"/>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Updates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Delete a coluna </a:t>
            </a:r>
            <a:r>
              <a:rPr lang="pt-BR" sz="2000" b="0" i="0" kern="0" dirty="0" err="1">
                <a:solidFill>
                  <a:srgbClr val="000000"/>
                </a:solidFill>
                <a:latin typeface="Arial"/>
                <a:cs typeface="Arial"/>
                <a:sym typeface="Arial"/>
              </a:rPr>
              <a:t>email</a:t>
            </a:r>
            <a:r>
              <a:rPr lang="pt-BR" sz="2000" b="0" i="0" kern="0" dirty="0">
                <a:solidFill>
                  <a:srgbClr val="000000"/>
                </a:solidFill>
                <a:latin typeface="Arial"/>
                <a:cs typeface="Arial"/>
                <a:sym typeface="Arial"/>
              </a:rPr>
              <a:t> da tabela </a:t>
            </a:r>
            <a:r>
              <a:rPr lang="pt-BR" sz="200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 para o ID 105;</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Delete o registro 106 da tabela </a:t>
            </a:r>
            <a:r>
              <a:rPr lang="pt-BR" sz="2000" i="0" kern="0" dirty="0" err="1">
                <a:solidFill>
                  <a:srgbClr val="000000"/>
                </a:solidFill>
                <a:latin typeface="Arial"/>
                <a:cs typeface="Arial"/>
                <a:sym typeface="Arial"/>
              </a:rPr>
              <a:t>users</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uma transação com os seguintes comandos:</a:t>
            </a:r>
          </a:p>
          <a:p>
            <a:pPr marL="457109" indent="-457109" defTabSz="914217" eaLnBrk="1" fontAlgn="auto" hangingPunct="1">
              <a:spcBef>
                <a:spcPts val="0"/>
              </a:spcBef>
              <a:spcAft>
                <a:spcPts val="0"/>
              </a:spcAft>
              <a:buClr>
                <a:srgbClr val="FF0000"/>
              </a:buClr>
              <a:buFont typeface="Arial"/>
              <a:buAutoNum type="arabicPeriod"/>
            </a:pPr>
            <a:endParaRPr lang="pt-BR" sz="160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en-US" sz="1600" b="0" i="0" kern="0" dirty="0">
                <a:solidFill>
                  <a:srgbClr val="000000"/>
                </a:solidFill>
                <a:latin typeface="Arial"/>
                <a:cs typeface="Arial"/>
                <a:sym typeface="Arial"/>
              </a:rPr>
              <a:t> INSERT INTO users(id, name, email) </a:t>
            </a:r>
            <a:r>
              <a:rPr lang="pt-BR" sz="1600" b="0" i="0" kern="0" dirty="0">
                <a:solidFill>
                  <a:srgbClr val="000000"/>
                </a:solidFill>
                <a:latin typeface="Arial"/>
                <a:cs typeface="Arial"/>
                <a:sym typeface="Arial"/>
              </a:rPr>
              <a:t>VALUES(107, '</a:t>
            </a:r>
            <a:r>
              <a:rPr lang="pt-BR" sz="1600" b="0" i="0" kern="0" dirty="0" err="1">
                <a:solidFill>
                  <a:srgbClr val="000000"/>
                </a:solidFill>
                <a:latin typeface="Arial"/>
                <a:cs typeface="Arial"/>
                <a:sym typeface="Arial"/>
              </a:rPr>
              <a:t>john</a:t>
            </a:r>
            <a:r>
              <a:rPr lang="pt-BR" sz="1600" b="0" i="0" kern="0" dirty="0">
                <a:solidFill>
                  <a:srgbClr val="000000"/>
                </a:solidFill>
                <a:latin typeface="Arial"/>
                <a:cs typeface="Arial"/>
                <a:sym typeface="Arial"/>
              </a:rPr>
              <a:t>','j@doe.net')</a:t>
            </a:r>
          </a:p>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 INSERT INTO </a:t>
            </a:r>
            <a:r>
              <a:rPr lang="pt-BR" sz="1600" b="0" i="0" kern="0" dirty="0" err="1">
                <a:solidFill>
                  <a:srgbClr val="000000"/>
                </a:solidFill>
                <a:latin typeface="Arial"/>
                <a:cs typeface="Arial"/>
                <a:sym typeface="Arial"/>
              </a:rPr>
              <a:t>users</a:t>
            </a:r>
            <a:r>
              <a:rPr lang="pt-BR" sz="1600" b="0" i="0" kern="0" dirty="0">
                <a:solidFill>
                  <a:srgbClr val="000000"/>
                </a:solidFill>
                <a:latin typeface="Arial"/>
                <a:cs typeface="Arial"/>
                <a:sym typeface="Arial"/>
              </a:rPr>
              <a:t>(id, </a:t>
            </a:r>
            <a:r>
              <a:rPr lang="pt-BR" sz="1600" b="0" i="0" kern="0" dirty="0" err="1">
                <a:solidFill>
                  <a:srgbClr val="000000"/>
                </a:solidFill>
                <a:latin typeface="Arial"/>
                <a:cs typeface="Arial"/>
                <a:sym typeface="Arial"/>
              </a:rPr>
              <a:t>name</a:t>
            </a:r>
            <a:r>
              <a:rPr lang="pt-BR" sz="1600" b="0" i="0" kern="0" dirty="0">
                <a:solidFill>
                  <a:srgbClr val="000000"/>
                </a:solidFill>
                <a:latin typeface="Arial"/>
                <a:cs typeface="Arial"/>
                <a:sym typeface="Arial"/>
              </a:rPr>
              <a:t>)   VALUES(108, '</a:t>
            </a:r>
            <a:r>
              <a:rPr lang="pt-BR" sz="1600" b="0" i="0" kern="0" dirty="0" err="1">
                <a:solidFill>
                  <a:srgbClr val="000000"/>
                </a:solidFill>
                <a:latin typeface="Arial"/>
                <a:cs typeface="Arial"/>
                <a:sym typeface="Arial"/>
              </a:rPr>
              <a:t>michael</a:t>
            </a:r>
            <a:r>
              <a:rPr lang="pt-BR" sz="16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en-US" sz="1600" b="0" i="0" kern="0" dirty="0">
                <a:solidFill>
                  <a:srgbClr val="000000"/>
                </a:solidFill>
                <a:latin typeface="Arial"/>
                <a:cs typeface="Arial"/>
                <a:sym typeface="Arial"/>
              </a:rPr>
              <a:t> UPDATE users SET email = 'michael@abc.de' </a:t>
            </a:r>
            <a:r>
              <a:rPr lang="pt-BR" sz="1600" b="0" i="0" kern="0" dirty="0">
                <a:solidFill>
                  <a:srgbClr val="000000"/>
                </a:solidFill>
                <a:latin typeface="Arial"/>
                <a:cs typeface="Arial"/>
                <a:sym typeface="Arial"/>
              </a:rPr>
              <a:t> WHERE id = 108</a:t>
            </a:r>
          </a:p>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 DELETE FROM </a:t>
            </a:r>
            <a:r>
              <a:rPr lang="pt-BR" sz="1600" b="0" i="0" kern="0" dirty="0" err="1">
                <a:solidFill>
                  <a:srgbClr val="000000"/>
                </a:solidFill>
                <a:latin typeface="Arial"/>
                <a:cs typeface="Arial"/>
                <a:sym typeface="Arial"/>
              </a:rPr>
              <a:t>users</a:t>
            </a:r>
            <a:r>
              <a:rPr lang="pt-BR" sz="1600" b="0" i="0" kern="0" dirty="0">
                <a:solidFill>
                  <a:srgbClr val="000000"/>
                </a:solidFill>
                <a:latin typeface="Arial"/>
                <a:cs typeface="Arial"/>
                <a:sym typeface="Arial"/>
              </a:rPr>
              <a:t> WHERE id = 105</a:t>
            </a:r>
          </a:p>
        </p:txBody>
      </p:sp>
    </p:spTree>
    <p:extLst>
      <p:ext uri="{BB962C8B-B14F-4D97-AF65-F5344CB8AC3E}">
        <p14:creationId xmlns:p14="http://schemas.microsoft.com/office/powerpoint/2010/main" val="2258052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2752" y="483294"/>
            <a:ext cx="6433411" cy="4817914"/>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Vertica</a:t>
            </a:r>
            <a:endParaRPr lang="pt-BR" sz="2400" i="0" dirty="0">
              <a:solidFill>
                <a:schemeClr val="bg2"/>
              </a:solidFill>
            </a:endParaRPr>
          </a:p>
        </p:txBody>
      </p:sp>
    </p:spTree>
    <p:extLst>
      <p:ext uri="{BB962C8B-B14F-4D97-AF65-F5344CB8AC3E}">
        <p14:creationId xmlns:p14="http://schemas.microsoft.com/office/powerpoint/2010/main" val="21378582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230369" cy="4676487"/>
          </a:xfrm>
        </p:spPr>
        <p:txBody>
          <a:bodyPr>
            <a:noAutofit/>
          </a:bodyPr>
          <a:lstStyle/>
          <a:p>
            <a:pPr marL="342900" lvl="1" indent="0" algn="just">
              <a:buNone/>
            </a:pPr>
            <a:r>
              <a:rPr lang="pt-BR" sz="2400" b="0" i="0" dirty="0"/>
              <a:t>História</a:t>
            </a:r>
          </a:p>
          <a:p>
            <a:pPr marL="342900" lvl="1" indent="0" algn="just">
              <a:buNone/>
            </a:pPr>
            <a:endParaRPr lang="pt-BR" sz="2000" b="0" i="0" dirty="0"/>
          </a:p>
          <a:p>
            <a:pPr marL="342900" lvl="1" indent="0" algn="just">
              <a:buNone/>
            </a:pPr>
            <a:r>
              <a:rPr lang="pt-BR" sz="2000" b="0" i="0" dirty="0"/>
              <a:t> </a:t>
            </a:r>
            <a:r>
              <a:rPr lang="pt-BR" sz="2000" b="0" i="0" dirty="0" err="1"/>
              <a:t>Vertica</a:t>
            </a:r>
            <a:r>
              <a:rPr lang="pt-BR" sz="2000" b="0" i="0" dirty="0"/>
              <a:t> Systems é uma empresa de software de gerenciamento de banco de dados analítico. fundada em 2005 pelo pesquisador de banco de dados Michael </a:t>
            </a:r>
            <a:r>
              <a:rPr lang="pt-BR" sz="2000" b="0" i="0" dirty="0" err="1"/>
              <a:t>Stonebraker</a:t>
            </a:r>
            <a:r>
              <a:rPr lang="pt-BR" sz="2000" b="0" i="0" dirty="0"/>
              <a:t> e Andrew Palmer. Palmer foi o CEO fundador; mais tarde, Ralph </a:t>
            </a:r>
            <a:r>
              <a:rPr lang="pt-BR" sz="2000" b="0" i="0" dirty="0" err="1"/>
              <a:t>Breslauer</a:t>
            </a:r>
            <a:r>
              <a:rPr lang="pt-BR" sz="2000" b="0" i="0" dirty="0"/>
              <a:t> e Christopher P. Lynch atuaram como </a:t>
            </a:r>
            <a:r>
              <a:rPr lang="pt-BR" sz="2000" b="0" i="0" dirty="0" err="1"/>
              <a:t>CEOs</a:t>
            </a:r>
            <a:r>
              <a:rPr lang="pt-BR" sz="2000" b="0" i="0" dirty="0"/>
              <a:t>.</a:t>
            </a:r>
          </a:p>
          <a:p>
            <a:pPr marL="342900" lvl="1" indent="0" algn="just">
              <a:buNone/>
            </a:pPr>
            <a:r>
              <a:rPr lang="pt-BR" sz="2000" b="0" i="0" dirty="0"/>
              <a:t>Lynch entrou como Chairman e CEO em 2010 e foi responsável pela aquisição da </a:t>
            </a:r>
            <a:r>
              <a:rPr lang="pt-BR" sz="2000" b="0" i="0" dirty="0" err="1"/>
              <a:t>Vertica</a:t>
            </a:r>
            <a:r>
              <a:rPr lang="pt-BR" sz="2000" b="0" i="0" dirty="0"/>
              <a:t> pela Hewlett Packard em março de 2011. </a:t>
            </a:r>
          </a:p>
          <a:p>
            <a:pPr marL="342900" lvl="1" indent="0" algn="just">
              <a:buNone/>
            </a:pPr>
            <a:r>
              <a:rPr lang="pt-BR" sz="2000" b="0" i="0" dirty="0"/>
              <a:t>A aquisição expandiu o portfólio de software da HP Software. Atualmente, a </a:t>
            </a:r>
            <a:r>
              <a:rPr lang="pt-BR" sz="2000" b="0" i="0" dirty="0" err="1"/>
              <a:t>Vertica</a:t>
            </a:r>
            <a:r>
              <a:rPr lang="pt-BR" sz="2000" b="0" i="0" dirty="0"/>
              <a:t>, através da fusão Micro Focus -Hewlett Packard Enterprise, a </a:t>
            </a:r>
            <a:r>
              <a:rPr lang="pt-BR" sz="2000" b="0" i="0" dirty="0" err="1"/>
              <a:t>Vertica</a:t>
            </a:r>
            <a:r>
              <a:rPr lang="pt-BR" sz="2000" b="0" i="0" dirty="0"/>
              <a:t> se juntou à Micro Focus a partir de setembro de 2017.</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Vertica</a:t>
            </a:r>
            <a:endParaRPr lang="pt-BR" sz="2400" i="0" dirty="0">
              <a:solidFill>
                <a:schemeClr val="bg2"/>
              </a:solidFill>
            </a:endParaRPr>
          </a:p>
        </p:txBody>
      </p:sp>
      <p:pic>
        <p:nvPicPr>
          <p:cNvPr id="3" name="Picture 2" descr="Resultado de imagem para logo vertica micro focus">
            <a:extLst>
              <a:ext uri="{FF2B5EF4-FFF2-40B4-BE49-F238E27FC236}">
                <a16:creationId xmlns:a16="http://schemas.microsoft.com/office/drawing/2014/main" id="{6EEAD827-C13B-41A8-8E5F-7082EE5CF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972" y="4221088"/>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5358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57120" y="1936887"/>
            <a:ext cx="4098857" cy="3971630"/>
          </a:xfrm>
          <a:solidFill>
            <a:schemeClr val="tx2"/>
          </a:solidFill>
        </p:spPr>
        <p:txBody>
          <a:bodyPr/>
          <a:lstStyle/>
          <a:p>
            <a:pPr lvl="0">
              <a:spcBef>
                <a:spcPct val="0"/>
              </a:spcBef>
              <a:buClrTx/>
            </a:pPr>
            <a:r>
              <a:rPr lang="pt-PT" altLang="pt-BR" sz="1800" b="0" i="0" dirty="0">
                <a:solidFill>
                  <a:schemeClr val="bg2"/>
                </a:solidFill>
                <a:latin typeface="Calibri" panose="020F0502020204030204" pitchFamily="34" charset="0"/>
                <a:cs typeface="Calibri" panose="020F0502020204030204" pitchFamily="34" charset="0"/>
              </a:rPr>
              <a:t>Os volumes de dados crescem mais rapidamente que pessoas, habilidades, discos, plantas e energia. </a:t>
            </a:r>
          </a:p>
          <a:p>
            <a:pPr lvl="0">
              <a:spcBef>
                <a:spcPct val="0"/>
              </a:spcBef>
              <a:buClrTx/>
            </a:pPr>
            <a:endParaRPr lang="pt-PT" altLang="pt-BR" sz="1800" b="0" i="0" dirty="0">
              <a:solidFill>
                <a:schemeClr val="bg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1800" b="0" i="0" dirty="0">
                <a:solidFill>
                  <a:schemeClr val="bg2"/>
                </a:solidFill>
                <a:latin typeface="Calibri" panose="020F0502020204030204" pitchFamily="34" charset="0"/>
                <a:cs typeface="Calibri" panose="020F0502020204030204" pitchFamily="34" charset="0"/>
              </a:rPr>
              <a:t>Tecnologia desatualizada: O SGBD tradicional não foi projetado para o volume, a velocidade e a complexidade atuais. Perguntas ad hoc vêm de todos os usuários e até mesmo dos clientes diretamente. Dados detalhados, pois aí é que se pode entender onde as coisas interessantes acontecem </a:t>
            </a:r>
          </a:p>
          <a:p>
            <a:pPr lvl="0">
              <a:spcBef>
                <a:spcPct val="0"/>
              </a:spcBef>
              <a:buClrTx/>
            </a:pPr>
            <a:endParaRPr lang="pt-PT" altLang="pt-BR" sz="1800" b="0" i="0" dirty="0">
              <a:solidFill>
                <a:schemeClr val="bg2"/>
              </a:solidFill>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a:xfrm>
            <a:off x="323629" y="807323"/>
            <a:ext cx="8375650" cy="626453"/>
          </a:xfrm>
        </p:spPr>
        <p:txBody>
          <a:bodyPr/>
          <a:lstStyle/>
          <a:p>
            <a:r>
              <a:rPr lang="en-US" sz="2000" i="0" dirty="0">
                <a:solidFill>
                  <a:schemeClr val="bg2"/>
                </a:solidFill>
              </a:rPr>
              <a:t>O </a:t>
            </a:r>
            <a:r>
              <a:rPr lang="en-US" sz="2000" i="0" dirty="0" err="1">
                <a:solidFill>
                  <a:schemeClr val="bg2"/>
                </a:solidFill>
              </a:rPr>
              <a:t>paradoxo</a:t>
            </a:r>
            <a:r>
              <a:rPr lang="en-US" sz="2000" i="0" dirty="0">
                <a:solidFill>
                  <a:schemeClr val="bg2"/>
                </a:solidFill>
              </a:rPr>
              <a:t> Big Data</a:t>
            </a:r>
          </a:p>
        </p:txBody>
      </p:sp>
      <p:pic>
        <p:nvPicPr>
          <p:cNvPr id="10" name="Picture 9" descr="data_paradox3.png"/>
          <p:cNvPicPr>
            <a:picLocks noChangeAspect="1"/>
          </p:cNvPicPr>
          <p:nvPr/>
        </p:nvPicPr>
        <p:blipFill>
          <a:blip r:embed="rId3" cstate="print"/>
          <a:stretch>
            <a:fillRect/>
          </a:stretch>
        </p:blipFill>
        <p:spPr>
          <a:xfrm>
            <a:off x="4941739" y="614745"/>
            <a:ext cx="5330088" cy="2302621"/>
          </a:xfrm>
          <a:prstGeom prst="rect">
            <a:avLst/>
          </a:prstGeom>
        </p:spPr>
      </p:pic>
      <p:sp>
        <p:nvSpPr>
          <p:cNvPr id="6" name="CaixaDeTexto 5">
            <a:extLst>
              <a:ext uri="{FF2B5EF4-FFF2-40B4-BE49-F238E27FC236}">
                <a16:creationId xmlns:a16="http://schemas.microsoft.com/office/drawing/2014/main" id="{CA63598D-F743-4F47-B174-760DE1F8B993}"/>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Vertica</a:t>
            </a:r>
            <a:endParaRPr lang="pt-BR" sz="2400" i="0" dirty="0">
              <a:solidFill>
                <a:schemeClr val="bg2"/>
              </a:solidFill>
            </a:endParaRPr>
          </a:p>
        </p:txBody>
      </p:sp>
      <p:sp>
        <p:nvSpPr>
          <p:cNvPr id="11" name="Text Placeholder 1">
            <a:extLst>
              <a:ext uri="{FF2B5EF4-FFF2-40B4-BE49-F238E27FC236}">
                <a16:creationId xmlns:a16="http://schemas.microsoft.com/office/drawing/2014/main" id="{05DD2B72-BD95-48CB-AED9-4F0C3C08D083}"/>
              </a:ext>
            </a:extLst>
          </p:cNvPr>
          <p:cNvSpPr txBox="1">
            <a:spLocks/>
          </p:cNvSpPr>
          <p:nvPr/>
        </p:nvSpPr>
        <p:spPr>
          <a:xfrm>
            <a:off x="4788024" y="3453319"/>
            <a:ext cx="3930825" cy="2046429"/>
          </a:xfrm>
          <a:prstGeom prst="rect">
            <a:avLst/>
          </a:prstGeom>
        </p:spPr>
        <p:txBody>
          <a:bodyPr>
            <a:noAutofit/>
          </a:bodyPr>
          <a:lstStyle>
            <a:lvl1pPr marL="0" indent="0" algn="l" rtl="0" eaLnBrk="0" fontAlgn="base" hangingPunct="0">
              <a:lnSpc>
                <a:spcPct val="100000"/>
              </a:lnSpc>
              <a:spcBef>
                <a:spcPct val="30000"/>
              </a:spcBef>
              <a:spcAft>
                <a:spcPct val="0"/>
              </a:spcAft>
              <a:buClr>
                <a:schemeClr val="bg2"/>
              </a:buClr>
              <a:buFont typeface="Wingdings" panose="05000000000000000000" pitchFamily="2" charset="2"/>
              <a:buNone/>
              <a:defRPr lang="en-US" sz="2000" b="1" i="1" kern="1200" dirty="0" smtClean="0">
                <a:solidFill>
                  <a:srgbClr val="7B7B79"/>
                </a:solidFill>
                <a:latin typeface="Futura Bk" pitchFamily="34" charset="0"/>
                <a:ea typeface="+mn-ea"/>
                <a:cs typeface="+mn-cs"/>
              </a:defRPr>
            </a:lvl1pPr>
            <a:lvl2pPr marL="685800" indent="-228600" algn="l" rtl="0" eaLnBrk="0" fontAlgn="base" hangingPunct="0">
              <a:lnSpc>
                <a:spcPct val="90000"/>
              </a:lnSpc>
              <a:spcBef>
                <a:spcPct val="30000"/>
              </a:spcBef>
              <a:spcAft>
                <a:spcPct val="0"/>
              </a:spcAft>
              <a:buClr>
                <a:schemeClr val="bg2"/>
              </a:buClr>
              <a:buChar char="–"/>
              <a:defRPr lang="en-US" sz="2000" b="1" i="1" kern="1200" dirty="0" smtClean="0">
                <a:solidFill>
                  <a:srgbClr val="FFFFFF"/>
                </a:solidFill>
                <a:latin typeface="Futura Bk" pitchFamily="34" charset="0"/>
                <a:ea typeface="+mn-ea"/>
                <a:cs typeface="+mn-cs"/>
              </a:defRPr>
            </a:lvl2pPr>
            <a:lvl3pPr marL="1143000" indent="-228600" algn="l" rtl="0" eaLnBrk="0" fontAlgn="base" hangingPunct="0">
              <a:lnSpc>
                <a:spcPct val="90000"/>
              </a:lnSpc>
              <a:spcBef>
                <a:spcPct val="30000"/>
              </a:spcBef>
              <a:spcAft>
                <a:spcPct val="0"/>
              </a:spcAft>
              <a:buClr>
                <a:schemeClr val="bg2"/>
              </a:buClr>
              <a:buChar char="»"/>
              <a:defRPr lang="en-US" sz="2000" b="1" i="1" kern="1200" dirty="0" smtClean="0">
                <a:solidFill>
                  <a:srgbClr val="FFFFFF"/>
                </a:solidFill>
                <a:latin typeface="Futura Bk" pitchFamily="34" charset="0"/>
                <a:ea typeface="+mn-ea"/>
                <a:cs typeface="+mn-cs"/>
              </a:defRPr>
            </a:lvl3pPr>
            <a:lvl4pPr marL="1543050" indent="-171450" algn="l" rtl="0" eaLnBrk="0" fontAlgn="base" hangingPunct="0">
              <a:lnSpc>
                <a:spcPct val="90000"/>
              </a:lnSpc>
              <a:spcBef>
                <a:spcPct val="30000"/>
              </a:spcBef>
              <a:spcAft>
                <a:spcPct val="0"/>
              </a:spcAft>
              <a:buSzPct val="100000"/>
              <a:buChar char="–"/>
              <a:defRPr lang="en-US" sz="2000" b="1" i="1" kern="1200" dirty="0" smtClean="0">
                <a:solidFill>
                  <a:srgbClr val="FFFFFF"/>
                </a:solidFill>
                <a:latin typeface="Futura Bk" pitchFamily="34" charset="0"/>
                <a:ea typeface="+mn-ea"/>
                <a:cs typeface="+mn-cs"/>
              </a:defRPr>
            </a:lvl4pPr>
            <a:lvl5pPr marL="2000250" indent="-171450" algn="l" rtl="0" eaLnBrk="0" fontAlgn="base" hangingPunct="0">
              <a:lnSpc>
                <a:spcPct val="90000"/>
              </a:lnSpc>
              <a:spcBef>
                <a:spcPct val="30000"/>
              </a:spcBef>
              <a:spcAft>
                <a:spcPct val="0"/>
              </a:spcAft>
              <a:buSzPct val="100000"/>
              <a:buChar char="•"/>
              <a:defRPr lang="en-US" sz="2000" b="1" i="1" kern="1200" dirty="0" smtClean="0">
                <a:solidFill>
                  <a:srgbClr val="FFFFFF"/>
                </a:solidFill>
                <a:latin typeface="Futura Bk" pitchFamily="34" charset="0"/>
                <a:ea typeface="+mn-ea"/>
                <a:cs typeface="+mn-cs"/>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285750" indent="-285750">
              <a:buFont typeface="Arial" panose="020B0604020202020204" pitchFamily="34" charset="0"/>
              <a:buChar char="•"/>
            </a:pPr>
            <a:r>
              <a:rPr lang="pt-BR" sz="1800" b="0" i="0" dirty="0">
                <a:solidFill>
                  <a:schemeClr val="bg2"/>
                </a:solidFill>
                <a:latin typeface="Calibri" panose="020F0502020204030204" pitchFamily="34" charset="0"/>
                <a:cs typeface="Calibri" panose="020F0502020204030204" pitchFamily="34" charset="0"/>
              </a:rPr>
              <a:t>Escassez de Pessoas: Somente os EUA enfrentam escassez de mais de 150.000 pessoas com habilidades analíticas profundas. Nos EUA faltam, entre gerentes e analistas, cerca de 1.5M de pessoas para analisar dados e tomar decisões</a:t>
            </a:r>
            <a:endParaRPr lang="pt-BR" sz="1800" dirty="0">
              <a:solidFill>
                <a:schemeClr val="bg2"/>
              </a:solidFill>
              <a:latin typeface="Calibri" panose="020F0502020204030204" pitchFamily="34" charset="0"/>
              <a:cs typeface="Calibri" panose="020F0502020204030204" pitchFamily="34" charset="0"/>
            </a:endParaRPr>
          </a:p>
          <a:p>
            <a:pPr>
              <a:spcBef>
                <a:spcPct val="0"/>
              </a:spcBef>
              <a:buClrTx/>
            </a:pPr>
            <a:endParaRPr lang="pt-BR" altLang="pt-BR" sz="1800" b="0" i="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9980386"/>
      </p:ext>
    </p:extLst>
  </p:cSld>
  <p:clrMapOvr>
    <a:masterClrMapping/>
  </p:clrMapOvr>
  <p:transition>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VTC_8289_slide9.jpg"/>
          <p:cNvPicPr>
            <a:picLocks noChangeAspect="1"/>
          </p:cNvPicPr>
          <p:nvPr/>
        </p:nvPicPr>
        <p:blipFill>
          <a:blip r:embed="rId3" cstate="print"/>
          <a:stretch>
            <a:fillRect/>
          </a:stretch>
        </p:blipFill>
        <p:spPr>
          <a:xfrm>
            <a:off x="1219200" y="1765593"/>
            <a:ext cx="6705601" cy="3628632"/>
          </a:xfrm>
          <a:prstGeom prst="rect">
            <a:avLst/>
          </a:prstGeom>
        </p:spPr>
      </p:pic>
      <p:sp>
        <p:nvSpPr>
          <p:cNvPr id="9" name="TextBox 8"/>
          <p:cNvSpPr txBox="1"/>
          <p:nvPr/>
        </p:nvSpPr>
        <p:spPr>
          <a:xfrm>
            <a:off x="1354668" y="1837822"/>
            <a:ext cx="6595534" cy="369332"/>
          </a:xfrm>
          <a:prstGeom prst="rect">
            <a:avLst/>
          </a:prstGeom>
          <a:noFill/>
        </p:spPr>
        <p:txBody>
          <a:bodyPr wrap="square" rtlCol="0">
            <a:spAutoFit/>
          </a:bodyPr>
          <a:lstStyle/>
          <a:p>
            <a:pPr lvl="0" algn="ctr"/>
            <a:r>
              <a:rPr lang="en-US" dirty="0">
                <a:solidFill>
                  <a:schemeClr val="bg1"/>
                </a:solidFill>
              </a:rPr>
              <a:t>Next Generation</a:t>
            </a:r>
            <a:r>
              <a:rPr lang="en-US" dirty="0">
                <a:ln>
                  <a:solidFill>
                    <a:srgbClr val="5191CD"/>
                  </a:solidFill>
                </a:ln>
                <a:solidFill>
                  <a:schemeClr val="bg1"/>
                </a:solidFill>
              </a:rPr>
              <a:t> </a:t>
            </a:r>
            <a:r>
              <a:rPr lang="en-US" dirty="0">
                <a:solidFill>
                  <a:srgbClr val="FFFFFF"/>
                </a:solidFill>
              </a:rPr>
              <a:t>Administration and Design </a:t>
            </a:r>
            <a:r>
              <a:rPr lang="en-US" dirty="0">
                <a:solidFill>
                  <a:schemeClr val="bg1"/>
                </a:solidFill>
              </a:rPr>
              <a:t>Tools</a:t>
            </a:r>
          </a:p>
        </p:txBody>
      </p:sp>
      <p:sp>
        <p:nvSpPr>
          <p:cNvPr id="13" name="Title 1"/>
          <p:cNvSpPr>
            <a:spLocks noGrp="1"/>
          </p:cNvSpPr>
          <p:nvPr>
            <p:ph type="title"/>
          </p:nvPr>
        </p:nvSpPr>
        <p:spPr>
          <a:xfrm>
            <a:off x="65612" y="139517"/>
            <a:ext cx="8305800" cy="413218"/>
          </a:xfrm>
        </p:spPr>
        <p:txBody>
          <a:bodyPr>
            <a:normAutofit fontScale="90000"/>
          </a:bodyPr>
          <a:lstStyle/>
          <a:p>
            <a:r>
              <a:rPr lang="en-US" i="0" dirty="0">
                <a:latin typeface="+mn-lt"/>
              </a:rPr>
              <a:t>Arquitetura Vertica para Big Data</a:t>
            </a:r>
          </a:p>
        </p:txBody>
      </p:sp>
      <p:sp>
        <p:nvSpPr>
          <p:cNvPr id="15" name="TextBox 14"/>
          <p:cNvSpPr txBox="1"/>
          <p:nvPr/>
        </p:nvSpPr>
        <p:spPr>
          <a:xfrm>
            <a:off x="3013807" y="3999397"/>
            <a:ext cx="3160288" cy="369332"/>
          </a:xfrm>
          <a:prstGeom prst="rect">
            <a:avLst/>
          </a:prstGeom>
          <a:noFill/>
        </p:spPr>
        <p:txBody>
          <a:bodyPr wrap="square" rtlCol="0">
            <a:spAutoFit/>
          </a:bodyPr>
          <a:lstStyle/>
          <a:p>
            <a:pPr lvl="0"/>
            <a:r>
              <a:rPr lang="en-US" dirty="0">
                <a:solidFill>
                  <a:srgbClr val="FFFFFF"/>
                </a:solidFill>
              </a:rPr>
              <a:t>True Column Store - RDBMS</a:t>
            </a:r>
          </a:p>
        </p:txBody>
      </p:sp>
      <p:sp>
        <p:nvSpPr>
          <p:cNvPr id="16" name="TextBox 15"/>
          <p:cNvSpPr txBox="1"/>
          <p:nvPr/>
        </p:nvSpPr>
        <p:spPr>
          <a:xfrm>
            <a:off x="1888719" y="4433301"/>
            <a:ext cx="5410467" cy="369332"/>
          </a:xfrm>
          <a:prstGeom prst="rect">
            <a:avLst/>
          </a:prstGeom>
          <a:noFill/>
        </p:spPr>
        <p:txBody>
          <a:bodyPr wrap="square" rtlCol="0">
            <a:spAutoFit/>
          </a:bodyPr>
          <a:lstStyle/>
          <a:p>
            <a:pPr lvl="0"/>
            <a:r>
              <a:rPr lang="en-US" dirty="0">
                <a:solidFill>
                  <a:srgbClr val="FFFFFF"/>
                </a:solidFill>
              </a:rPr>
              <a:t>Native and Performance Optimized High Availability</a:t>
            </a:r>
          </a:p>
        </p:txBody>
      </p:sp>
      <p:sp>
        <p:nvSpPr>
          <p:cNvPr id="17" name="TextBox 16"/>
          <p:cNvSpPr txBox="1"/>
          <p:nvPr/>
        </p:nvSpPr>
        <p:spPr>
          <a:xfrm>
            <a:off x="2443553" y="4878941"/>
            <a:ext cx="4300796" cy="369332"/>
          </a:xfrm>
          <a:prstGeom prst="rect">
            <a:avLst/>
          </a:prstGeom>
          <a:noFill/>
        </p:spPr>
        <p:txBody>
          <a:bodyPr wrap="square" rtlCol="0">
            <a:spAutoFit/>
          </a:bodyPr>
          <a:lstStyle/>
          <a:p>
            <a:pPr lvl="0"/>
            <a:r>
              <a:rPr lang="en-US" dirty="0">
                <a:solidFill>
                  <a:srgbClr val="FFFFFF"/>
                </a:solidFill>
              </a:rPr>
              <a:t>Real Time Massively Parallel Processing</a:t>
            </a:r>
          </a:p>
        </p:txBody>
      </p:sp>
      <p:sp>
        <p:nvSpPr>
          <p:cNvPr id="23" name="TextBox 22"/>
          <p:cNvSpPr txBox="1"/>
          <p:nvPr/>
        </p:nvSpPr>
        <p:spPr>
          <a:xfrm>
            <a:off x="1263647" y="2850599"/>
            <a:ext cx="1049867" cy="400110"/>
          </a:xfrm>
          <a:prstGeom prst="rect">
            <a:avLst/>
          </a:prstGeom>
          <a:noFill/>
        </p:spPr>
        <p:txBody>
          <a:bodyPr wrap="square" rtlCol="0">
            <a:spAutoFit/>
          </a:bodyPr>
          <a:lstStyle/>
          <a:p>
            <a:r>
              <a:rPr lang="en-US" sz="1000" dirty="0">
                <a:solidFill>
                  <a:schemeClr val="bg2"/>
                </a:solidFill>
              </a:rPr>
              <a:t>Columnar</a:t>
            </a:r>
          </a:p>
          <a:p>
            <a:r>
              <a:rPr lang="en-US" sz="1000" dirty="0">
                <a:solidFill>
                  <a:schemeClr val="bg2"/>
                </a:solidFill>
              </a:rPr>
              <a:t>Compression</a:t>
            </a:r>
          </a:p>
        </p:txBody>
      </p:sp>
      <p:sp>
        <p:nvSpPr>
          <p:cNvPr id="24" name="TextBox 23"/>
          <p:cNvSpPr txBox="1"/>
          <p:nvPr/>
        </p:nvSpPr>
        <p:spPr>
          <a:xfrm>
            <a:off x="2459563" y="3024100"/>
            <a:ext cx="1049867" cy="530915"/>
          </a:xfrm>
          <a:prstGeom prst="rect">
            <a:avLst/>
          </a:prstGeom>
          <a:noFill/>
        </p:spPr>
        <p:txBody>
          <a:bodyPr wrap="square" rtlCol="0">
            <a:spAutoFit/>
          </a:bodyPr>
          <a:lstStyle/>
          <a:p>
            <a:r>
              <a:rPr lang="en-US" sz="950" dirty="0">
                <a:solidFill>
                  <a:srgbClr val="000000"/>
                </a:solidFill>
              </a:rPr>
              <a:t>Concurrent</a:t>
            </a:r>
          </a:p>
          <a:p>
            <a:r>
              <a:rPr lang="en-US" sz="950" dirty="0">
                <a:solidFill>
                  <a:srgbClr val="000000"/>
                </a:solidFill>
              </a:rPr>
              <a:t>Load &amp;</a:t>
            </a:r>
            <a:br>
              <a:rPr lang="en-US" sz="950" dirty="0">
                <a:solidFill>
                  <a:srgbClr val="000000"/>
                </a:solidFill>
              </a:rPr>
            </a:br>
            <a:r>
              <a:rPr lang="en-US" sz="950" dirty="0">
                <a:solidFill>
                  <a:srgbClr val="000000"/>
                </a:solidFill>
              </a:rPr>
              <a:t>Query  </a:t>
            </a:r>
          </a:p>
        </p:txBody>
      </p:sp>
      <p:sp>
        <p:nvSpPr>
          <p:cNvPr id="25" name="TextBox 24"/>
          <p:cNvSpPr txBox="1"/>
          <p:nvPr/>
        </p:nvSpPr>
        <p:spPr>
          <a:xfrm>
            <a:off x="3484029" y="2888699"/>
            <a:ext cx="1049867" cy="400110"/>
          </a:xfrm>
          <a:prstGeom prst="rect">
            <a:avLst/>
          </a:prstGeom>
          <a:noFill/>
        </p:spPr>
        <p:txBody>
          <a:bodyPr wrap="square" rtlCol="0">
            <a:spAutoFit/>
          </a:bodyPr>
          <a:lstStyle/>
          <a:p>
            <a:r>
              <a:rPr lang="en-US" sz="1000" dirty="0">
                <a:solidFill>
                  <a:srgbClr val="000000"/>
                </a:solidFill>
              </a:rPr>
              <a:t>Elastic</a:t>
            </a:r>
          </a:p>
          <a:p>
            <a:r>
              <a:rPr lang="en-US" sz="1000" dirty="0">
                <a:solidFill>
                  <a:srgbClr val="000000"/>
                </a:solidFill>
              </a:rPr>
              <a:t>Cluster</a:t>
            </a:r>
          </a:p>
        </p:txBody>
      </p:sp>
      <p:sp>
        <p:nvSpPr>
          <p:cNvPr id="26" name="TextBox 25"/>
          <p:cNvSpPr txBox="1"/>
          <p:nvPr/>
        </p:nvSpPr>
        <p:spPr>
          <a:xfrm>
            <a:off x="4392084" y="3024099"/>
            <a:ext cx="1049867" cy="400110"/>
          </a:xfrm>
          <a:prstGeom prst="rect">
            <a:avLst/>
          </a:prstGeom>
          <a:noFill/>
        </p:spPr>
        <p:txBody>
          <a:bodyPr wrap="square" rtlCol="0">
            <a:spAutoFit/>
          </a:bodyPr>
          <a:lstStyle/>
          <a:p>
            <a:r>
              <a:rPr lang="en-US" sz="1000" dirty="0">
                <a:solidFill>
                  <a:srgbClr val="000000"/>
                </a:solidFill>
              </a:rPr>
              <a:t>SQL</a:t>
            </a:r>
          </a:p>
          <a:p>
            <a:r>
              <a:rPr lang="en-US" sz="1000" dirty="0">
                <a:solidFill>
                  <a:srgbClr val="000000"/>
                </a:solidFill>
              </a:rPr>
              <a:t>Analytics</a:t>
            </a:r>
          </a:p>
        </p:txBody>
      </p:sp>
      <p:sp>
        <p:nvSpPr>
          <p:cNvPr id="27" name="TextBox 26"/>
          <p:cNvSpPr txBox="1"/>
          <p:nvPr/>
        </p:nvSpPr>
        <p:spPr>
          <a:xfrm>
            <a:off x="5350934" y="3024099"/>
            <a:ext cx="1049867" cy="553998"/>
          </a:xfrm>
          <a:prstGeom prst="rect">
            <a:avLst/>
          </a:prstGeom>
          <a:noFill/>
        </p:spPr>
        <p:txBody>
          <a:bodyPr wrap="square" rtlCol="0">
            <a:spAutoFit/>
          </a:bodyPr>
          <a:lstStyle/>
          <a:p>
            <a:r>
              <a:rPr lang="en-US" sz="1000" dirty="0">
                <a:solidFill>
                  <a:srgbClr val="000000"/>
                </a:solidFill>
              </a:rPr>
              <a:t>User-</a:t>
            </a:r>
          </a:p>
          <a:p>
            <a:r>
              <a:rPr lang="en-US" sz="1000" dirty="0">
                <a:solidFill>
                  <a:srgbClr val="000000"/>
                </a:solidFill>
              </a:rPr>
              <a:t>Defined</a:t>
            </a:r>
          </a:p>
          <a:p>
            <a:r>
              <a:rPr lang="en-US" sz="1000" dirty="0">
                <a:solidFill>
                  <a:srgbClr val="000000"/>
                </a:solidFill>
              </a:rPr>
              <a:t>Analytics</a:t>
            </a:r>
          </a:p>
        </p:txBody>
      </p:sp>
      <p:sp>
        <p:nvSpPr>
          <p:cNvPr id="28" name="TextBox 27"/>
          <p:cNvSpPr txBox="1"/>
          <p:nvPr/>
        </p:nvSpPr>
        <p:spPr>
          <a:xfrm>
            <a:off x="6267451" y="2926800"/>
            <a:ext cx="1049867" cy="384721"/>
          </a:xfrm>
          <a:prstGeom prst="rect">
            <a:avLst/>
          </a:prstGeom>
          <a:noFill/>
        </p:spPr>
        <p:txBody>
          <a:bodyPr wrap="square" rtlCol="0">
            <a:spAutoFit/>
          </a:bodyPr>
          <a:lstStyle/>
          <a:p>
            <a:r>
              <a:rPr lang="en-US" sz="950" dirty="0">
                <a:solidFill>
                  <a:srgbClr val="000000"/>
                </a:solidFill>
              </a:rPr>
              <a:t>Optimized</a:t>
            </a:r>
          </a:p>
          <a:p>
            <a:r>
              <a:rPr lang="en-US" sz="950" dirty="0">
                <a:solidFill>
                  <a:srgbClr val="000000"/>
                </a:solidFill>
              </a:rPr>
              <a:t>Connectors</a:t>
            </a:r>
          </a:p>
        </p:txBody>
      </p:sp>
      <p:sp>
        <p:nvSpPr>
          <p:cNvPr id="29" name="TextBox 28"/>
          <p:cNvSpPr txBox="1"/>
          <p:nvPr/>
        </p:nvSpPr>
        <p:spPr>
          <a:xfrm>
            <a:off x="7247467" y="2945849"/>
            <a:ext cx="1049867" cy="400110"/>
          </a:xfrm>
          <a:prstGeom prst="rect">
            <a:avLst/>
          </a:prstGeom>
          <a:noFill/>
        </p:spPr>
        <p:txBody>
          <a:bodyPr wrap="square" rtlCol="0">
            <a:spAutoFit/>
          </a:bodyPr>
          <a:lstStyle/>
          <a:p>
            <a:r>
              <a:rPr lang="en-US" sz="1000" dirty="0">
                <a:solidFill>
                  <a:srgbClr val="000000"/>
                </a:solidFill>
              </a:rPr>
              <a:t>Standard</a:t>
            </a:r>
          </a:p>
          <a:p>
            <a:r>
              <a:rPr lang="en-US" sz="1000" dirty="0">
                <a:solidFill>
                  <a:srgbClr val="000000"/>
                </a:solidFill>
              </a:rPr>
              <a:t>Interface</a:t>
            </a:r>
          </a:p>
        </p:txBody>
      </p:sp>
      <p:cxnSp>
        <p:nvCxnSpPr>
          <p:cNvPr id="19" name="Straight Connector 18"/>
          <p:cNvCxnSpPr/>
          <p:nvPr/>
        </p:nvCxnSpPr>
        <p:spPr>
          <a:xfrm>
            <a:off x="1507966" y="4424848"/>
            <a:ext cx="6266008" cy="1587"/>
          </a:xfrm>
          <a:prstGeom prst="line">
            <a:avLst/>
          </a:prstGeom>
          <a:ln w="22225" cap="flat" cmpd="sng" algn="ctr">
            <a:solidFill>
              <a:srgbClr val="FFFF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96999" y="4878919"/>
            <a:ext cx="6266008" cy="1587"/>
          </a:xfrm>
          <a:prstGeom prst="line">
            <a:avLst/>
          </a:prstGeom>
          <a:ln w="22225" cap="flat" cmpd="sng" algn="ctr">
            <a:solidFill>
              <a:srgbClr val="FFFF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488037"/>
      </p:ext>
    </p:extLst>
  </p:cSld>
  <p:clrMapOvr>
    <a:masterClrMapping/>
  </p:clrMapOvr>
  <p:transition>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1840" y="311340"/>
            <a:ext cx="4536504" cy="626453"/>
          </a:xfrm>
        </p:spPr>
        <p:txBody>
          <a:bodyPr/>
          <a:lstStyle/>
          <a:p>
            <a:r>
              <a:rPr lang="en-US" sz="2000" i="0" dirty="0" err="1">
                <a:solidFill>
                  <a:schemeClr val="bg2"/>
                </a:solidFill>
              </a:rPr>
              <a:t>Administrando</a:t>
            </a:r>
            <a:r>
              <a:rPr lang="en-US" sz="2000" i="0" dirty="0">
                <a:solidFill>
                  <a:schemeClr val="bg2"/>
                </a:solidFill>
              </a:rPr>
              <a:t> o Vertica</a:t>
            </a:r>
          </a:p>
        </p:txBody>
      </p:sp>
      <p:sp>
        <p:nvSpPr>
          <p:cNvPr id="6" name="CaixaDeTexto 5">
            <a:extLst>
              <a:ext uri="{FF2B5EF4-FFF2-40B4-BE49-F238E27FC236}">
                <a16:creationId xmlns:a16="http://schemas.microsoft.com/office/drawing/2014/main" id="{CA63598D-F743-4F47-B174-760DE1F8B993}"/>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Vertica</a:t>
            </a:r>
            <a:endParaRPr lang="pt-BR" sz="2400" i="0" dirty="0">
              <a:solidFill>
                <a:schemeClr val="bg2"/>
              </a:solidFill>
            </a:endParaRPr>
          </a:p>
        </p:txBody>
      </p:sp>
      <p:pic>
        <p:nvPicPr>
          <p:cNvPr id="8" name="Imagem 7">
            <a:extLst>
              <a:ext uri="{FF2B5EF4-FFF2-40B4-BE49-F238E27FC236}">
                <a16:creationId xmlns:a16="http://schemas.microsoft.com/office/drawing/2014/main" id="{F1F11198-5343-4F68-9D7C-51AF50113CFF}"/>
              </a:ext>
            </a:extLst>
          </p:cNvPr>
          <p:cNvPicPr>
            <a:picLocks noChangeAspect="1"/>
          </p:cNvPicPr>
          <p:nvPr/>
        </p:nvPicPr>
        <p:blipFill>
          <a:blip r:embed="rId3"/>
          <a:stretch>
            <a:fillRect/>
          </a:stretch>
        </p:blipFill>
        <p:spPr>
          <a:xfrm>
            <a:off x="166514" y="671372"/>
            <a:ext cx="2965326" cy="1629411"/>
          </a:xfrm>
          <a:prstGeom prst="rect">
            <a:avLst/>
          </a:prstGeom>
        </p:spPr>
      </p:pic>
      <p:pic>
        <p:nvPicPr>
          <p:cNvPr id="9" name="Imagem 8">
            <a:extLst>
              <a:ext uri="{FF2B5EF4-FFF2-40B4-BE49-F238E27FC236}">
                <a16:creationId xmlns:a16="http://schemas.microsoft.com/office/drawing/2014/main" id="{5B4761EC-1450-4D68-8CC2-928FD9545F06}"/>
              </a:ext>
            </a:extLst>
          </p:cNvPr>
          <p:cNvPicPr>
            <a:picLocks noChangeAspect="1"/>
          </p:cNvPicPr>
          <p:nvPr/>
        </p:nvPicPr>
        <p:blipFill>
          <a:blip r:embed="rId4"/>
          <a:stretch>
            <a:fillRect/>
          </a:stretch>
        </p:blipFill>
        <p:spPr>
          <a:xfrm>
            <a:off x="1649177" y="2264561"/>
            <a:ext cx="7228247" cy="3552137"/>
          </a:xfrm>
          <a:prstGeom prst="rect">
            <a:avLst/>
          </a:prstGeom>
        </p:spPr>
      </p:pic>
      <p:sp>
        <p:nvSpPr>
          <p:cNvPr id="12" name="Title 2">
            <a:extLst>
              <a:ext uri="{FF2B5EF4-FFF2-40B4-BE49-F238E27FC236}">
                <a16:creationId xmlns:a16="http://schemas.microsoft.com/office/drawing/2014/main" id="{E57724DF-DF35-4759-9A95-6756CEDB2C7B}"/>
              </a:ext>
            </a:extLst>
          </p:cNvPr>
          <p:cNvSpPr txBox="1">
            <a:spLocks/>
          </p:cNvSpPr>
          <p:nvPr/>
        </p:nvSpPr>
        <p:spPr>
          <a:xfrm>
            <a:off x="3500055" y="1038990"/>
            <a:ext cx="5024214" cy="626453"/>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1" i="1" baseline="0">
                <a:solidFill>
                  <a:schemeClr val="bg2"/>
                </a:solidFill>
                <a:latin typeface="Futura Bk" pitchFamily="34" charset="0"/>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r>
              <a:rPr lang="en-US" sz="2000" i="0" kern="0" dirty="0"/>
              <a:t>Vertica Management Console</a:t>
            </a:r>
          </a:p>
        </p:txBody>
      </p:sp>
    </p:spTree>
    <p:extLst>
      <p:ext uri="{BB962C8B-B14F-4D97-AF65-F5344CB8AC3E}">
        <p14:creationId xmlns:p14="http://schemas.microsoft.com/office/powerpoint/2010/main" val="1768725398"/>
      </p:ext>
    </p:extLst>
  </p:cSld>
  <p:clrMapOvr>
    <a:masterClrMapping/>
  </p:clrMapOvr>
  <p:transition>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6933" y="740602"/>
            <a:ext cx="8375650" cy="626453"/>
          </a:xfrm>
        </p:spPr>
        <p:txBody>
          <a:bodyPr/>
          <a:lstStyle/>
          <a:p>
            <a:r>
              <a:rPr lang="en-US" sz="2000" i="0" dirty="0">
                <a:solidFill>
                  <a:schemeClr val="bg2"/>
                </a:solidFill>
              </a:rPr>
              <a:t>Client Vertica</a:t>
            </a:r>
          </a:p>
        </p:txBody>
      </p:sp>
      <p:sp>
        <p:nvSpPr>
          <p:cNvPr id="6" name="CaixaDeTexto 5">
            <a:extLst>
              <a:ext uri="{FF2B5EF4-FFF2-40B4-BE49-F238E27FC236}">
                <a16:creationId xmlns:a16="http://schemas.microsoft.com/office/drawing/2014/main" id="{CA63598D-F743-4F47-B174-760DE1F8B993}"/>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Vertica</a:t>
            </a:r>
            <a:endParaRPr lang="pt-BR" sz="2400" i="0" dirty="0">
              <a:solidFill>
                <a:schemeClr val="bg2"/>
              </a:solidFill>
            </a:endParaRPr>
          </a:p>
        </p:txBody>
      </p:sp>
      <p:pic>
        <p:nvPicPr>
          <p:cNvPr id="2" name="Imagem 1">
            <a:extLst>
              <a:ext uri="{FF2B5EF4-FFF2-40B4-BE49-F238E27FC236}">
                <a16:creationId xmlns:a16="http://schemas.microsoft.com/office/drawing/2014/main" id="{6B7AAD95-69C2-41B9-87AD-255D6EC06C70}"/>
              </a:ext>
            </a:extLst>
          </p:cNvPr>
          <p:cNvPicPr>
            <a:picLocks noChangeAspect="1"/>
          </p:cNvPicPr>
          <p:nvPr/>
        </p:nvPicPr>
        <p:blipFill>
          <a:blip r:embed="rId3"/>
          <a:stretch>
            <a:fillRect/>
          </a:stretch>
        </p:blipFill>
        <p:spPr>
          <a:xfrm>
            <a:off x="1949660" y="1096833"/>
            <a:ext cx="6987355" cy="4664334"/>
          </a:xfrm>
          <a:prstGeom prst="rect">
            <a:avLst/>
          </a:prstGeom>
        </p:spPr>
      </p:pic>
    </p:spTree>
    <p:extLst>
      <p:ext uri="{BB962C8B-B14F-4D97-AF65-F5344CB8AC3E}">
        <p14:creationId xmlns:p14="http://schemas.microsoft.com/office/powerpoint/2010/main" val="2226567691"/>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611560" y="429759"/>
            <a:ext cx="7427044" cy="720080"/>
          </a:xfrm>
        </p:spPr>
        <p:txBody>
          <a:bodyPr>
            <a:noAutofit/>
          </a:bodyPr>
          <a:lstStyle/>
          <a:p>
            <a:pPr marL="342900" lvl="1" indent="0">
              <a:buNone/>
            </a:pPr>
            <a:r>
              <a:rPr lang="pt-BR" altLang="pt-BR" sz="2400" b="0" i="0" dirty="0"/>
              <a:t>Recuperando dados: Relacional x </a:t>
            </a:r>
            <a:r>
              <a:rPr lang="pt-BR" altLang="pt-BR" sz="2400" i="0" dirty="0"/>
              <a:t>Colunar</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a:t>
            </a:r>
          </a:p>
        </p:txBody>
      </p:sp>
      <p:sp>
        <p:nvSpPr>
          <p:cNvPr id="4" name="CaixaDeTexto 3">
            <a:extLst>
              <a:ext uri="{FF2B5EF4-FFF2-40B4-BE49-F238E27FC236}">
                <a16:creationId xmlns:a16="http://schemas.microsoft.com/office/drawing/2014/main" id="{225B8FA4-3FC0-41A7-B191-449AFB67274E}"/>
              </a:ext>
            </a:extLst>
          </p:cNvPr>
          <p:cNvSpPr txBox="1"/>
          <p:nvPr/>
        </p:nvSpPr>
        <p:spPr>
          <a:xfrm>
            <a:off x="439299" y="4893065"/>
            <a:ext cx="8265401" cy="923330"/>
          </a:xfrm>
          <a:prstGeom prst="rect">
            <a:avLst/>
          </a:prstGeom>
          <a:solidFill>
            <a:schemeClr val="tx2"/>
          </a:solidFill>
        </p:spPr>
        <p:txBody>
          <a:bodyPr wrap="square" rtlCol="0">
            <a:spAutoFit/>
          </a:bodyPr>
          <a:lstStyle/>
          <a:p>
            <a:r>
              <a:rPr lang="pt-BR" b="0" i="0" dirty="0">
                <a:solidFill>
                  <a:schemeClr val="bg2"/>
                </a:solidFill>
              </a:rPr>
              <a:t>Em primeiro lugar, analisa-se as colunas referentes ao predicado solicitado, gerando-se uma condição booleana. Identificadas as linhas desejadas, constrói-se as </a:t>
            </a:r>
            <a:r>
              <a:rPr lang="pt-BR" b="0" i="0" dirty="0" err="1">
                <a:solidFill>
                  <a:schemeClr val="bg2"/>
                </a:solidFill>
              </a:rPr>
              <a:t>tuplas</a:t>
            </a:r>
            <a:r>
              <a:rPr lang="pt-BR" b="0" i="0" dirty="0">
                <a:solidFill>
                  <a:schemeClr val="bg2"/>
                </a:solidFill>
              </a:rPr>
              <a:t>, já com o resultado a ser apresentado.</a:t>
            </a:r>
          </a:p>
        </p:txBody>
      </p:sp>
      <p:pic>
        <p:nvPicPr>
          <p:cNvPr id="3" name="Imagem 2">
            <a:extLst>
              <a:ext uri="{FF2B5EF4-FFF2-40B4-BE49-F238E27FC236}">
                <a16:creationId xmlns:a16="http://schemas.microsoft.com/office/drawing/2014/main" id="{DD57E1C1-E7E2-40A9-89FE-645E4D96656A}"/>
              </a:ext>
            </a:extLst>
          </p:cNvPr>
          <p:cNvPicPr>
            <a:picLocks noChangeAspect="1"/>
          </p:cNvPicPr>
          <p:nvPr/>
        </p:nvPicPr>
        <p:blipFill>
          <a:blip r:embed="rId3"/>
          <a:stretch>
            <a:fillRect/>
          </a:stretch>
        </p:blipFill>
        <p:spPr>
          <a:xfrm>
            <a:off x="1804802" y="1041605"/>
            <a:ext cx="5040560" cy="3665862"/>
          </a:xfrm>
          <a:prstGeom prst="rect">
            <a:avLst/>
          </a:prstGeom>
        </p:spPr>
      </p:pic>
    </p:spTree>
    <p:extLst>
      <p:ext uri="{BB962C8B-B14F-4D97-AF65-F5344CB8AC3E}">
        <p14:creationId xmlns:p14="http://schemas.microsoft.com/office/powerpoint/2010/main" val="11249712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751" y="505084"/>
            <a:ext cx="8375650" cy="626453"/>
          </a:xfrm>
        </p:spPr>
        <p:txBody>
          <a:bodyPr/>
          <a:lstStyle/>
          <a:p>
            <a:r>
              <a:rPr lang="en-US" sz="2000" i="0" dirty="0" err="1">
                <a:solidFill>
                  <a:schemeClr val="bg2"/>
                </a:solidFill>
              </a:rPr>
              <a:t>Miscelânea</a:t>
            </a:r>
            <a:endParaRPr lang="en-US" sz="2000" i="0" dirty="0">
              <a:solidFill>
                <a:schemeClr val="bg2"/>
              </a:solidFill>
            </a:endParaRPr>
          </a:p>
        </p:txBody>
      </p:sp>
      <p:sp>
        <p:nvSpPr>
          <p:cNvPr id="6" name="CaixaDeTexto 5">
            <a:extLst>
              <a:ext uri="{FF2B5EF4-FFF2-40B4-BE49-F238E27FC236}">
                <a16:creationId xmlns:a16="http://schemas.microsoft.com/office/drawing/2014/main" id="{CA63598D-F743-4F47-B174-760DE1F8B993}"/>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Vertica</a:t>
            </a:r>
            <a:endParaRPr lang="pt-BR" sz="2400" i="0" dirty="0">
              <a:solidFill>
                <a:schemeClr val="bg2"/>
              </a:solidFill>
            </a:endParaRPr>
          </a:p>
        </p:txBody>
      </p:sp>
      <p:pic>
        <p:nvPicPr>
          <p:cNvPr id="4" name="Imagem 3">
            <a:extLst>
              <a:ext uri="{FF2B5EF4-FFF2-40B4-BE49-F238E27FC236}">
                <a16:creationId xmlns:a16="http://schemas.microsoft.com/office/drawing/2014/main" id="{A6F21B3A-B9C5-4D8A-BCD9-EA9232AEDC06}"/>
              </a:ext>
            </a:extLst>
          </p:cNvPr>
          <p:cNvPicPr>
            <a:picLocks noChangeAspect="1"/>
          </p:cNvPicPr>
          <p:nvPr/>
        </p:nvPicPr>
        <p:blipFill>
          <a:blip r:embed="rId3"/>
          <a:stretch>
            <a:fillRect/>
          </a:stretch>
        </p:blipFill>
        <p:spPr>
          <a:xfrm>
            <a:off x="232567" y="958688"/>
            <a:ext cx="3105150" cy="819150"/>
          </a:xfrm>
          <a:prstGeom prst="rect">
            <a:avLst/>
          </a:prstGeom>
        </p:spPr>
      </p:pic>
      <p:pic>
        <p:nvPicPr>
          <p:cNvPr id="5" name="Imagem 4">
            <a:extLst>
              <a:ext uri="{FF2B5EF4-FFF2-40B4-BE49-F238E27FC236}">
                <a16:creationId xmlns:a16="http://schemas.microsoft.com/office/drawing/2014/main" id="{867FFB64-B535-42C3-8FA3-7EBCCBF7522C}"/>
              </a:ext>
            </a:extLst>
          </p:cNvPr>
          <p:cNvPicPr>
            <a:picLocks noChangeAspect="1"/>
          </p:cNvPicPr>
          <p:nvPr/>
        </p:nvPicPr>
        <p:blipFill>
          <a:blip r:embed="rId4"/>
          <a:stretch>
            <a:fillRect/>
          </a:stretch>
        </p:blipFill>
        <p:spPr>
          <a:xfrm>
            <a:off x="1594966" y="1412979"/>
            <a:ext cx="7387356" cy="729717"/>
          </a:xfrm>
          <a:prstGeom prst="rect">
            <a:avLst/>
          </a:prstGeom>
        </p:spPr>
      </p:pic>
      <p:pic>
        <p:nvPicPr>
          <p:cNvPr id="7" name="Imagem 6">
            <a:extLst>
              <a:ext uri="{FF2B5EF4-FFF2-40B4-BE49-F238E27FC236}">
                <a16:creationId xmlns:a16="http://schemas.microsoft.com/office/drawing/2014/main" id="{D1E9D9BE-809D-41F2-A19B-8376796212AD}"/>
              </a:ext>
            </a:extLst>
          </p:cNvPr>
          <p:cNvPicPr>
            <a:picLocks noChangeAspect="1"/>
          </p:cNvPicPr>
          <p:nvPr/>
        </p:nvPicPr>
        <p:blipFill>
          <a:blip r:embed="rId5"/>
          <a:stretch>
            <a:fillRect/>
          </a:stretch>
        </p:blipFill>
        <p:spPr>
          <a:xfrm>
            <a:off x="1170999" y="2465700"/>
            <a:ext cx="7822779" cy="3361351"/>
          </a:xfrm>
          <a:prstGeom prst="rect">
            <a:avLst/>
          </a:prstGeom>
        </p:spPr>
      </p:pic>
      <p:sp>
        <p:nvSpPr>
          <p:cNvPr id="10" name="Retângulo 9">
            <a:extLst>
              <a:ext uri="{FF2B5EF4-FFF2-40B4-BE49-F238E27FC236}">
                <a16:creationId xmlns:a16="http://schemas.microsoft.com/office/drawing/2014/main" id="{543E61C0-FBB2-4A94-A161-0EAA5A6E1447}"/>
              </a:ext>
            </a:extLst>
          </p:cNvPr>
          <p:cNvSpPr/>
          <p:nvPr/>
        </p:nvSpPr>
        <p:spPr>
          <a:xfrm>
            <a:off x="263824" y="2175159"/>
            <a:ext cx="8718498" cy="230832"/>
          </a:xfrm>
          <a:prstGeom prst="rect">
            <a:avLst/>
          </a:prstGeom>
        </p:spPr>
        <p:txBody>
          <a:bodyPr wrap="square">
            <a:spAutoFit/>
          </a:bodyPr>
          <a:lstStyle/>
          <a:p>
            <a:r>
              <a:rPr lang="pt-BR" sz="900" b="0" i="0" dirty="0">
                <a:solidFill>
                  <a:schemeClr val="bg2"/>
                </a:solidFill>
              </a:rPr>
              <a:t>https://my.vertica.com/kb/HPE-Vertica-Integration-with-DBeaver-Connection-Guide/Content/Partner/HPE-Vertica-Integration-with-DBeaver-Connection-Guide.htm</a:t>
            </a:r>
          </a:p>
        </p:txBody>
      </p:sp>
      <p:sp>
        <p:nvSpPr>
          <p:cNvPr id="11" name="Retângulo 10">
            <a:extLst>
              <a:ext uri="{FF2B5EF4-FFF2-40B4-BE49-F238E27FC236}">
                <a16:creationId xmlns:a16="http://schemas.microsoft.com/office/drawing/2014/main" id="{681E7916-FD7F-40A9-817E-925AF956A146}"/>
              </a:ext>
            </a:extLst>
          </p:cNvPr>
          <p:cNvSpPr/>
          <p:nvPr/>
        </p:nvSpPr>
        <p:spPr>
          <a:xfrm>
            <a:off x="3851920" y="422642"/>
            <a:ext cx="6270226" cy="738664"/>
          </a:xfrm>
          <a:prstGeom prst="rect">
            <a:avLst/>
          </a:prstGeom>
        </p:spPr>
        <p:txBody>
          <a:bodyPr wrap="square">
            <a:spAutoFit/>
          </a:bodyPr>
          <a:lstStyle/>
          <a:p>
            <a:r>
              <a:rPr lang="pt-BR" sz="1400" b="0" i="0" dirty="0">
                <a:solidFill>
                  <a:schemeClr val="bg2"/>
                </a:solidFill>
              </a:rPr>
              <a:t> Link documentação </a:t>
            </a:r>
            <a:r>
              <a:rPr lang="pt-BR" sz="1400" b="0" i="0" dirty="0" err="1">
                <a:solidFill>
                  <a:schemeClr val="bg2"/>
                </a:solidFill>
              </a:rPr>
              <a:t>Vertica</a:t>
            </a:r>
            <a:r>
              <a:rPr lang="pt-BR" sz="1400" b="0" i="0" dirty="0">
                <a:solidFill>
                  <a:schemeClr val="bg2"/>
                </a:solidFill>
              </a:rPr>
              <a:t>:</a:t>
            </a:r>
          </a:p>
          <a:p>
            <a:endParaRPr lang="pt-BR" sz="1400" b="0" i="0" dirty="0">
              <a:solidFill>
                <a:schemeClr val="bg2"/>
              </a:solidFill>
            </a:endParaRPr>
          </a:p>
          <a:p>
            <a:r>
              <a:rPr lang="pt-BR" sz="1400" b="0" i="0" dirty="0">
                <a:solidFill>
                  <a:schemeClr val="bg2"/>
                </a:solidFill>
              </a:rPr>
              <a:t>https://my.vertica.com/docs/9.1.x/HTML/index.htm</a:t>
            </a:r>
          </a:p>
        </p:txBody>
      </p:sp>
    </p:spTree>
    <p:extLst>
      <p:ext uri="{BB962C8B-B14F-4D97-AF65-F5344CB8AC3E}">
        <p14:creationId xmlns:p14="http://schemas.microsoft.com/office/powerpoint/2010/main" val="1533057801"/>
      </p:ext>
    </p:extLst>
  </p:cSld>
  <p:clrMapOvr>
    <a:masterClrMapping/>
  </p:clrMapOvr>
  <p:transition>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97176" y="836712"/>
            <a:ext cx="5928339" cy="4439671"/>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HBase</a:t>
            </a:r>
            <a:endParaRPr lang="pt-BR" sz="2400" i="0" dirty="0">
              <a:solidFill>
                <a:schemeClr val="bg2"/>
              </a:solidFill>
            </a:endParaRPr>
          </a:p>
        </p:txBody>
      </p:sp>
    </p:spTree>
    <p:extLst>
      <p:ext uri="{BB962C8B-B14F-4D97-AF65-F5344CB8AC3E}">
        <p14:creationId xmlns:p14="http://schemas.microsoft.com/office/powerpoint/2010/main" val="1360779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a:solidFill>
            <a:schemeClr val="tx2"/>
          </a:solidFill>
        </p:spPr>
        <p:txBody>
          <a:bodyPr>
            <a:noAutofit/>
          </a:bodyPr>
          <a:lstStyle/>
          <a:p>
            <a:pPr marL="342900" lvl="1" indent="0" algn="just">
              <a:buNone/>
            </a:pPr>
            <a:r>
              <a:rPr lang="pt-BR" sz="2000" i="0" dirty="0"/>
              <a:t>Visão Geral</a:t>
            </a:r>
          </a:p>
          <a:p>
            <a:pPr marL="342900" lvl="1" indent="0" algn="just">
              <a:buNone/>
            </a:pPr>
            <a:endParaRPr lang="pt-BR" sz="2000" b="0" i="0" dirty="0"/>
          </a:p>
          <a:p>
            <a:r>
              <a:rPr lang="pt-BR" sz="2000" b="0" i="0" dirty="0"/>
              <a:t>Criado a partir do documento Big </a:t>
            </a:r>
            <a:r>
              <a:rPr lang="pt-BR" sz="2000" b="0" i="0" dirty="0" err="1"/>
              <a:t>Table</a:t>
            </a:r>
            <a:r>
              <a:rPr lang="pt-BR" sz="2000" b="0" i="0" dirty="0"/>
              <a:t>, criado pelo Google.</a:t>
            </a:r>
          </a:p>
          <a:p>
            <a:r>
              <a:rPr lang="pt-BR" sz="2000" b="0" i="0" dirty="0"/>
              <a:t>Um banco de dados não-relacional (</a:t>
            </a:r>
            <a:r>
              <a:rPr lang="pt-BR" sz="2000" b="0" i="0" dirty="0" err="1"/>
              <a:t>NoSQL</a:t>
            </a:r>
            <a:r>
              <a:rPr lang="pt-BR" sz="2000" b="0" i="0" dirty="0"/>
              <a:t>) que é executado em cima do HDFS, de código fechado.</a:t>
            </a:r>
          </a:p>
          <a:p>
            <a:r>
              <a:rPr lang="pt-BR" sz="2000" b="0" i="0" dirty="0"/>
              <a:t>O Apache </a:t>
            </a:r>
            <a:r>
              <a:rPr lang="pt-BR" sz="2000" b="0" i="0" dirty="0" err="1"/>
              <a:t>HBase</a:t>
            </a:r>
            <a:r>
              <a:rPr lang="pt-BR" sz="2000" b="0" i="0" dirty="0"/>
              <a:t> é um banco de dados de código aberto </a:t>
            </a:r>
            <a:r>
              <a:rPr lang="pt-BR" sz="2000" b="0" i="0" dirty="0" err="1"/>
              <a:t>NoSQL</a:t>
            </a:r>
            <a:r>
              <a:rPr lang="pt-BR" sz="2000" b="0" i="0" dirty="0"/>
              <a:t> que fornece acesso de leitura/gravação em tempo real a esses grandes conjuntos de dados.</a:t>
            </a:r>
          </a:p>
          <a:p>
            <a:r>
              <a:rPr lang="pt-BR" sz="2000" b="0" i="0" dirty="0" err="1"/>
              <a:t>HBase</a:t>
            </a:r>
            <a:r>
              <a:rPr lang="pt-BR" sz="2000" b="0" i="0" dirty="0"/>
              <a:t> escala linearmente para lidar com grandes conjuntos de dados com bilhões de linhas e milhões de colunas e combina facilmente fontes de dados que utilizam uma grande variedade de estruturas e esquemas diferentes.</a:t>
            </a:r>
          </a:p>
          <a:p>
            <a:r>
              <a:rPr lang="pt-BR" sz="2000" i="0" dirty="0"/>
              <a:t>O </a:t>
            </a:r>
            <a:r>
              <a:rPr lang="pt-BR" sz="2000" i="0" dirty="0" err="1"/>
              <a:t>HBase</a:t>
            </a:r>
            <a:r>
              <a:rPr lang="pt-BR" sz="2000" i="0" dirty="0"/>
              <a:t> está integrado nativamente com o </a:t>
            </a:r>
            <a:r>
              <a:rPr lang="pt-BR" sz="2000" i="0" dirty="0" err="1"/>
              <a:t>Hadoop</a:t>
            </a:r>
            <a:r>
              <a:rPr lang="pt-BR" sz="2000" b="0" i="0" dirty="0"/>
              <a:t> e funciona perfeitamente ao lado de outros motores de acesso a dados através do YARN.</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6900552" y="5157192"/>
            <a:ext cx="1937109" cy="641250"/>
          </a:xfrm>
          <a:prstGeom prst="rect">
            <a:avLst/>
          </a:prstGeom>
        </p:spPr>
      </p:pic>
    </p:spTree>
    <p:extLst>
      <p:ext uri="{BB962C8B-B14F-4D97-AF65-F5344CB8AC3E}">
        <p14:creationId xmlns:p14="http://schemas.microsoft.com/office/powerpoint/2010/main" val="25187376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a:solidFill>
            <a:schemeClr val="tx2"/>
          </a:solidFill>
        </p:spPr>
        <p:txBody>
          <a:bodyPr>
            <a:noAutofit/>
          </a:bodyPr>
          <a:lstStyle/>
          <a:p>
            <a:pPr marL="342900" lvl="1" indent="0" algn="just">
              <a:buNone/>
            </a:pPr>
            <a:r>
              <a:rPr lang="pt-BR" sz="2000" i="0" dirty="0"/>
              <a:t>Características</a:t>
            </a:r>
          </a:p>
          <a:p>
            <a:pPr marL="342900" lvl="1" indent="0" algn="just">
              <a:buNone/>
            </a:pPr>
            <a:endParaRPr lang="pt-BR" sz="2000" b="0" i="0" dirty="0"/>
          </a:p>
          <a:p>
            <a:r>
              <a:rPr lang="pt-BR" sz="2000" b="0" i="0" dirty="0"/>
              <a:t>O Apache </a:t>
            </a:r>
            <a:r>
              <a:rPr lang="pt-BR" sz="2000" b="0" i="0" dirty="0" err="1"/>
              <a:t>HBase</a:t>
            </a:r>
            <a:r>
              <a:rPr lang="pt-BR" sz="2000" b="0" i="0" dirty="0"/>
              <a:t> fornece acesso direto e em tempo real aos seus dados no </a:t>
            </a:r>
            <a:r>
              <a:rPr lang="pt-BR" sz="2000" b="0" i="0" dirty="0" err="1"/>
              <a:t>Hadoop</a:t>
            </a:r>
            <a:r>
              <a:rPr lang="pt-BR" sz="2000" b="0" i="0" dirty="0"/>
              <a:t>. Foi criado para hospedar tabelas muito grandes, tornando-se uma ótima opção para armazenar dados </a:t>
            </a:r>
            <a:r>
              <a:rPr lang="pt-BR" sz="2000" b="0" i="0" dirty="0" err="1"/>
              <a:t>multi-estruturados</a:t>
            </a:r>
            <a:r>
              <a:rPr lang="pt-BR" sz="2000" b="0" i="0" dirty="0"/>
              <a:t> ou esparsos.</a:t>
            </a:r>
          </a:p>
          <a:p>
            <a:r>
              <a:rPr lang="pt-BR" sz="2000" b="0" i="0" dirty="0"/>
              <a:t>Os usuários podem consultar o </a:t>
            </a:r>
            <a:r>
              <a:rPr lang="pt-BR" sz="2000" b="0" i="0" dirty="0" err="1"/>
              <a:t>HBase</a:t>
            </a:r>
            <a:r>
              <a:rPr lang="pt-BR" sz="2000" b="0" i="0" dirty="0"/>
              <a:t> para um determinado ponto no tempo, possibilitando consultas de “flashback”.</a:t>
            </a:r>
          </a:p>
          <a:p>
            <a:r>
              <a:rPr lang="pt-BR" sz="2000" b="0" i="0" dirty="0"/>
              <a:t>Armazena milhões de linhas e/ou colunas, com tipos distintos</a:t>
            </a:r>
          </a:p>
          <a:p>
            <a:r>
              <a:rPr lang="pt-BR" sz="2000" b="0" i="0" dirty="0"/>
              <a:t>É por natureza distribuída. É preciso usar várias máquinas, fazendo pouco sentido seu uso numa máquina local.</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7020272" y="5085184"/>
            <a:ext cx="1937109" cy="641250"/>
          </a:xfrm>
          <a:prstGeom prst="rect">
            <a:avLst/>
          </a:prstGeom>
        </p:spPr>
      </p:pic>
    </p:spTree>
    <p:extLst>
      <p:ext uri="{BB962C8B-B14F-4D97-AF65-F5344CB8AC3E}">
        <p14:creationId xmlns:p14="http://schemas.microsoft.com/office/powerpoint/2010/main" val="39186193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Conceituação</a:t>
            </a:r>
          </a:p>
          <a:p>
            <a:pPr marL="342900" lvl="1" indent="0" algn="just">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2" name="Imagem 1">
            <a:extLst>
              <a:ext uri="{FF2B5EF4-FFF2-40B4-BE49-F238E27FC236}">
                <a16:creationId xmlns:a16="http://schemas.microsoft.com/office/drawing/2014/main" id="{A2BDCE8A-F059-477F-A9F5-D76434F293B3}"/>
              </a:ext>
            </a:extLst>
          </p:cNvPr>
          <p:cNvPicPr>
            <a:picLocks noChangeAspect="1"/>
          </p:cNvPicPr>
          <p:nvPr/>
        </p:nvPicPr>
        <p:blipFill>
          <a:blip r:embed="rId3"/>
          <a:stretch>
            <a:fillRect/>
          </a:stretch>
        </p:blipFill>
        <p:spPr>
          <a:xfrm>
            <a:off x="2447337" y="594249"/>
            <a:ext cx="5407124" cy="5095759"/>
          </a:xfrm>
          <a:prstGeom prst="rect">
            <a:avLst/>
          </a:prstGeom>
        </p:spPr>
      </p:pic>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4"/>
          <a:stretch>
            <a:fillRect/>
          </a:stretch>
        </p:blipFill>
        <p:spPr>
          <a:xfrm>
            <a:off x="7038863" y="5163683"/>
            <a:ext cx="1937109" cy="641250"/>
          </a:xfrm>
          <a:prstGeom prst="rect">
            <a:avLst/>
          </a:prstGeom>
        </p:spPr>
      </p:pic>
    </p:spTree>
    <p:extLst>
      <p:ext uri="{BB962C8B-B14F-4D97-AF65-F5344CB8AC3E}">
        <p14:creationId xmlns:p14="http://schemas.microsoft.com/office/powerpoint/2010/main" val="39796564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a:solidFill>
            <a:schemeClr val="tx2"/>
          </a:solidFill>
        </p:spPr>
        <p:txBody>
          <a:bodyPr>
            <a:noAutofit/>
          </a:bodyPr>
          <a:lstStyle/>
          <a:p>
            <a:pPr marL="342900" lvl="1" indent="0" algn="just">
              <a:buNone/>
            </a:pPr>
            <a:r>
              <a:rPr lang="pt-BR" sz="2000" i="0" dirty="0"/>
              <a:t>Características</a:t>
            </a:r>
          </a:p>
          <a:p>
            <a:pPr marL="342900" lvl="1" indent="0" algn="just">
              <a:buNone/>
            </a:pPr>
            <a:endParaRPr lang="pt-BR" sz="2000" b="0" i="0" dirty="0"/>
          </a:p>
          <a:p>
            <a:r>
              <a:rPr lang="pt-BR" sz="2000" b="0" i="0" dirty="0"/>
              <a:t>Cada versão é salva! </a:t>
            </a:r>
          </a:p>
          <a:p>
            <a:r>
              <a:rPr lang="pt-BR" sz="2000" b="0" i="0" dirty="0"/>
              <a:t>Basicamente, precisamos informar a </a:t>
            </a:r>
            <a:r>
              <a:rPr lang="pt-BR" sz="2000" b="0" i="0" dirty="0" err="1"/>
              <a:t>Table</a:t>
            </a:r>
            <a:r>
              <a:rPr lang="pt-BR" sz="2000" b="0" i="0" dirty="0"/>
              <a:t>, </a:t>
            </a:r>
            <a:r>
              <a:rPr lang="pt-BR" sz="2000" b="0" i="0" dirty="0" err="1"/>
              <a:t>RowKey</a:t>
            </a:r>
            <a:r>
              <a:rPr lang="pt-BR" sz="2000" b="0" i="0" dirty="0"/>
              <a:t>, para recuperar um dado. Todavia, se precisarmos de uma versão anterior basta informar </a:t>
            </a:r>
            <a:r>
              <a:rPr lang="pt-BR" sz="2000" b="0" i="0" dirty="0" err="1"/>
              <a:t>Table</a:t>
            </a:r>
            <a:r>
              <a:rPr lang="pt-BR" sz="2000" b="0" i="0" dirty="0"/>
              <a:t>, </a:t>
            </a:r>
            <a:r>
              <a:rPr lang="pt-BR" sz="2000" b="0" i="0" dirty="0" err="1"/>
              <a:t>RowKey</a:t>
            </a:r>
            <a:r>
              <a:rPr lang="pt-BR" sz="2000" b="0" i="0" dirty="0"/>
              <a:t>, Family, </a:t>
            </a:r>
            <a:r>
              <a:rPr lang="pt-BR" sz="2000" b="0" i="0" dirty="0" err="1"/>
              <a:t>Column</a:t>
            </a:r>
            <a:r>
              <a:rPr lang="pt-BR" sz="2000" b="0" i="0" dirty="0"/>
              <a:t>, </a:t>
            </a:r>
            <a:r>
              <a:rPr lang="pt-BR" sz="2000" b="0" i="0" dirty="0" err="1"/>
              <a:t>Timestamp</a:t>
            </a:r>
            <a:r>
              <a:rPr lang="pt-BR" sz="2000" b="0" i="0" dirty="0"/>
              <a:t>.</a:t>
            </a:r>
          </a:p>
          <a:p>
            <a:r>
              <a:rPr lang="pt-BR" sz="2000" b="0" i="0" dirty="0"/>
              <a:t>Através de consulta ao HDFS e ao </a:t>
            </a:r>
            <a:r>
              <a:rPr lang="pt-BR" sz="2000" b="0" i="0" dirty="0" err="1"/>
              <a:t>MapReduce</a:t>
            </a:r>
            <a:r>
              <a:rPr lang="pt-BR" sz="2000" b="0" i="0" dirty="0"/>
              <a:t>, mas pode usar alguma outra estrutura de dados (como o File System).</a:t>
            </a:r>
          </a:p>
          <a:p>
            <a:r>
              <a:rPr lang="pt-BR" sz="2000" b="0" i="0" dirty="0"/>
              <a:t>O </a:t>
            </a:r>
            <a:r>
              <a:rPr lang="pt-BR" sz="2000" b="0" i="0" dirty="0" err="1"/>
              <a:t>Hbase</a:t>
            </a:r>
            <a:r>
              <a:rPr lang="pt-BR" sz="2000" b="0" i="0" dirty="0"/>
              <a:t> utiliza o </a:t>
            </a:r>
            <a:r>
              <a:rPr lang="pt-BR" sz="2000" b="0" i="0" dirty="0" err="1"/>
              <a:t>ZooKeeper</a:t>
            </a:r>
            <a:r>
              <a:rPr lang="pt-BR" sz="2000" b="0" i="0" dirty="0"/>
              <a:t> como “maestro” dos sistema distribuído.</a:t>
            </a:r>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6883363" y="5085184"/>
            <a:ext cx="1937109" cy="641250"/>
          </a:xfrm>
          <a:prstGeom prst="rect">
            <a:avLst/>
          </a:prstGeom>
        </p:spPr>
      </p:pic>
    </p:spTree>
    <p:extLst>
      <p:ext uri="{BB962C8B-B14F-4D97-AF65-F5344CB8AC3E}">
        <p14:creationId xmlns:p14="http://schemas.microsoft.com/office/powerpoint/2010/main" val="5535509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704679"/>
            <a:ext cx="8652444" cy="4676487"/>
          </a:xfrm>
        </p:spPr>
        <p:txBody>
          <a:bodyPr>
            <a:noAutofit/>
          </a:bodyPr>
          <a:lstStyle/>
          <a:p>
            <a:pPr marL="342900" lvl="1" indent="0" algn="just">
              <a:buNone/>
            </a:pPr>
            <a:r>
              <a:rPr lang="pt-BR" sz="2000" i="0" dirty="0"/>
              <a:t>Arquitetura</a:t>
            </a:r>
          </a:p>
          <a:p>
            <a:pPr marL="342900" lvl="1" indent="0" algn="just">
              <a:buNone/>
            </a:pPr>
            <a:endParaRPr lang="pt-BR" sz="2000" b="0"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2" name="Imagem 1">
            <a:extLst>
              <a:ext uri="{FF2B5EF4-FFF2-40B4-BE49-F238E27FC236}">
                <a16:creationId xmlns:a16="http://schemas.microsoft.com/office/drawing/2014/main" id="{D3DBF4C3-0A50-4218-B345-57B4A31D79D5}"/>
              </a:ext>
            </a:extLst>
          </p:cNvPr>
          <p:cNvPicPr>
            <a:picLocks noChangeAspect="1"/>
          </p:cNvPicPr>
          <p:nvPr/>
        </p:nvPicPr>
        <p:blipFill>
          <a:blip r:embed="rId3"/>
          <a:stretch>
            <a:fillRect/>
          </a:stretch>
        </p:blipFill>
        <p:spPr>
          <a:xfrm>
            <a:off x="746372" y="1264514"/>
            <a:ext cx="8229600" cy="4591050"/>
          </a:xfrm>
          <a:prstGeom prst="rect">
            <a:avLst/>
          </a:prstGeom>
        </p:spPr>
      </p:pic>
    </p:spTree>
    <p:extLst>
      <p:ext uri="{BB962C8B-B14F-4D97-AF65-F5344CB8AC3E}">
        <p14:creationId xmlns:p14="http://schemas.microsoft.com/office/powerpoint/2010/main" val="3700145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a:solidFill>
            <a:schemeClr val="tx2"/>
          </a:solidFill>
        </p:spPr>
        <p:txBody>
          <a:bodyPr>
            <a:noAutofit/>
          </a:bodyPr>
          <a:lstStyle/>
          <a:p>
            <a:pPr marL="342900" lvl="1" indent="0" algn="just">
              <a:buNone/>
            </a:pPr>
            <a:r>
              <a:rPr lang="pt-BR" sz="2000" i="0" dirty="0"/>
              <a:t>Características</a:t>
            </a:r>
          </a:p>
          <a:p>
            <a:pPr marL="342900" lvl="1" indent="0" algn="just">
              <a:buNone/>
            </a:pPr>
            <a:endParaRPr lang="pt-BR" sz="2000" b="0" i="0" dirty="0"/>
          </a:p>
          <a:p>
            <a:r>
              <a:rPr lang="pt-BR" sz="2000" b="0" i="0" dirty="0"/>
              <a:t>A replicação é baseada em </a:t>
            </a:r>
            <a:r>
              <a:rPr lang="pt-BR" sz="2000" b="0" i="0" dirty="0" err="1"/>
              <a:t>Hlog</a:t>
            </a:r>
            <a:r>
              <a:rPr lang="pt-BR" sz="2000" b="0" i="0" dirty="0"/>
              <a:t>, isto é, numa falha basta repassar essa base para outros servidores.</a:t>
            </a:r>
          </a:p>
          <a:p>
            <a:r>
              <a:rPr lang="pt-BR" sz="2000" b="0" i="0" dirty="0"/>
              <a:t>Para buscas específica, utiliza-se “</a:t>
            </a:r>
            <a:r>
              <a:rPr lang="pt-BR" sz="2000" b="0" i="0" dirty="0" err="1"/>
              <a:t>randon</a:t>
            </a:r>
            <a:r>
              <a:rPr lang="pt-BR" sz="2000" b="0" i="0" dirty="0"/>
              <a:t> </a:t>
            </a:r>
            <a:r>
              <a:rPr lang="pt-BR" sz="2000" b="0" i="0" dirty="0" err="1"/>
              <a:t>reads</a:t>
            </a:r>
            <a:r>
              <a:rPr lang="pt-BR" sz="2000" b="0" i="0" dirty="0"/>
              <a:t>(&lt;busca&gt;)”, onde &lt;busca&gt; é a chave a ser localizada.</a:t>
            </a:r>
          </a:p>
          <a:p>
            <a:r>
              <a:rPr lang="pt-BR" sz="2000" b="0" i="0" dirty="0"/>
              <a:t>Como o </a:t>
            </a:r>
            <a:r>
              <a:rPr lang="pt-BR" sz="2000" b="0" i="0" dirty="0" err="1"/>
              <a:t>Hbase</a:t>
            </a:r>
            <a:r>
              <a:rPr lang="pt-BR" sz="2000" b="0" i="0" dirty="0"/>
              <a:t> ordena qualquer chave a ele informada, passa a ser natural buscar dados num intervalo de chaves, que deve ser escrito na forma “</a:t>
            </a:r>
            <a:r>
              <a:rPr lang="pt-BR" sz="2000" b="0" i="0" dirty="0" err="1"/>
              <a:t>sequential</a:t>
            </a:r>
            <a:r>
              <a:rPr lang="pt-BR" sz="2000" b="0" i="0" dirty="0"/>
              <a:t> </a:t>
            </a:r>
            <a:r>
              <a:rPr lang="pt-BR" sz="2000" b="0" i="0" dirty="0" err="1"/>
              <a:t>reads</a:t>
            </a:r>
            <a:r>
              <a:rPr lang="pt-BR" sz="2000" b="0" i="0" dirty="0"/>
              <a:t>(&lt;intervalo&gt;)”.</a:t>
            </a:r>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7022908" y="4943957"/>
            <a:ext cx="1937109" cy="641250"/>
          </a:xfrm>
          <a:prstGeom prst="rect">
            <a:avLst/>
          </a:prstGeom>
        </p:spPr>
      </p:pic>
    </p:spTree>
    <p:extLst>
      <p:ext uri="{BB962C8B-B14F-4D97-AF65-F5344CB8AC3E}">
        <p14:creationId xmlns:p14="http://schemas.microsoft.com/office/powerpoint/2010/main" val="6622932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275" y="677961"/>
            <a:ext cx="8652444" cy="4676487"/>
          </a:xfrm>
        </p:spPr>
        <p:txBody>
          <a:bodyPr>
            <a:noAutofit/>
          </a:bodyPr>
          <a:lstStyle/>
          <a:p>
            <a:pPr marL="342900" lvl="1" indent="0" algn="just">
              <a:buNone/>
            </a:pPr>
            <a:r>
              <a:rPr lang="pt-BR" sz="2000" i="0" dirty="0"/>
              <a:t>E o CRUD?</a:t>
            </a:r>
          </a:p>
          <a:p>
            <a:pPr marL="342900" lvl="1" indent="0" algn="just">
              <a:buNone/>
            </a:pPr>
            <a:endParaRPr lang="pt-BR" sz="2000" b="0"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6883610" y="5185042"/>
            <a:ext cx="1937109" cy="641250"/>
          </a:xfrm>
          <a:prstGeom prst="rect">
            <a:avLst/>
          </a:prstGeom>
        </p:spPr>
      </p:pic>
      <p:pic>
        <p:nvPicPr>
          <p:cNvPr id="2" name="Imagem 1">
            <a:extLst>
              <a:ext uri="{FF2B5EF4-FFF2-40B4-BE49-F238E27FC236}">
                <a16:creationId xmlns:a16="http://schemas.microsoft.com/office/drawing/2014/main" id="{FEADC62F-C7FC-4043-8AC5-640594994B02}"/>
              </a:ext>
            </a:extLst>
          </p:cNvPr>
          <p:cNvPicPr>
            <a:picLocks noChangeAspect="1"/>
          </p:cNvPicPr>
          <p:nvPr/>
        </p:nvPicPr>
        <p:blipFill>
          <a:blip r:embed="rId4"/>
          <a:stretch>
            <a:fillRect/>
          </a:stretch>
        </p:blipFill>
        <p:spPr>
          <a:xfrm>
            <a:off x="1907704" y="526742"/>
            <a:ext cx="7400925" cy="4295775"/>
          </a:xfrm>
          <a:prstGeom prst="rect">
            <a:avLst/>
          </a:prstGeom>
        </p:spPr>
      </p:pic>
    </p:spTree>
    <p:extLst>
      <p:ext uri="{BB962C8B-B14F-4D97-AF65-F5344CB8AC3E}">
        <p14:creationId xmlns:p14="http://schemas.microsoft.com/office/powerpoint/2010/main" val="20622768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47529" y="700416"/>
            <a:ext cx="8652444" cy="5104848"/>
          </a:xfrm>
          <a:solidFill>
            <a:schemeClr val="tx2"/>
          </a:solidFill>
        </p:spPr>
        <p:txBody>
          <a:bodyPr>
            <a:noAutofit/>
          </a:bodyPr>
          <a:lstStyle/>
          <a:p>
            <a:pPr marL="342900" lvl="1" indent="0" algn="just">
              <a:buNone/>
            </a:pPr>
            <a:r>
              <a:rPr lang="pt-BR" sz="2000" i="0" dirty="0"/>
              <a:t>Armazenagem e Recuperação</a:t>
            </a:r>
          </a:p>
          <a:p>
            <a:pPr marL="342900" lvl="1" indent="0" algn="just">
              <a:buNone/>
            </a:pPr>
            <a:endParaRPr lang="pt-BR" sz="2000" b="0" i="0" dirty="0"/>
          </a:p>
          <a:p>
            <a:r>
              <a:rPr lang="pt-BR" sz="2000" b="0" i="0" dirty="0"/>
              <a:t>O </a:t>
            </a:r>
            <a:r>
              <a:rPr lang="pt-BR" sz="2000" b="0" i="0" dirty="0" err="1"/>
              <a:t>Hmaster</a:t>
            </a:r>
            <a:r>
              <a:rPr lang="pt-BR" sz="2000" b="0" i="0" dirty="0"/>
              <a:t> irá identificar em que servidores (nós) os dados estão armazenados.</a:t>
            </a:r>
          </a:p>
          <a:p>
            <a:r>
              <a:rPr lang="pt-BR" sz="2000" b="0" i="0" dirty="0"/>
              <a:t>Como montar as chaves?</a:t>
            </a:r>
          </a:p>
          <a:p>
            <a:pPr lvl="1"/>
            <a:r>
              <a:rPr lang="pt-BR" b="0" i="0" dirty="0"/>
              <a:t>É preciso desenhar as chaves na forma como os usuários irão acessar os dados, pois de outra forma a performance pode decair significativamente.</a:t>
            </a:r>
          </a:p>
          <a:p>
            <a:pPr lvl="1"/>
            <a:r>
              <a:rPr lang="pt-BR" i="0" dirty="0" err="1"/>
              <a:t>Tall-Narrow</a:t>
            </a:r>
            <a:r>
              <a:rPr lang="pt-BR" i="0" dirty="0"/>
              <a:t> </a:t>
            </a:r>
            <a:r>
              <a:rPr lang="pt-BR" b="0" i="0" dirty="0"/>
              <a:t> x flat-</a:t>
            </a:r>
            <a:r>
              <a:rPr lang="pt-BR" b="0" i="0" dirty="0" err="1"/>
              <a:t>wide</a:t>
            </a:r>
            <a:endParaRPr lang="pt-BR" b="0" i="0" dirty="0"/>
          </a:p>
          <a:p>
            <a:pPr lvl="1"/>
            <a:r>
              <a:rPr lang="pt-BR" i="0" dirty="0" err="1"/>
              <a:t>Partial</a:t>
            </a:r>
            <a:r>
              <a:rPr lang="pt-BR" i="0" dirty="0"/>
              <a:t> Key </a:t>
            </a:r>
            <a:r>
              <a:rPr lang="pt-BR" i="0" dirty="0" err="1"/>
              <a:t>Scans</a:t>
            </a:r>
            <a:r>
              <a:rPr lang="pt-BR" b="0" i="0" dirty="0"/>
              <a:t> (cada nível adicional de pesquisa implica em redução na velocidade de acesso.</a:t>
            </a:r>
          </a:p>
          <a:p>
            <a:pPr lvl="1"/>
            <a:r>
              <a:rPr lang="pt-BR" b="0" i="0" dirty="0" err="1"/>
              <a:t>Secondary</a:t>
            </a:r>
            <a:r>
              <a:rPr lang="pt-BR" b="0" i="0" dirty="0"/>
              <a:t> Indexes</a:t>
            </a:r>
          </a:p>
          <a:p>
            <a:pPr lvl="1"/>
            <a:r>
              <a:rPr lang="pt-BR" i="0" dirty="0"/>
              <a:t>Time Series: </a:t>
            </a:r>
            <a:r>
              <a:rPr lang="pt-BR" b="0" i="0" dirty="0"/>
              <a:t>Salvamos em ordem cronológica, mas concentra-se os dados atuais numa </a:t>
            </a:r>
            <a:r>
              <a:rPr lang="pt-BR" i="0" dirty="0"/>
              <a:t>hot </a:t>
            </a:r>
            <a:r>
              <a:rPr lang="pt-BR" i="0" dirty="0" err="1"/>
              <a:t>region</a:t>
            </a:r>
            <a:r>
              <a:rPr lang="pt-BR" b="0" i="0" dirty="0"/>
              <a:t>, aumentando significativamente a performance.</a:t>
            </a:r>
          </a:p>
          <a:p>
            <a:pPr lvl="2"/>
            <a:r>
              <a:rPr lang="pt-BR" b="0" i="0" dirty="0" err="1"/>
              <a:t>Salting</a:t>
            </a:r>
            <a:r>
              <a:rPr lang="pt-BR" b="0" i="0" dirty="0"/>
              <a:t> (identifica o servidor)</a:t>
            </a:r>
          </a:p>
          <a:p>
            <a:pPr lvl="2"/>
            <a:r>
              <a:rPr lang="pt-BR" b="0" i="0" dirty="0"/>
              <a:t>Field Swap </a:t>
            </a:r>
          </a:p>
          <a:p>
            <a:pPr lvl="2"/>
            <a:r>
              <a:rPr lang="pt-BR" b="0" i="0" dirty="0" err="1"/>
              <a:t>Randomization</a:t>
            </a:r>
            <a:endParaRPr lang="pt-BR" i="0" dirty="0"/>
          </a:p>
          <a:p>
            <a:pPr marL="0" indent="0">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Colunares: </a:t>
            </a:r>
            <a:r>
              <a:rPr lang="pt-BR" sz="2400" i="0" dirty="0" err="1">
                <a:solidFill>
                  <a:schemeClr val="bg2"/>
                </a:solidFill>
              </a:rPr>
              <a:t>HBase</a:t>
            </a:r>
            <a:endParaRPr lang="pt-BR" sz="2400" i="0" dirty="0">
              <a:solidFill>
                <a:schemeClr val="bg2"/>
              </a:solidFill>
            </a:endParaRPr>
          </a:p>
        </p:txBody>
      </p:sp>
      <p:pic>
        <p:nvPicPr>
          <p:cNvPr id="6" name="Picture 29">
            <a:extLst>
              <a:ext uri="{FF2B5EF4-FFF2-40B4-BE49-F238E27FC236}">
                <a16:creationId xmlns:a16="http://schemas.microsoft.com/office/drawing/2014/main" id="{F0F705BB-E04F-4AEA-90E8-94681E47FFC1}"/>
              </a:ext>
            </a:extLst>
          </p:cNvPr>
          <p:cNvPicPr>
            <a:picLocks noChangeAspect="1"/>
          </p:cNvPicPr>
          <p:nvPr/>
        </p:nvPicPr>
        <p:blipFill>
          <a:blip r:embed="rId3"/>
          <a:stretch>
            <a:fillRect/>
          </a:stretch>
        </p:blipFill>
        <p:spPr>
          <a:xfrm>
            <a:off x="6862864" y="5164014"/>
            <a:ext cx="1937109" cy="641250"/>
          </a:xfrm>
          <a:prstGeom prst="rect">
            <a:avLst/>
          </a:prstGeom>
        </p:spPr>
      </p:pic>
    </p:spTree>
    <p:extLst>
      <p:ext uri="{BB962C8B-B14F-4D97-AF65-F5344CB8AC3E}">
        <p14:creationId xmlns:p14="http://schemas.microsoft.com/office/powerpoint/2010/main" val="1380838335"/>
      </p:ext>
    </p:extLst>
  </p:cSld>
  <p:clrMapOvr>
    <a:masterClrMapping/>
  </p:clrMapOvr>
</p:sld>
</file>

<file path=ppt/theme/theme1.xml><?xml version="1.0" encoding="utf-8"?>
<a:theme xmlns:a="http://schemas.openxmlformats.org/drawingml/2006/main" name="Personalizar design">
  <a:themeElements>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ersonalizar design">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ersonalizar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ersonalizar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ersonalizar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ersonalizar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ersonalizar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ersonalizar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ersonalizar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ersonalizar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ersonalizar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ersonalizar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ersonalizar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Slides_TECH_2018_02.potx" id="{EBED69CD-F434-410C-9A17-C39C4A7DD22C}" vid="{0FEA6211-248B-4A1A-8BBA-F47A2F72D556}"/>
    </a:ext>
  </a:extLst>
</a:theme>
</file>

<file path=ppt/theme/theme5.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9814</TotalTime>
  <Words>12440</Words>
  <Application>Microsoft Office PowerPoint</Application>
  <PresentationFormat>Papel Carta (216 x 279 mm)</PresentationFormat>
  <Paragraphs>1784</Paragraphs>
  <Slides>142</Slides>
  <Notes>129</Notes>
  <HiddenSlides>0</HiddenSlides>
  <MMClips>0</MMClips>
  <ScaleCrop>false</ScaleCrop>
  <HeadingPairs>
    <vt:vector size="8" baseType="variant">
      <vt:variant>
        <vt:lpstr>Fontes usadas</vt:lpstr>
      </vt:variant>
      <vt:variant>
        <vt:i4>12</vt:i4>
      </vt:variant>
      <vt:variant>
        <vt:lpstr>Tema</vt:lpstr>
      </vt:variant>
      <vt:variant>
        <vt:i4>4</vt:i4>
      </vt:variant>
      <vt:variant>
        <vt:lpstr>Servidores OLE inseridos</vt:lpstr>
      </vt:variant>
      <vt:variant>
        <vt:i4>1</vt:i4>
      </vt:variant>
      <vt:variant>
        <vt:lpstr>Títulos de slides</vt:lpstr>
      </vt:variant>
      <vt:variant>
        <vt:i4>142</vt:i4>
      </vt:variant>
    </vt:vector>
  </HeadingPairs>
  <TitlesOfParts>
    <vt:vector size="159" baseType="lpstr">
      <vt:lpstr>Arial</vt:lpstr>
      <vt:lpstr>Arial Black</vt:lpstr>
      <vt:lpstr>Arial Narrow</vt:lpstr>
      <vt:lpstr>Calibri</vt:lpstr>
      <vt:lpstr>Calibri Light</vt:lpstr>
      <vt:lpstr>Futura Bk</vt:lpstr>
      <vt:lpstr>Gotham-Bold</vt:lpstr>
      <vt:lpstr>Lucida Sans Unicode</vt:lpstr>
      <vt:lpstr>Noto Sans Symbols</vt:lpstr>
      <vt:lpstr>Square721 BT</vt:lpstr>
      <vt:lpstr>Times New Roman</vt:lpstr>
      <vt:lpstr>Wingdings</vt:lpstr>
      <vt:lpstr>Personalizar design</vt:lpstr>
      <vt:lpstr>Default Design</vt:lpstr>
      <vt:lpstr>1_Default Design</vt:lpstr>
      <vt:lpstr>1_Tema do Office</vt:lpstr>
      <vt:lpstr>CorelDRAW.Graphic.10</vt:lpstr>
      <vt:lpstr>MBA em IA  Arquitetura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Modelo de Dados</vt:lpstr>
      <vt:lpstr>Modelo de Dados</vt:lpstr>
      <vt:lpstr>Modelo de Dados</vt:lpstr>
      <vt:lpstr>Comparativo de Tecnologias</vt:lpstr>
      <vt:lpstr>Cassandra: Componentes</vt:lpstr>
      <vt:lpstr>Apresentação do PowerPoint</vt:lpstr>
      <vt:lpstr>Apresentação do PowerPoint</vt:lpstr>
      <vt:lpstr>Cassandra: Pré Requisitos</vt:lpstr>
      <vt:lpstr>Cassandra: Instale o Banco de Dados</vt:lpstr>
      <vt:lpstr>Cassandra: Instale o Banco de Dados</vt:lpstr>
      <vt:lpstr>Cassandra: Instale o Banco de Dados</vt:lpstr>
      <vt:lpstr>Cassandra: Instale o Banco de Dados</vt:lpstr>
      <vt:lpstr>Apresentação do PowerPoint</vt:lpstr>
      <vt:lpstr>Estrutura Cassandra</vt:lpstr>
      <vt:lpstr>Criando KeySpaces</vt:lpstr>
      <vt:lpstr>Replicação entre Data Centers</vt:lpstr>
      <vt:lpstr>Alterando Valores e Removendo KeySpaces</vt:lpstr>
      <vt:lpstr>Cassandra: Hands-On</vt:lpstr>
      <vt:lpstr>Tabelas (ColumnFamily)</vt:lpstr>
      <vt:lpstr>Tabelas (ColumnFamily)</vt:lpstr>
      <vt:lpstr>Tabelas (ColumnFamily)</vt:lpstr>
      <vt:lpstr>Tabelas (ColumnFamily)</vt:lpstr>
      <vt:lpstr>Cassandra: Hands-On</vt:lpstr>
      <vt:lpstr>Tabelas (ColumnFamily)</vt:lpstr>
      <vt:lpstr>Cassandra: Hands-On</vt:lpstr>
      <vt:lpstr>Cassandra: Hands-On</vt:lpstr>
      <vt:lpstr>Cassandra: Hands-On</vt:lpstr>
      <vt:lpstr>Datatypes Básicos &amp; Collections</vt:lpstr>
      <vt:lpstr>Criando Colunas do tipo SET</vt:lpstr>
      <vt:lpstr>Criando Colunas do tipo LIST</vt:lpstr>
      <vt:lpstr>Criando Colunas do tipo MAP</vt:lpstr>
      <vt:lpstr>Criando Colunas do tipo TUPLE</vt:lpstr>
      <vt:lpstr>Criando Colunas do tipo TUPLE</vt:lpstr>
      <vt:lpstr>Cassandra: Collections</vt:lpstr>
      <vt:lpstr>Comando INSERT para dados JSON</vt:lpstr>
      <vt:lpstr>Comando SELECT para retornar JSON</vt:lpstr>
      <vt:lpstr>Cassandra: Hands-On</vt:lpstr>
      <vt:lpstr>Considerações sobre Índices</vt:lpstr>
      <vt:lpstr>Clausula ALLOW FILTERING;</vt:lpstr>
      <vt:lpstr>Clausula ALLOW FILTERING;</vt:lpstr>
      <vt:lpstr>Criando Índices</vt:lpstr>
      <vt:lpstr>Cassandra: Hands-On</vt:lpstr>
      <vt:lpstr>Criando Índices em Collections</vt:lpstr>
      <vt:lpstr>Criando Índices em Collections</vt:lpstr>
      <vt:lpstr>Criando Índices em Collections</vt:lpstr>
      <vt:lpstr>Criando Índices em Collections</vt:lpstr>
      <vt:lpstr>Criando Índices em Collections</vt:lpstr>
      <vt:lpstr>Comando COPY</vt:lpstr>
      <vt:lpstr>Apresentação do PowerPoint</vt:lpstr>
      <vt:lpstr>Comando SELECT</vt:lpstr>
      <vt:lpstr>Comando SELECT</vt:lpstr>
      <vt:lpstr>Apresentação do PowerPoint</vt:lpstr>
      <vt:lpstr>Comando UPDATE</vt:lpstr>
      <vt:lpstr>Alterando valores em Colunas do tipo SET</vt:lpstr>
      <vt:lpstr>Alterando valores em Colunas do tipo LIST</vt:lpstr>
      <vt:lpstr>Alterando valores em Colunas do tipo LIST</vt:lpstr>
      <vt:lpstr>Criando Colunas do tipo MAP</vt:lpstr>
      <vt:lpstr>Cassandra: Hands-On</vt:lpstr>
      <vt:lpstr>Cassandra: Hands-On</vt:lpstr>
      <vt:lpstr>Apresentação do PowerPoint</vt:lpstr>
      <vt:lpstr>Comando DELETE para um Registro</vt:lpstr>
      <vt:lpstr>Comando DELETE para uma Coluna</vt:lpstr>
      <vt:lpstr>Comando DELETE condicional</vt:lpstr>
      <vt:lpstr>Comando DELETE para SETs, LISTs ou MAPs</vt:lpstr>
      <vt:lpstr>Processo Transacional</vt:lpstr>
      <vt:lpstr>Tabelas com multi-Colunas Collection</vt:lpstr>
      <vt:lpstr>Processo Transacional</vt:lpstr>
      <vt:lpstr>Processo Transacional</vt:lpstr>
      <vt:lpstr>Cassandra: Hands-On</vt:lpstr>
      <vt:lpstr>Apresentação do PowerPoint</vt:lpstr>
      <vt:lpstr>Apresentação do PowerPoint</vt:lpstr>
      <vt:lpstr>O paradoxo Big Data</vt:lpstr>
      <vt:lpstr>Arquitetura Vertica para Big Data</vt:lpstr>
      <vt:lpstr>Administrando o Vertica</vt:lpstr>
      <vt:lpstr>Client Vertica</vt:lpstr>
      <vt:lpstr>Miscelânea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Cassandra: O que é?</vt:lpstr>
      <vt:lpstr>Cassandra: Tecnologia Embarcada</vt:lpstr>
      <vt:lpstr>Cassandra: Tecnologia Embarcada</vt:lpstr>
      <vt:lpstr>Cassandra: Tecnologia Embarcada</vt:lpstr>
      <vt:lpstr>Cassandra: Features</vt:lpstr>
      <vt:lpstr>Cassandra: Features</vt:lpstr>
      <vt:lpstr>Cassandra: Features</vt:lpstr>
      <vt:lpstr>Apresentação do PowerPoint</vt:lpstr>
      <vt:lpstr>Cassandra: Escrita e Gravação</vt:lpstr>
      <vt:lpstr>Cassandra: Processo para Replicação/HA</vt:lpstr>
      <vt:lpstr>Cassandra: Replicação de Dados</vt:lpstr>
      <vt:lpstr>Cassandra: Processo para Replicação/HA</vt:lpstr>
      <vt:lpstr>Cassandra: Processo para Replicação/HA</vt:lpstr>
      <vt:lpstr>Cassandra: Nó Coordenador</vt:lpstr>
      <vt:lpstr>Cassandra: Escrita e Replicação</vt:lpstr>
      <vt:lpstr>Cassandra: Mecanismos de Leitura</vt:lpstr>
      <vt:lpstr>Cassandra: Mecanismos de Leitura</vt:lpstr>
      <vt:lpstr>Cassandra: Regras do Modelo de Dados</vt:lpstr>
      <vt:lpstr>Cassandra: Objetivos do Modelo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Dicionário de Dados – Principais Tabelas</vt:lpstr>
      <vt:lpstr>Dicionário de Dados – Principais Tabelas</vt:lpstr>
      <vt:lpstr>Dicionário de Dados – Principais Tabelas</vt:lpstr>
      <vt:lpstr>Dicionário de Dados – Principais Tabelas</vt:lpstr>
      <vt:lpstr>Apresentação do PowerPoint</vt:lpstr>
      <vt:lpstr>Apresentação do PowerPoint</vt:lpstr>
      <vt:lpstr>Apresentação do PowerPoint</vt:lpstr>
      <vt:lpstr>Apresentação do PowerPoint</vt:lpstr>
      <vt:lpstr>Apresentação do PowerPoint</vt:lpstr>
    </vt:vector>
  </TitlesOfParts>
  <Company>Hewlett 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Surian</dc:creator>
  <cp:lastModifiedBy>Jorge Luiz Surian</cp:lastModifiedBy>
  <cp:revision>604</cp:revision>
  <dcterms:created xsi:type="dcterms:W3CDTF">1999-05-02T13:25:21Z</dcterms:created>
  <dcterms:modified xsi:type="dcterms:W3CDTF">2018-11-29T13:44:11Z</dcterms:modified>
</cp:coreProperties>
</file>